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25.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2.xml" ContentType="application/vnd.openxmlformats-officedocument.drawingml.chart+xml"/>
  <Override PartName="/ppt/theme/themeOverride11.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37" r:id="rId4"/>
    <p:sldMasterId id="2147483738" r:id="rId5"/>
    <p:sldMasterId id="2147483739" r:id="rId6"/>
  </p:sldMasterIdLst>
  <p:notesMasterIdLst>
    <p:notesMasterId r:id="rId84"/>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C2F6"/>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D33FD8-075B-4D31-AB1A-9CD7BDE13F4B}" v="1" dt="2025-11-21T18:13:17.076"/>
  </p1510:revLst>
</p1510:revInfo>
</file>

<file path=ppt/tableStyles.xml><?xml version="1.0" encoding="utf-8"?>
<a:tblStyleLst xmlns:a="http://schemas.openxmlformats.org/drawingml/2006/main" def="{143DC690-AC00-4E2B-8F87-BF60440EBC1F}">
  <a:tblStyle styleId="{143DC690-AC00-4E2B-8F87-BF60440EBC1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A25B033-D6A4-4329-80A6-0028C288828A}"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BB4BAF3A-5B23-4A34-87FD-95B7C8D73DDE}" styleName="Table_2">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A6B38839-0427-4ACF-AF99-603AB6811630}" styleName="Table_3">
    <a:wholeTbl>
      <a:tcTxStyle b="off" i="off">
        <a:font>
          <a:latin typeface="Arial"/>
          <a:ea typeface="Arial"/>
          <a:cs typeface="Arial"/>
        </a:font>
        <a:schemeClr val="dk1"/>
      </a:tcTxStyle>
      <a:tcStyle>
        <a:tcBdr>
          <a:left>
            <a:ln w="12700" cap="flat" cmpd="sng">
              <a:solidFill>
                <a:schemeClr val="accent3"/>
              </a:solidFill>
              <a:prstDash val="solid"/>
              <a:round/>
              <a:headEnd type="none" w="sm" len="sm"/>
              <a:tailEnd type="none" w="sm" len="sm"/>
            </a:ln>
          </a:left>
          <a:right>
            <a:ln w="12700" cap="flat" cmpd="sng">
              <a:solidFill>
                <a:schemeClr val="accent3"/>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12700" cap="flat" cmpd="sng">
              <a:solidFill>
                <a:schemeClr val="accent3"/>
              </a:solidFill>
              <a:prstDash val="solid"/>
              <a:round/>
              <a:headEnd type="none" w="sm" len="sm"/>
              <a:tailEnd type="none" w="sm" len="sm"/>
            </a:ln>
          </a:insideH>
          <a:insideV>
            <a:ln w="12700" cap="flat" cmpd="sng">
              <a:solidFill>
                <a:schemeClr val="accent3"/>
              </a:solidFill>
              <a:prstDash val="solid"/>
              <a:round/>
              <a:headEnd type="none" w="sm" len="sm"/>
              <a:tailEnd type="none" w="sm" len="sm"/>
            </a:ln>
          </a:insideV>
        </a:tcBdr>
        <a:fill>
          <a:solidFill>
            <a:srgbClr val="FFFFFF">
              <a:alpha val="0"/>
            </a:srgbClr>
          </a:solidFill>
        </a:fill>
      </a:tcStyle>
    </a:wholeTbl>
    <a:band1H>
      <a:tcTxStyle/>
      <a:tcStyle>
        <a:tcBdr/>
        <a:fill>
          <a:solidFill>
            <a:schemeClr val="accent3">
              <a:alpha val="20000"/>
            </a:schemeClr>
          </a:solidFill>
        </a:fill>
      </a:tcStyle>
    </a:band1H>
    <a:band2H>
      <a:tcTxStyle/>
      <a:tcStyle>
        <a:tcBdr/>
      </a:tcStyle>
    </a:band2H>
    <a:band1V>
      <a:tcTxStyle/>
      <a:tcStyle>
        <a:tcBdr/>
        <a:fill>
          <a:solidFill>
            <a:schemeClr val="accent3">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3"/>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3"/>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BEDC2785-BA4D-4B88-93F9-B2FDA2CD124A}" styleName="Table_4">
    <a:wholeTbl>
      <a:tcTxStyle b="off" i="off">
        <a:font>
          <a:latin typeface="Arial"/>
          <a:ea typeface="Arial"/>
          <a:cs typeface="Arial"/>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BF1E8"/>
          </a:solidFill>
        </a:fill>
      </a:tcStyle>
    </a:band1H>
    <a:band2H>
      <a:tcTxStyle/>
      <a:tcStyle>
        <a:tcBdr/>
      </a:tcStyle>
    </a:band2H>
    <a:band1V>
      <a:tcTxStyle/>
      <a:tcStyle>
        <a:tcBdr/>
        <a:fill>
          <a:solidFill>
            <a:srgbClr val="EBF1E8"/>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chemeClr val="l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451" autoAdjust="0"/>
  </p:normalViewPr>
  <p:slideViewPr>
    <p:cSldViewPr snapToGrid="0">
      <p:cViewPr varScale="1">
        <p:scale>
          <a:sx n="76" d="100"/>
          <a:sy n="76" d="100"/>
        </p:scale>
        <p:origin x="18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notesMaster" Target="notesMasters/notesMaster1.xml"/><Relationship Id="rId89" Type="http://schemas.microsoft.com/office/2016/11/relationships/changesInfo" Target="changesInfos/changesInfo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90" Type="http://schemas.microsoft.com/office/2015/10/relationships/revisionInfo" Target="revisionInfo.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ermerhorn, Jordan (CDC/GHC/DGHP) (CTR)" userId="S::xuc4@cdc.gov::34a87e79-620a-4f25-b665-dbb4ca52bca8" providerId="AD" clId="Web-{C797F373-4B38-270C-87CE-E3F01043D121}"/>
    <pc:docChg chg="modSld">
      <pc:chgData name="Schermerhorn, Jordan (CDC/GHC/DGHP) (CTR)" userId="S::xuc4@cdc.gov::34a87e79-620a-4f25-b665-dbb4ca52bca8" providerId="AD" clId="Web-{C797F373-4B38-270C-87CE-E3F01043D121}" dt="2025-03-17T14:09:49.261" v="3"/>
      <pc:docMkLst>
        <pc:docMk/>
      </pc:docMkLst>
      <pc:sldChg chg="modSp">
        <pc:chgData name="Schermerhorn, Jordan (CDC/GHC/DGHP) (CTR)" userId="S::xuc4@cdc.gov::34a87e79-620a-4f25-b665-dbb4ca52bca8" providerId="AD" clId="Web-{C797F373-4B38-270C-87CE-E3F01043D121}" dt="2025-03-17T14:09:49.261" v="3"/>
        <pc:sldMkLst>
          <pc:docMk/>
          <pc:sldMk cId="0" sldId="286"/>
        </pc:sldMkLst>
      </pc:sldChg>
    </pc:docChg>
  </pc:docChgLst>
  <pc:docChgLst>
    <pc:chgData name="Baskerville, Kristin (CDC/GHC/DGHP)" userId="e5846ad4-249e-4a35-baa4-77ba58151c68" providerId="ADAL" clId="{613EFEC5-BEAB-4681-8F18-22D7E4BC25F2}"/>
    <pc:docChg chg="undo custSel modSld modNotesMaster">
      <pc:chgData name="Baskerville, Kristin (CDC/GHC/DGHP)" userId="e5846ad4-249e-4a35-baa4-77ba58151c68" providerId="ADAL" clId="{613EFEC5-BEAB-4681-8F18-22D7E4BC25F2}" dt="2025-11-21T18:17:10.870" v="60" actId="207"/>
      <pc:docMkLst>
        <pc:docMk/>
      </pc:docMkLst>
      <pc:sldChg chg="modSp mod modNotes">
        <pc:chgData name="Baskerville, Kristin (CDC/GHC/DGHP)" userId="e5846ad4-249e-4a35-baa4-77ba58151c68" providerId="ADAL" clId="{613EFEC5-BEAB-4681-8F18-22D7E4BC25F2}" dt="2025-11-21T18:13:17.076" v="58"/>
        <pc:sldMkLst>
          <pc:docMk/>
          <pc:sldMk cId="0" sldId="256"/>
        </pc:sldMkLst>
        <pc:spChg chg="mod">
          <ac:chgData name="Baskerville, Kristin (CDC/GHC/DGHP)" userId="e5846ad4-249e-4a35-baa4-77ba58151c68" providerId="ADAL" clId="{613EFEC5-BEAB-4681-8F18-22D7E4BC25F2}" dt="2025-11-20T03:21:42.007" v="55" actId="1076"/>
          <ac:spMkLst>
            <pc:docMk/>
            <pc:sldMk cId="0" sldId="256"/>
            <ac:spMk id="711"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57"/>
        </pc:sldMkLst>
      </pc:sldChg>
      <pc:sldChg chg="modNotes">
        <pc:chgData name="Baskerville, Kristin (CDC/GHC/DGHP)" userId="e5846ad4-249e-4a35-baa4-77ba58151c68" providerId="ADAL" clId="{613EFEC5-BEAB-4681-8F18-22D7E4BC25F2}" dt="2025-11-21T18:13:17.076" v="58"/>
        <pc:sldMkLst>
          <pc:docMk/>
          <pc:sldMk cId="0" sldId="258"/>
        </pc:sldMkLst>
      </pc:sldChg>
      <pc:sldChg chg="modNotes">
        <pc:chgData name="Baskerville, Kristin (CDC/GHC/DGHP)" userId="e5846ad4-249e-4a35-baa4-77ba58151c68" providerId="ADAL" clId="{613EFEC5-BEAB-4681-8F18-22D7E4BC25F2}" dt="2025-11-21T18:13:17.076" v="58"/>
        <pc:sldMkLst>
          <pc:docMk/>
          <pc:sldMk cId="0" sldId="259"/>
        </pc:sldMkLst>
      </pc:sldChg>
      <pc:sldChg chg="addSp delSp modSp mod chgLayout modNotes">
        <pc:chgData name="Baskerville, Kristin (CDC/GHC/DGHP)" userId="e5846ad4-249e-4a35-baa4-77ba58151c68" providerId="ADAL" clId="{613EFEC5-BEAB-4681-8F18-22D7E4BC25F2}" dt="2025-11-21T18:13:17.076" v="58"/>
        <pc:sldMkLst>
          <pc:docMk/>
          <pc:sldMk cId="0" sldId="260"/>
        </pc:sldMkLst>
        <pc:spChg chg="add mod">
          <ac:chgData name="Baskerville, Kristin (CDC/GHC/DGHP)" userId="e5846ad4-249e-4a35-baa4-77ba58151c68" providerId="ADAL" clId="{613EFEC5-BEAB-4681-8F18-22D7E4BC25F2}" dt="2025-10-24T17:51:56.362" v="31" actId="14100"/>
          <ac:spMkLst>
            <pc:docMk/>
            <pc:sldMk cId="0" sldId="260"/>
            <ac:spMk id="3" creationId="{0257AFB0-61C6-129E-0EB4-658493AEA7D3}"/>
          </ac:spMkLst>
        </pc:spChg>
        <pc:spChg chg="mod ord">
          <ac:chgData name="Baskerville, Kristin (CDC/GHC/DGHP)" userId="e5846ad4-249e-4a35-baa4-77ba58151c68" providerId="ADAL" clId="{613EFEC5-BEAB-4681-8F18-22D7E4BC25F2}" dt="2025-10-24T17:53:49.878" v="36" actId="20577"/>
          <ac:spMkLst>
            <pc:docMk/>
            <pc:sldMk cId="0" sldId="260"/>
            <ac:spMk id="738"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61"/>
        </pc:sldMkLst>
      </pc:sldChg>
      <pc:sldChg chg="modNotes">
        <pc:chgData name="Baskerville, Kristin (CDC/GHC/DGHP)" userId="e5846ad4-249e-4a35-baa4-77ba58151c68" providerId="ADAL" clId="{613EFEC5-BEAB-4681-8F18-22D7E4BC25F2}" dt="2025-11-21T18:13:17.076" v="58"/>
        <pc:sldMkLst>
          <pc:docMk/>
          <pc:sldMk cId="0" sldId="262"/>
        </pc:sldMkLst>
      </pc:sldChg>
      <pc:sldChg chg="modSp mod modNotes">
        <pc:chgData name="Baskerville, Kristin (CDC/GHC/DGHP)" userId="e5846ad4-249e-4a35-baa4-77ba58151c68" providerId="ADAL" clId="{613EFEC5-BEAB-4681-8F18-22D7E4BC25F2}" dt="2025-11-21T18:13:17.076" v="58"/>
        <pc:sldMkLst>
          <pc:docMk/>
          <pc:sldMk cId="0" sldId="263"/>
        </pc:sldMkLst>
        <pc:spChg chg="mod">
          <ac:chgData name="Baskerville, Kristin (CDC/GHC/DGHP)" userId="e5846ad4-249e-4a35-baa4-77ba58151c68" providerId="ADAL" clId="{613EFEC5-BEAB-4681-8F18-22D7E4BC25F2}" dt="2025-11-20T03:22:16.508" v="56" actId="790"/>
          <ac:spMkLst>
            <pc:docMk/>
            <pc:sldMk cId="0" sldId="263"/>
            <ac:spMk id="759"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64"/>
        </pc:sldMkLst>
      </pc:sldChg>
      <pc:sldChg chg="modNotes">
        <pc:chgData name="Baskerville, Kristin (CDC/GHC/DGHP)" userId="e5846ad4-249e-4a35-baa4-77ba58151c68" providerId="ADAL" clId="{613EFEC5-BEAB-4681-8F18-22D7E4BC25F2}" dt="2025-11-21T18:13:17.076" v="58"/>
        <pc:sldMkLst>
          <pc:docMk/>
          <pc:sldMk cId="0" sldId="265"/>
        </pc:sldMkLst>
      </pc:sldChg>
      <pc:sldChg chg="modNotes">
        <pc:chgData name="Baskerville, Kristin (CDC/GHC/DGHP)" userId="e5846ad4-249e-4a35-baa4-77ba58151c68" providerId="ADAL" clId="{613EFEC5-BEAB-4681-8F18-22D7E4BC25F2}" dt="2025-11-21T18:13:17.076" v="58"/>
        <pc:sldMkLst>
          <pc:docMk/>
          <pc:sldMk cId="0" sldId="266"/>
        </pc:sldMkLst>
      </pc:sldChg>
      <pc:sldChg chg="modNotes">
        <pc:chgData name="Baskerville, Kristin (CDC/GHC/DGHP)" userId="e5846ad4-249e-4a35-baa4-77ba58151c68" providerId="ADAL" clId="{613EFEC5-BEAB-4681-8F18-22D7E4BC25F2}" dt="2025-11-21T18:13:17.076" v="58"/>
        <pc:sldMkLst>
          <pc:docMk/>
          <pc:sldMk cId="0" sldId="267"/>
        </pc:sldMkLst>
      </pc:sldChg>
      <pc:sldChg chg="modNotes">
        <pc:chgData name="Baskerville, Kristin (CDC/GHC/DGHP)" userId="e5846ad4-249e-4a35-baa4-77ba58151c68" providerId="ADAL" clId="{613EFEC5-BEAB-4681-8F18-22D7E4BC25F2}" dt="2025-11-21T18:13:17.076" v="58"/>
        <pc:sldMkLst>
          <pc:docMk/>
          <pc:sldMk cId="0" sldId="268"/>
        </pc:sldMkLst>
      </pc:sldChg>
      <pc:sldChg chg="modNotes">
        <pc:chgData name="Baskerville, Kristin (CDC/GHC/DGHP)" userId="e5846ad4-249e-4a35-baa4-77ba58151c68" providerId="ADAL" clId="{613EFEC5-BEAB-4681-8F18-22D7E4BC25F2}" dt="2025-11-21T18:13:17.076" v="58"/>
        <pc:sldMkLst>
          <pc:docMk/>
          <pc:sldMk cId="0" sldId="269"/>
        </pc:sldMkLst>
      </pc:sldChg>
      <pc:sldChg chg="modNotes">
        <pc:chgData name="Baskerville, Kristin (CDC/GHC/DGHP)" userId="e5846ad4-249e-4a35-baa4-77ba58151c68" providerId="ADAL" clId="{613EFEC5-BEAB-4681-8F18-22D7E4BC25F2}" dt="2025-11-21T18:13:17.076" v="58"/>
        <pc:sldMkLst>
          <pc:docMk/>
          <pc:sldMk cId="0" sldId="270"/>
        </pc:sldMkLst>
      </pc:sldChg>
      <pc:sldChg chg="modNotes">
        <pc:chgData name="Baskerville, Kristin (CDC/GHC/DGHP)" userId="e5846ad4-249e-4a35-baa4-77ba58151c68" providerId="ADAL" clId="{613EFEC5-BEAB-4681-8F18-22D7E4BC25F2}" dt="2025-11-21T18:13:17.076" v="58"/>
        <pc:sldMkLst>
          <pc:docMk/>
          <pc:sldMk cId="0" sldId="271"/>
        </pc:sldMkLst>
      </pc:sldChg>
      <pc:sldChg chg="modNotes">
        <pc:chgData name="Baskerville, Kristin (CDC/GHC/DGHP)" userId="e5846ad4-249e-4a35-baa4-77ba58151c68" providerId="ADAL" clId="{613EFEC5-BEAB-4681-8F18-22D7E4BC25F2}" dt="2025-11-21T18:13:17.076" v="58"/>
        <pc:sldMkLst>
          <pc:docMk/>
          <pc:sldMk cId="0" sldId="272"/>
        </pc:sldMkLst>
      </pc:sldChg>
      <pc:sldChg chg="modNotes">
        <pc:chgData name="Baskerville, Kristin (CDC/GHC/DGHP)" userId="e5846ad4-249e-4a35-baa4-77ba58151c68" providerId="ADAL" clId="{613EFEC5-BEAB-4681-8F18-22D7E4BC25F2}" dt="2025-11-21T18:13:17.076" v="58"/>
        <pc:sldMkLst>
          <pc:docMk/>
          <pc:sldMk cId="0" sldId="273"/>
        </pc:sldMkLst>
      </pc:sldChg>
      <pc:sldChg chg="modNotes">
        <pc:chgData name="Baskerville, Kristin (CDC/GHC/DGHP)" userId="e5846ad4-249e-4a35-baa4-77ba58151c68" providerId="ADAL" clId="{613EFEC5-BEAB-4681-8F18-22D7E4BC25F2}" dt="2025-11-21T18:13:17.076" v="58"/>
        <pc:sldMkLst>
          <pc:docMk/>
          <pc:sldMk cId="0" sldId="274"/>
        </pc:sldMkLst>
      </pc:sldChg>
      <pc:sldChg chg="modNotes">
        <pc:chgData name="Baskerville, Kristin (CDC/GHC/DGHP)" userId="e5846ad4-249e-4a35-baa4-77ba58151c68" providerId="ADAL" clId="{613EFEC5-BEAB-4681-8F18-22D7E4BC25F2}" dt="2025-11-21T18:13:17.076" v="58"/>
        <pc:sldMkLst>
          <pc:docMk/>
          <pc:sldMk cId="0" sldId="275"/>
        </pc:sldMkLst>
      </pc:sldChg>
      <pc:sldChg chg="modNotes">
        <pc:chgData name="Baskerville, Kristin (CDC/GHC/DGHP)" userId="e5846ad4-249e-4a35-baa4-77ba58151c68" providerId="ADAL" clId="{613EFEC5-BEAB-4681-8F18-22D7E4BC25F2}" dt="2025-11-21T18:13:17.076" v="58"/>
        <pc:sldMkLst>
          <pc:docMk/>
          <pc:sldMk cId="0" sldId="276"/>
        </pc:sldMkLst>
      </pc:sldChg>
      <pc:sldChg chg="modNotes">
        <pc:chgData name="Baskerville, Kristin (CDC/GHC/DGHP)" userId="e5846ad4-249e-4a35-baa4-77ba58151c68" providerId="ADAL" clId="{613EFEC5-BEAB-4681-8F18-22D7E4BC25F2}" dt="2025-11-21T18:13:17.076" v="58"/>
        <pc:sldMkLst>
          <pc:docMk/>
          <pc:sldMk cId="0" sldId="277"/>
        </pc:sldMkLst>
      </pc:sldChg>
      <pc:sldChg chg="modSp mod modNotes">
        <pc:chgData name="Baskerville, Kristin (CDC/GHC/DGHP)" userId="e5846ad4-249e-4a35-baa4-77ba58151c68" providerId="ADAL" clId="{613EFEC5-BEAB-4681-8F18-22D7E4BC25F2}" dt="2025-11-21T18:13:17.076" v="58"/>
        <pc:sldMkLst>
          <pc:docMk/>
          <pc:sldMk cId="0" sldId="278"/>
        </pc:sldMkLst>
        <pc:spChg chg="mod">
          <ac:chgData name="Baskerville, Kristin (CDC/GHC/DGHP)" userId="e5846ad4-249e-4a35-baa4-77ba58151c68" providerId="ADAL" clId="{613EFEC5-BEAB-4681-8F18-22D7E4BC25F2}" dt="2025-11-20T03:22:38.659" v="57" actId="14100"/>
          <ac:spMkLst>
            <pc:docMk/>
            <pc:sldMk cId="0" sldId="278"/>
            <ac:spMk id="938"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79"/>
        </pc:sldMkLst>
      </pc:sldChg>
      <pc:sldChg chg="modNotes">
        <pc:chgData name="Baskerville, Kristin (CDC/GHC/DGHP)" userId="e5846ad4-249e-4a35-baa4-77ba58151c68" providerId="ADAL" clId="{613EFEC5-BEAB-4681-8F18-22D7E4BC25F2}" dt="2025-11-21T18:13:17.076" v="58"/>
        <pc:sldMkLst>
          <pc:docMk/>
          <pc:sldMk cId="0" sldId="280"/>
        </pc:sldMkLst>
      </pc:sldChg>
      <pc:sldChg chg="modNotes">
        <pc:chgData name="Baskerville, Kristin (CDC/GHC/DGHP)" userId="e5846ad4-249e-4a35-baa4-77ba58151c68" providerId="ADAL" clId="{613EFEC5-BEAB-4681-8F18-22D7E4BC25F2}" dt="2025-11-21T18:13:17.076" v="58"/>
        <pc:sldMkLst>
          <pc:docMk/>
          <pc:sldMk cId="0" sldId="281"/>
        </pc:sldMkLst>
      </pc:sldChg>
      <pc:sldChg chg="modSp mod modNotes">
        <pc:chgData name="Baskerville, Kristin (CDC/GHC/DGHP)" userId="e5846ad4-249e-4a35-baa4-77ba58151c68" providerId="ADAL" clId="{613EFEC5-BEAB-4681-8F18-22D7E4BC25F2}" dt="2025-11-21T18:13:17.076" v="58"/>
        <pc:sldMkLst>
          <pc:docMk/>
          <pc:sldMk cId="0" sldId="282"/>
        </pc:sldMkLst>
        <pc:spChg chg="mod">
          <ac:chgData name="Baskerville, Kristin (CDC/GHC/DGHP)" userId="e5846ad4-249e-4a35-baa4-77ba58151c68" providerId="ADAL" clId="{613EFEC5-BEAB-4681-8F18-22D7E4BC25F2}" dt="2025-10-24T17:56:23.894" v="42" actId="114"/>
          <ac:spMkLst>
            <pc:docMk/>
            <pc:sldMk cId="0" sldId="282"/>
            <ac:spMk id="979" creationId="{00000000-0000-0000-0000-000000000000}"/>
          </ac:spMkLst>
        </pc:spChg>
        <pc:spChg chg="mod">
          <ac:chgData name="Baskerville, Kristin (CDC/GHC/DGHP)" userId="e5846ad4-249e-4a35-baa4-77ba58151c68" providerId="ADAL" clId="{613EFEC5-BEAB-4681-8F18-22D7E4BC25F2}" dt="2025-10-24T18:05:29.578" v="44" actId="1076"/>
          <ac:spMkLst>
            <pc:docMk/>
            <pc:sldMk cId="0" sldId="282"/>
            <ac:spMk id="997" creationId="{00000000-0000-0000-0000-000000000000}"/>
          </ac:spMkLst>
        </pc:spChg>
        <pc:spChg chg="mod">
          <ac:chgData name="Baskerville, Kristin (CDC/GHC/DGHP)" userId="e5846ad4-249e-4a35-baa4-77ba58151c68" providerId="ADAL" clId="{613EFEC5-BEAB-4681-8F18-22D7E4BC25F2}" dt="2025-10-24T18:05:36.287" v="45" actId="1076"/>
          <ac:spMkLst>
            <pc:docMk/>
            <pc:sldMk cId="0" sldId="282"/>
            <ac:spMk id="998" creationId="{00000000-0000-0000-0000-000000000000}"/>
          </ac:spMkLst>
        </pc:spChg>
      </pc:sldChg>
      <pc:sldChg chg="modSp mod modNotes">
        <pc:chgData name="Baskerville, Kristin (CDC/GHC/DGHP)" userId="e5846ad4-249e-4a35-baa4-77ba58151c68" providerId="ADAL" clId="{613EFEC5-BEAB-4681-8F18-22D7E4BC25F2}" dt="2025-11-21T18:13:17.076" v="58"/>
        <pc:sldMkLst>
          <pc:docMk/>
          <pc:sldMk cId="0" sldId="283"/>
        </pc:sldMkLst>
        <pc:spChg chg="mod">
          <ac:chgData name="Baskerville, Kristin (CDC/GHC/DGHP)" userId="e5846ad4-249e-4a35-baa4-77ba58151c68" providerId="ADAL" clId="{613EFEC5-BEAB-4681-8F18-22D7E4BC25F2}" dt="2025-10-24T17:56:14.792" v="39" actId="114"/>
          <ac:spMkLst>
            <pc:docMk/>
            <pc:sldMk cId="0" sldId="283"/>
            <ac:spMk id="1006"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84"/>
        </pc:sldMkLst>
      </pc:sldChg>
      <pc:sldChg chg="modNotes">
        <pc:chgData name="Baskerville, Kristin (CDC/GHC/DGHP)" userId="e5846ad4-249e-4a35-baa4-77ba58151c68" providerId="ADAL" clId="{613EFEC5-BEAB-4681-8F18-22D7E4BC25F2}" dt="2025-11-21T18:13:17.076" v="58"/>
        <pc:sldMkLst>
          <pc:docMk/>
          <pc:sldMk cId="0" sldId="285"/>
        </pc:sldMkLst>
      </pc:sldChg>
      <pc:sldChg chg="modSp mod modNotes">
        <pc:chgData name="Baskerville, Kristin (CDC/GHC/DGHP)" userId="e5846ad4-249e-4a35-baa4-77ba58151c68" providerId="ADAL" clId="{613EFEC5-BEAB-4681-8F18-22D7E4BC25F2}" dt="2025-11-21T18:13:17.076" v="58"/>
        <pc:sldMkLst>
          <pc:docMk/>
          <pc:sldMk cId="0" sldId="286"/>
        </pc:sldMkLst>
        <pc:spChg chg="mod">
          <ac:chgData name="Baskerville, Kristin (CDC/GHC/DGHP)" userId="e5846ad4-249e-4a35-baa4-77ba58151c68" providerId="ADAL" clId="{613EFEC5-BEAB-4681-8F18-22D7E4BC25F2}" dt="2025-10-24T18:11:22.955" v="54" actId="1037"/>
          <ac:spMkLst>
            <pc:docMk/>
            <pc:sldMk cId="0" sldId="286"/>
            <ac:spMk id="1065" creationId="{00000000-0000-0000-0000-000000000000}"/>
          </ac:spMkLst>
        </pc:spChg>
      </pc:sldChg>
      <pc:sldChg chg="modNotes">
        <pc:chgData name="Baskerville, Kristin (CDC/GHC/DGHP)" userId="e5846ad4-249e-4a35-baa4-77ba58151c68" providerId="ADAL" clId="{613EFEC5-BEAB-4681-8F18-22D7E4BC25F2}" dt="2025-11-21T18:13:17.076" v="58"/>
        <pc:sldMkLst>
          <pc:docMk/>
          <pc:sldMk cId="0" sldId="287"/>
        </pc:sldMkLst>
      </pc:sldChg>
      <pc:sldChg chg="modNotes">
        <pc:chgData name="Baskerville, Kristin (CDC/GHC/DGHP)" userId="e5846ad4-249e-4a35-baa4-77ba58151c68" providerId="ADAL" clId="{613EFEC5-BEAB-4681-8F18-22D7E4BC25F2}" dt="2025-11-21T18:13:17.076" v="58"/>
        <pc:sldMkLst>
          <pc:docMk/>
          <pc:sldMk cId="0" sldId="288"/>
        </pc:sldMkLst>
      </pc:sldChg>
      <pc:sldChg chg="modNotes">
        <pc:chgData name="Baskerville, Kristin (CDC/GHC/DGHP)" userId="e5846ad4-249e-4a35-baa4-77ba58151c68" providerId="ADAL" clId="{613EFEC5-BEAB-4681-8F18-22D7E4BC25F2}" dt="2025-11-21T18:13:17.076" v="58"/>
        <pc:sldMkLst>
          <pc:docMk/>
          <pc:sldMk cId="0" sldId="289"/>
        </pc:sldMkLst>
      </pc:sldChg>
      <pc:sldChg chg="modNotes">
        <pc:chgData name="Baskerville, Kristin (CDC/GHC/DGHP)" userId="e5846ad4-249e-4a35-baa4-77ba58151c68" providerId="ADAL" clId="{613EFEC5-BEAB-4681-8F18-22D7E4BC25F2}" dt="2025-11-21T18:13:17.076" v="58"/>
        <pc:sldMkLst>
          <pc:docMk/>
          <pc:sldMk cId="0" sldId="290"/>
        </pc:sldMkLst>
      </pc:sldChg>
      <pc:sldChg chg="modNotes">
        <pc:chgData name="Baskerville, Kristin (CDC/GHC/DGHP)" userId="e5846ad4-249e-4a35-baa4-77ba58151c68" providerId="ADAL" clId="{613EFEC5-BEAB-4681-8F18-22D7E4BC25F2}" dt="2025-11-21T18:13:17.076" v="58"/>
        <pc:sldMkLst>
          <pc:docMk/>
          <pc:sldMk cId="0" sldId="291"/>
        </pc:sldMkLst>
      </pc:sldChg>
      <pc:sldChg chg="modNotes">
        <pc:chgData name="Baskerville, Kristin (CDC/GHC/DGHP)" userId="e5846ad4-249e-4a35-baa4-77ba58151c68" providerId="ADAL" clId="{613EFEC5-BEAB-4681-8F18-22D7E4BC25F2}" dt="2025-11-21T18:13:17.076" v="58"/>
        <pc:sldMkLst>
          <pc:docMk/>
          <pc:sldMk cId="0" sldId="292"/>
        </pc:sldMkLst>
      </pc:sldChg>
      <pc:sldChg chg="modNotes">
        <pc:chgData name="Baskerville, Kristin (CDC/GHC/DGHP)" userId="e5846ad4-249e-4a35-baa4-77ba58151c68" providerId="ADAL" clId="{613EFEC5-BEAB-4681-8F18-22D7E4BC25F2}" dt="2025-11-21T18:13:17.076" v="58"/>
        <pc:sldMkLst>
          <pc:docMk/>
          <pc:sldMk cId="0" sldId="293"/>
        </pc:sldMkLst>
      </pc:sldChg>
      <pc:sldChg chg="modNotes">
        <pc:chgData name="Baskerville, Kristin (CDC/GHC/DGHP)" userId="e5846ad4-249e-4a35-baa4-77ba58151c68" providerId="ADAL" clId="{613EFEC5-BEAB-4681-8F18-22D7E4BC25F2}" dt="2025-11-21T18:13:17.076" v="58"/>
        <pc:sldMkLst>
          <pc:docMk/>
          <pc:sldMk cId="0" sldId="294"/>
        </pc:sldMkLst>
      </pc:sldChg>
      <pc:sldChg chg="modNotes">
        <pc:chgData name="Baskerville, Kristin (CDC/GHC/DGHP)" userId="e5846ad4-249e-4a35-baa4-77ba58151c68" providerId="ADAL" clId="{613EFEC5-BEAB-4681-8F18-22D7E4BC25F2}" dt="2025-11-21T18:13:17.076" v="58"/>
        <pc:sldMkLst>
          <pc:docMk/>
          <pc:sldMk cId="0" sldId="295"/>
        </pc:sldMkLst>
      </pc:sldChg>
      <pc:sldChg chg="modNotes">
        <pc:chgData name="Baskerville, Kristin (CDC/GHC/DGHP)" userId="e5846ad4-249e-4a35-baa4-77ba58151c68" providerId="ADAL" clId="{613EFEC5-BEAB-4681-8F18-22D7E4BC25F2}" dt="2025-11-21T18:13:17.076" v="58"/>
        <pc:sldMkLst>
          <pc:docMk/>
          <pc:sldMk cId="0" sldId="296"/>
        </pc:sldMkLst>
      </pc:sldChg>
      <pc:sldChg chg="modNotes">
        <pc:chgData name="Baskerville, Kristin (CDC/GHC/DGHP)" userId="e5846ad4-249e-4a35-baa4-77ba58151c68" providerId="ADAL" clId="{613EFEC5-BEAB-4681-8F18-22D7E4BC25F2}" dt="2025-11-21T18:13:17.076" v="58"/>
        <pc:sldMkLst>
          <pc:docMk/>
          <pc:sldMk cId="0" sldId="297"/>
        </pc:sldMkLst>
      </pc:sldChg>
      <pc:sldChg chg="modNotes">
        <pc:chgData name="Baskerville, Kristin (CDC/GHC/DGHP)" userId="e5846ad4-249e-4a35-baa4-77ba58151c68" providerId="ADAL" clId="{613EFEC5-BEAB-4681-8F18-22D7E4BC25F2}" dt="2025-11-21T18:13:17.076" v="58"/>
        <pc:sldMkLst>
          <pc:docMk/>
          <pc:sldMk cId="0" sldId="298"/>
        </pc:sldMkLst>
      </pc:sldChg>
      <pc:sldChg chg="modNotes">
        <pc:chgData name="Baskerville, Kristin (CDC/GHC/DGHP)" userId="e5846ad4-249e-4a35-baa4-77ba58151c68" providerId="ADAL" clId="{613EFEC5-BEAB-4681-8F18-22D7E4BC25F2}" dt="2025-11-21T18:13:17.076" v="58"/>
        <pc:sldMkLst>
          <pc:docMk/>
          <pc:sldMk cId="0" sldId="299"/>
        </pc:sldMkLst>
      </pc:sldChg>
      <pc:sldChg chg="modNotes">
        <pc:chgData name="Baskerville, Kristin (CDC/GHC/DGHP)" userId="e5846ad4-249e-4a35-baa4-77ba58151c68" providerId="ADAL" clId="{613EFEC5-BEAB-4681-8F18-22D7E4BC25F2}" dt="2025-11-21T18:13:17.076" v="58"/>
        <pc:sldMkLst>
          <pc:docMk/>
          <pc:sldMk cId="0" sldId="300"/>
        </pc:sldMkLst>
      </pc:sldChg>
      <pc:sldChg chg="modNotes">
        <pc:chgData name="Baskerville, Kristin (CDC/GHC/DGHP)" userId="e5846ad4-249e-4a35-baa4-77ba58151c68" providerId="ADAL" clId="{613EFEC5-BEAB-4681-8F18-22D7E4BC25F2}" dt="2025-11-21T18:13:17.076" v="58"/>
        <pc:sldMkLst>
          <pc:docMk/>
          <pc:sldMk cId="0" sldId="301"/>
        </pc:sldMkLst>
      </pc:sldChg>
      <pc:sldChg chg="modNotes">
        <pc:chgData name="Baskerville, Kristin (CDC/GHC/DGHP)" userId="e5846ad4-249e-4a35-baa4-77ba58151c68" providerId="ADAL" clId="{613EFEC5-BEAB-4681-8F18-22D7E4BC25F2}" dt="2025-11-21T18:13:17.076" v="58"/>
        <pc:sldMkLst>
          <pc:docMk/>
          <pc:sldMk cId="0" sldId="302"/>
        </pc:sldMkLst>
      </pc:sldChg>
      <pc:sldChg chg="modNotes">
        <pc:chgData name="Baskerville, Kristin (CDC/GHC/DGHP)" userId="e5846ad4-249e-4a35-baa4-77ba58151c68" providerId="ADAL" clId="{613EFEC5-BEAB-4681-8F18-22D7E4BC25F2}" dt="2025-11-21T18:13:17.076" v="58"/>
        <pc:sldMkLst>
          <pc:docMk/>
          <pc:sldMk cId="0" sldId="303"/>
        </pc:sldMkLst>
      </pc:sldChg>
      <pc:sldChg chg="modNotes">
        <pc:chgData name="Baskerville, Kristin (CDC/GHC/DGHP)" userId="e5846ad4-249e-4a35-baa4-77ba58151c68" providerId="ADAL" clId="{613EFEC5-BEAB-4681-8F18-22D7E4BC25F2}" dt="2025-11-21T18:13:17.076" v="58"/>
        <pc:sldMkLst>
          <pc:docMk/>
          <pc:sldMk cId="0" sldId="304"/>
        </pc:sldMkLst>
      </pc:sldChg>
      <pc:sldChg chg="modNotes">
        <pc:chgData name="Baskerville, Kristin (CDC/GHC/DGHP)" userId="e5846ad4-249e-4a35-baa4-77ba58151c68" providerId="ADAL" clId="{613EFEC5-BEAB-4681-8F18-22D7E4BC25F2}" dt="2025-11-21T18:13:17.076" v="58"/>
        <pc:sldMkLst>
          <pc:docMk/>
          <pc:sldMk cId="0" sldId="305"/>
        </pc:sldMkLst>
      </pc:sldChg>
      <pc:sldChg chg="modNotes">
        <pc:chgData name="Baskerville, Kristin (CDC/GHC/DGHP)" userId="e5846ad4-249e-4a35-baa4-77ba58151c68" providerId="ADAL" clId="{613EFEC5-BEAB-4681-8F18-22D7E4BC25F2}" dt="2025-11-21T18:13:17.076" v="58"/>
        <pc:sldMkLst>
          <pc:docMk/>
          <pc:sldMk cId="0" sldId="306"/>
        </pc:sldMkLst>
      </pc:sldChg>
      <pc:sldChg chg="modNotes">
        <pc:chgData name="Baskerville, Kristin (CDC/GHC/DGHP)" userId="e5846ad4-249e-4a35-baa4-77ba58151c68" providerId="ADAL" clId="{613EFEC5-BEAB-4681-8F18-22D7E4BC25F2}" dt="2025-11-21T18:13:17.076" v="58"/>
        <pc:sldMkLst>
          <pc:docMk/>
          <pc:sldMk cId="0" sldId="307"/>
        </pc:sldMkLst>
      </pc:sldChg>
      <pc:sldChg chg="modNotes">
        <pc:chgData name="Baskerville, Kristin (CDC/GHC/DGHP)" userId="e5846ad4-249e-4a35-baa4-77ba58151c68" providerId="ADAL" clId="{613EFEC5-BEAB-4681-8F18-22D7E4BC25F2}" dt="2025-11-21T18:13:17.076" v="58"/>
        <pc:sldMkLst>
          <pc:docMk/>
          <pc:sldMk cId="0" sldId="308"/>
        </pc:sldMkLst>
      </pc:sldChg>
      <pc:sldChg chg="modNotes">
        <pc:chgData name="Baskerville, Kristin (CDC/GHC/DGHP)" userId="e5846ad4-249e-4a35-baa4-77ba58151c68" providerId="ADAL" clId="{613EFEC5-BEAB-4681-8F18-22D7E4BC25F2}" dt="2025-11-21T18:13:17.076" v="58"/>
        <pc:sldMkLst>
          <pc:docMk/>
          <pc:sldMk cId="0" sldId="309"/>
        </pc:sldMkLst>
      </pc:sldChg>
      <pc:sldChg chg="modNotes">
        <pc:chgData name="Baskerville, Kristin (CDC/GHC/DGHP)" userId="e5846ad4-249e-4a35-baa4-77ba58151c68" providerId="ADAL" clId="{613EFEC5-BEAB-4681-8F18-22D7E4BC25F2}" dt="2025-11-21T18:13:17.076" v="58"/>
        <pc:sldMkLst>
          <pc:docMk/>
          <pc:sldMk cId="0" sldId="310"/>
        </pc:sldMkLst>
      </pc:sldChg>
      <pc:sldChg chg="modNotes">
        <pc:chgData name="Baskerville, Kristin (CDC/GHC/DGHP)" userId="e5846ad4-249e-4a35-baa4-77ba58151c68" providerId="ADAL" clId="{613EFEC5-BEAB-4681-8F18-22D7E4BC25F2}" dt="2025-11-21T18:13:17.076" v="58"/>
        <pc:sldMkLst>
          <pc:docMk/>
          <pc:sldMk cId="0" sldId="311"/>
        </pc:sldMkLst>
      </pc:sldChg>
      <pc:sldChg chg="modNotes">
        <pc:chgData name="Baskerville, Kristin (CDC/GHC/DGHP)" userId="e5846ad4-249e-4a35-baa4-77ba58151c68" providerId="ADAL" clId="{613EFEC5-BEAB-4681-8F18-22D7E4BC25F2}" dt="2025-11-21T18:13:17.076" v="58"/>
        <pc:sldMkLst>
          <pc:docMk/>
          <pc:sldMk cId="0" sldId="312"/>
        </pc:sldMkLst>
      </pc:sldChg>
      <pc:sldChg chg="modNotes">
        <pc:chgData name="Baskerville, Kristin (CDC/GHC/DGHP)" userId="e5846ad4-249e-4a35-baa4-77ba58151c68" providerId="ADAL" clId="{613EFEC5-BEAB-4681-8F18-22D7E4BC25F2}" dt="2025-11-21T18:13:17.076" v="58"/>
        <pc:sldMkLst>
          <pc:docMk/>
          <pc:sldMk cId="0" sldId="313"/>
        </pc:sldMkLst>
      </pc:sldChg>
      <pc:sldChg chg="modNotes">
        <pc:chgData name="Baskerville, Kristin (CDC/GHC/DGHP)" userId="e5846ad4-249e-4a35-baa4-77ba58151c68" providerId="ADAL" clId="{613EFEC5-BEAB-4681-8F18-22D7E4BC25F2}" dt="2025-11-21T18:13:17.076" v="58"/>
        <pc:sldMkLst>
          <pc:docMk/>
          <pc:sldMk cId="0" sldId="314"/>
        </pc:sldMkLst>
      </pc:sldChg>
      <pc:sldChg chg="modNotes">
        <pc:chgData name="Baskerville, Kristin (CDC/GHC/DGHP)" userId="e5846ad4-249e-4a35-baa4-77ba58151c68" providerId="ADAL" clId="{613EFEC5-BEAB-4681-8F18-22D7E4BC25F2}" dt="2025-11-21T18:13:17.076" v="58"/>
        <pc:sldMkLst>
          <pc:docMk/>
          <pc:sldMk cId="0" sldId="315"/>
        </pc:sldMkLst>
      </pc:sldChg>
      <pc:sldChg chg="modNotes">
        <pc:chgData name="Baskerville, Kristin (CDC/GHC/DGHP)" userId="e5846ad4-249e-4a35-baa4-77ba58151c68" providerId="ADAL" clId="{613EFEC5-BEAB-4681-8F18-22D7E4BC25F2}" dt="2025-11-21T18:13:17.076" v="58"/>
        <pc:sldMkLst>
          <pc:docMk/>
          <pc:sldMk cId="0" sldId="316"/>
        </pc:sldMkLst>
      </pc:sldChg>
      <pc:sldChg chg="modNotes">
        <pc:chgData name="Baskerville, Kristin (CDC/GHC/DGHP)" userId="e5846ad4-249e-4a35-baa4-77ba58151c68" providerId="ADAL" clId="{613EFEC5-BEAB-4681-8F18-22D7E4BC25F2}" dt="2025-11-21T18:13:17.076" v="58"/>
        <pc:sldMkLst>
          <pc:docMk/>
          <pc:sldMk cId="0" sldId="317"/>
        </pc:sldMkLst>
      </pc:sldChg>
      <pc:sldChg chg="modNotes">
        <pc:chgData name="Baskerville, Kristin (CDC/GHC/DGHP)" userId="e5846ad4-249e-4a35-baa4-77ba58151c68" providerId="ADAL" clId="{613EFEC5-BEAB-4681-8F18-22D7E4BC25F2}" dt="2025-11-21T18:13:17.076" v="58"/>
        <pc:sldMkLst>
          <pc:docMk/>
          <pc:sldMk cId="0" sldId="318"/>
        </pc:sldMkLst>
      </pc:sldChg>
      <pc:sldChg chg="modNotes">
        <pc:chgData name="Baskerville, Kristin (CDC/GHC/DGHP)" userId="e5846ad4-249e-4a35-baa4-77ba58151c68" providerId="ADAL" clId="{613EFEC5-BEAB-4681-8F18-22D7E4BC25F2}" dt="2025-11-21T18:13:17.076" v="58"/>
        <pc:sldMkLst>
          <pc:docMk/>
          <pc:sldMk cId="0" sldId="319"/>
        </pc:sldMkLst>
      </pc:sldChg>
      <pc:sldChg chg="modNotes">
        <pc:chgData name="Baskerville, Kristin (CDC/GHC/DGHP)" userId="e5846ad4-249e-4a35-baa4-77ba58151c68" providerId="ADAL" clId="{613EFEC5-BEAB-4681-8F18-22D7E4BC25F2}" dt="2025-11-21T18:13:17.076" v="58"/>
        <pc:sldMkLst>
          <pc:docMk/>
          <pc:sldMk cId="0" sldId="320"/>
        </pc:sldMkLst>
      </pc:sldChg>
      <pc:sldChg chg="modNotes">
        <pc:chgData name="Baskerville, Kristin (CDC/GHC/DGHP)" userId="e5846ad4-249e-4a35-baa4-77ba58151c68" providerId="ADAL" clId="{613EFEC5-BEAB-4681-8F18-22D7E4BC25F2}" dt="2025-11-21T18:13:17.076" v="58"/>
        <pc:sldMkLst>
          <pc:docMk/>
          <pc:sldMk cId="0" sldId="321"/>
        </pc:sldMkLst>
      </pc:sldChg>
      <pc:sldChg chg="modNotes">
        <pc:chgData name="Baskerville, Kristin (CDC/GHC/DGHP)" userId="e5846ad4-249e-4a35-baa4-77ba58151c68" providerId="ADAL" clId="{613EFEC5-BEAB-4681-8F18-22D7E4BC25F2}" dt="2025-11-21T18:13:17.076" v="58"/>
        <pc:sldMkLst>
          <pc:docMk/>
          <pc:sldMk cId="0" sldId="322"/>
        </pc:sldMkLst>
      </pc:sldChg>
      <pc:sldChg chg="modNotes">
        <pc:chgData name="Baskerville, Kristin (CDC/GHC/DGHP)" userId="e5846ad4-249e-4a35-baa4-77ba58151c68" providerId="ADAL" clId="{613EFEC5-BEAB-4681-8F18-22D7E4BC25F2}" dt="2025-11-21T18:13:17.076" v="58"/>
        <pc:sldMkLst>
          <pc:docMk/>
          <pc:sldMk cId="0" sldId="323"/>
        </pc:sldMkLst>
      </pc:sldChg>
      <pc:sldChg chg="modNotes">
        <pc:chgData name="Baskerville, Kristin (CDC/GHC/DGHP)" userId="e5846ad4-249e-4a35-baa4-77ba58151c68" providerId="ADAL" clId="{613EFEC5-BEAB-4681-8F18-22D7E4BC25F2}" dt="2025-11-21T18:13:17.076" v="58"/>
        <pc:sldMkLst>
          <pc:docMk/>
          <pc:sldMk cId="0" sldId="324"/>
        </pc:sldMkLst>
      </pc:sldChg>
      <pc:sldChg chg="modNotes">
        <pc:chgData name="Baskerville, Kristin (CDC/GHC/DGHP)" userId="e5846ad4-249e-4a35-baa4-77ba58151c68" providerId="ADAL" clId="{613EFEC5-BEAB-4681-8F18-22D7E4BC25F2}" dt="2025-11-21T18:13:17.076" v="58"/>
        <pc:sldMkLst>
          <pc:docMk/>
          <pc:sldMk cId="0" sldId="325"/>
        </pc:sldMkLst>
      </pc:sldChg>
      <pc:sldChg chg="modNotes">
        <pc:chgData name="Baskerville, Kristin (CDC/GHC/DGHP)" userId="e5846ad4-249e-4a35-baa4-77ba58151c68" providerId="ADAL" clId="{613EFEC5-BEAB-4681-8F18-22D7E4BC25F2}" dt="2025-11-21T18:13:17.076" v="58"/>
        <pc:sldMkLst>
          <pc:docMk/>
          <pc:sldMk cId="0" sldId="326"/>
        </pc:sldMkLst>
      </pc:sldChg>
      <pc:sldChg chg="modNotes">
        <pc:chgData name="Baskerville, Kristin (CDC/GHC/DGHP)" userId="e5846ad4-249e-4a35-baa4-77ba58151c68" providerId="ADAL" clId="{613EFEC5-BEAB-4681-8F18-22D7E4BC25F2}" dt="2025-11-21T18:13:17.076" v="58"/>
        <pc:sldMkLst>
          <pc:docMk/>
          <pc:sldMk cId="0" sldId="327"/>
        </pc:sldMkLst>
      </pc:sldChg>
      <pc:sldChg chg="modNotes modNotesTx">
        <pc:chgData name="Baskerville, Kristin (CDC/GHC/DGHP)" userId="e5846ad4-249e-4a35-baa4-77ba58151c68" providerId="ADAL" clId="{613EFEC5-BEAB-4681-8F18-22D7E4BC25F2}" dt="2025-11-21T18:17:04.174" v="59" actId="207"/>
        <pc:sldMkLst>
          <pc:docMk/>
          <pc:sldMk cId="0" sldId="328"/>
        </pc:sldMkLst>
      </pc:sldChg>
      <pc:sldChg chg="modNotes modNotesTx">
        <pc:chgData name="Baskerville, Kristin (CDC/GHC/DGHP)" userId="e5846ad4-249e-4a35-baa4-77ba58151c68" providerId="ADAL" clId="{613EFEC5-BEAB-4681-8F18-22D7E4BC25F2}" dt="2025-11-21T18:17:10.870" v="60" actId="207"/>
        <pc:sldMkLst>
          <pc:docMk/>
          <pc:sldMk cId="0" sldId="329"/>
        </pc:sldMkLst>
      </pc:sldChg>
      <pc:sldChg chg="modNotes">
        <pc:chgData name="Baskerville, Kristin (CDC/GHC/DGHP)" userId="e5846ad4-249e-4a35-baa4-77ba58151c68" providerId="ADAL" clId="{613EFEC5-BEAB-4681-8F18-22D7E4BC25F2}" dt="2025-11-21T18:13:17.076" v="58"/>
        <pc:sldMkLst>
          <pc:docMk/>
          <pc:sldMk cId="0" sldId="330"/>
        </pc:sldMkLst>
      </pc:sldChg>
      <pc:sldChg chg="modNotes">
        <pc:chgData name="Baskerville, Kristin (CDC/GHC/DGHP)" userId="e5846ad4-249e-4a35-baa4-77ba58151c68" providerId="ADAL" clId="{613EFEC5-BEAB-4681-8F18-22D7E4BC25F2}" dt="2025-11-21T18:13:17.076" v="58"/>
        <pc:sldMkLst>
          <pc:docMk/>
          <pc:sldMk cId="0" sldId="331"/>
        </pc:sldMkLst>
      </pc:sldChg>
      <pc:sldChg chg="modNotes">
        <pc:chgData name="Baskerville, Kristin (CDC/GHC/DGHP)" userId="e5846ad4-249e-4a35-baa4-77ba58151c68" providerId="ADAL" clId="{613EFEC5-BEAB-4681-8F18-22D7E4BC25F2}" dt="2025-11-21T18:13:17.076" v="58"/>
        <pc:sldMkLst>
          <pc:docMk/>
          <pc:sldMk cId="0" sldId="332"/>
        </pc:sldMkLst>
      </pc:sldChg>
    </pc:docChg>
  </pc:docChgLst>
  <pc:docChgLst>
    <pc:chgData name="Baskerville, Kristin (CDC/GHC/DGHP)" userId="e5846ad4-249e-4a35-baa4-77ba58151c68" providerId="ADAL" clId="{AD0A3F1C-0C02-4A10-991A-45404143619B}"/>
    <pc:docChg chg="modSld">
      <pc:chgData name="Baskerville, Kristin (CDC/GHC/DGHP)" userId="e5846ad4-249e-4a35-baa4-77ba58151c68" providerId="ADAL" clId="{AD0A3F1C-0C02-4A10-991A-45404143619B}" dt="2025-06-23T01:01:46.056" v="16" actId="20577"/>
      <pc:docMkLst>
        <pc:docMk/>
      </pc:docMkLst>
      <pc:sldChg chg="modSp">
        <pc:chgData name="Baskerville, Kristin (CDC/GHC/DGHP)" userId="e5846ad4-249e-4a35-baa4-77ba58151c68" providerId="ADAL" clId="{AD0A3F1C-0C02-4A10-991A-45404143619B}" dt="2025-06-23T00:54:40.422" v="3" actId="20577"/>
        <pc:sldMkLst>
          <pc:docMk/>
          <pc:sldMk cId="0" sldId="307"/>
        </pc:sldMkLst>
      </pc:sldChg>
      <pc:sldChg chg="modNotesTx">
        <pc:chgData name="Baskerville, Kristin (CDC/GHC/DGHP)" userId="e5846ad4-249e-4a35-baa4-77ba58151c68" providerId="ADAL" clId="{AD0A3F1C-0C02-4A10-991A-45404143619B}" dt="2025-06-23T00:59:10.308" v="11" actId="20577"/>
        <pc:sldMkLst>
          <pc:docMk/>
          <pc:sldMk cId="0" sldId="313"/>
        </pc:sldMkLst>
      </pc:sldChg>
      <pc:sldChg chg="modNotesTx">
        <pc:chgData name="Baskerville, Kristin (CDC/GHC/DGHP)" userId="e5846ad4-249e-4a35-baa4-77ba58151c68" providerId="ADAL" clId="{AD0A3F1C-0C02-4A10-991A-45404143619B}" dt="2025-06-23T01:00:31.256" v="12" actId="20577"/>
        <pc:sldMkLst>
          <pc:docMk/>
          <pc:sldMk cId="0" sldId="314"/>
        </pc:sldMkLst>
      </pc:sldChg>
      <pc:sldChg chg="modNotesTx">
        <pc:chgData name="Baskerville, Kristin (CDC/GHC/DGHP)" userId="e5846ad4-249e-4a35-baa4-77ba58151c68" providerId="ADAL" clId="{AD0A3F1C-0C02-4A10-991A-45404143619B}" dt="2025-06-23T01:01:46.056" v="16" actId="20577"/>
        <pc:sldMkLst>
          <pc:docMk/>
          <pc:sldMk cId="0" sldId="316"/>
        </pc:sldMkLst>
      </pc:sldChg>
    </pc:docChg>
  </pc:docChgLst>
  <pc:docChgLst>
    <pc:chgData name="Martel, Lise (CDC/GHC/DGHP)" userId="S::diz0@cdc.gov::fbce038f-8655-4557-9709-9829739673e8" providerId="AD" clId="Web-{79AE2AF2-D6DF-4AD5-B445-B46DA2E7620E}"/>
    <pc:docChg chg="modSld">
      <pc:chgData name="Martel, Lise (CDC/GHC/DGHP)" userId="S::diz0@cdc.gov::fbce038f-8655-4557-9709-9829739673e8" providerId="AD" clId="Web-{79AE2AF2-D6DF-4AD5-B445-B46DA2E7620E}" dt="2025-04-11T18:04:44.437" v="14" actId="20577"/>
      <pc:docMkLst>
        <pc:docMk/>
      </pc:docMkLst>
      <pc:sldChg chg="modSp">
        <pc:chgData name="Martel, Lise (CDC/GHC/DGHP)" userId="S::diz0@cdc.gov::fbce038f-8655-4557-9709-9829739673e8" providerId="AD" clId="Web-{79AE2AF2-D6DF-4AD5-B445-B46DA2E7620E}" dt="2025-04-11T18:02:39.625" v="8" actId="20577"/>
        <pc:sldMkLst>
          <pc:docMk/>
          <pc:sldMk cId="0" sldId="258"/>
        </pc:sldMkLst>
      </pc:sldChg>
      <pc:sldChg chg="modSp">
        <pc:chgData name="Martel, Lise (CDC/GHC/DGHP)" userId="S::diz0@cdc.gov::fbce038f-8655-4557-9709-9829739673e8" providerId="AD" clId="Web-{79AE2AF2-D6DF-4AD5-B445-B46DA2E7620E}" dt="2025-04-11T18:04:44.437" v="14" actId="20577"/>
        <pc:sldMkLst>
          <pc:docMk/>
          <pc:sldMk cId="0" sldId="285"/>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9.6825396825396898E-2"/>
          <c:y val="7.6738609112709896E-2"/>
          <c:w val="0.88888888888888895"/>
          <c:h val="0.73076387543272758"/>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c:ext xmlns:c16="http://schemas.microsoft.com/office/drawing/2014/chart" uri="{C3380CC4-5D6E-409C-BE32-E72D297353CC}">
              <c16:uniqueId val="{00000000-E34B-490F-843A-31A5DD625AA5}"/>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b="0"/>
                </a:pPr>
                <a:r>
                  <a:rPr lang="fr-FR" b="0">
                    <a:latin typeface="Arial (Body)"/>
                  </a:rPr>
                  <a:t>Âge</a:t>
                </a:r>
                <a:r>
                  <a:rPr lang="fr-FR" b="0">
                    <a:latin typeface="Franklin Gothic Medium" panose="020B0603020102020204" pitchFamily="34" charset="0"/>
                  </a:rPr>
                  <a:t> </a:t>
                </a:r>
                <a:r>
                  <a:rPr lang="en-US" b="0"/>
                  <a:t>(</a:t>
                </a:r>
                <a:r>
                  <a:rPr lang="fr-FR" b="0" noProof="0"/>
                  <a:t>années</a:t>
                </a:r>
                <a:r>
                  <a:rPr lang="en-US" b="0"/>
                  <a:t>)</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a:pPr>
                <a:r>
                  <a:rPr lang="fr-FR" noProof="0"/>
                  <a:t>Nombre de cas</a:t>
                </a:r>
              </a:p>
            </c:rich>
          </c:tx>
          <c:layout>
            <c:manualLayout>
              <c:xMode val="edge"/>
              <c:yMode val="edge"/>
              <c:x val="0"/>
              <c:y val="0.2628754737291446"/>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51693048"/>
        <c:crosses val="autoZero"/>
        <c:crossBetween val="between"/>
        <c:majorUnit val="5"/>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fr-FR" sz="2000" b="0" noProof="0"/>
            </a:pPr>
            <a:r>
              <a:rPr lang="fr-FR" sz="2000" b="0" noProof="0">
                <a:latin typeface="Arial" panose="020B0604020202020204" pitchFamily="34" charset="0"/>
                <a:cs typeface="Arial" panose="020B0604020202020204" pitchFamily="34" charset="0"/>
              </a:rPr>
              <a:t>Distribution asymétrique</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9.062466108286156E-2"/>
          <c:w val="0.79748649789876214"/>
          <c:h val="0.61064052627827925"/>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c:ext xmlns:c16="http://schemas.microsoft.com/office/drawing/2014/chart" uri="{C3380CC4-5D6E-409C-BE32-E72D297353CC}">
              <c16:uniqueId val="{00000000-EEEB-4247-A3A7-27E5A4045D9C}"/>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fr-FR" sz="1800">
                    <a:latin typeface="Arial (Body)"/>
                  </a:rPr>
                  <a:t>Âge </a:t>
                </a:r>
                <a:r>
                  <a:rPr lang="en-US" sz="1800">
                    <a:latin typeface="Arial (Body)"/>
                  </a:rPr>
                  <a:t>(</a:t>
                </a:r>
                <a:r>
                  <a:rPr lang="fr-FR" sz="1800">
                    <a:latin typeface="Arial (Body)"/>
                  </a:rPr>
                  <a:t>années</a:t>
                </a:r>
                <a:r>
                  <a:rPr lang="en-US" sz="1800">
                    <a:latin typeface="Arial (Body)"/>
                  </a:rPr>
                  <a:t>)</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fr-FR"/>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lang="fr-FR" sz="1800" b="0" noProof="0">
                    <a:latin typeface="+mn-lt"/>
                  </a:defRPr>
                </a:pPr>
                <a:r>
                  <a:rPr lang="fr-FR" sz="1800" b="0" noProof="0">
                    <a:latin typeface="Arial" panose="020B0604020202020204" pitchFamily="34" charset="0"/>
                    <a:cs typeface="Arial" panose="020B0604020202020204" pitchFamily="34" charset="0"/>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fr-FR"/>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fr-FR"/>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6598008030453"/>
          <c:y val="7.6738609112709896E-2"/>
          <c:w val="0.86405446628774041"/>
          <c:h val="0.7437586089020829"/>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Sheet1!$B$1:$K$1</c:f>
              <c:numCache>
                <c:formatCode>0</c:formatCode>
                <c:ptCount val="10"/>
                <c:pt idx="0" formatCode="General">
                  <c:v>0</c:v>
                </c:pt>
                <c:pt idx="1">
                  <c:v>1</c:v>
                </c:pt>
                <c:pt idx="2">
                  <c:v>2</c:v>
                </c:pt>
                <c:pt idx="3">
                  <c:v>3</c:v>
                </c:pt>
                <c:pt idx="4">
                  <c:v>4</c:v>
                </c:pt>
                <c:pt idx="5">
                  <c:v>5</c:v>
                </c:pt>
                <c:pt idx="6">
                  <c:v>6</c:v>
                </c:pt>
                <c:pt idx="7">
                  <c:v>7</c:v>
                </c:pt>
                <c:pt idx="8">
                  <c:v>8</c:v>
                </c:pt>
                <c:pt idx="9">
                  <c:v>9</c:v>
                </c:pt>
              </c:numCache>
            </c:numRef>
          </c:cat>
          <c:val>
            <c:numRef>
              <c:f>Sheet1!$B$2:$K$2</c:f>
              <c:numCache>
                <c:formatCode>General</c:formatCode>
                <c:ptCount val="10"/>
                <c:pt idx="0">
                  <c:v>0</c:v>
                </c:pt>
                <c:pt idx="1">
                  <c:v>4</c:v>
                </c:pt>
                <c:pt idx="2">
                  <c:v>15</c:v>
                </c:pt>
                <c:pt idx="3">
                  <c:v>18</c:v>
                </c:pt>
                <c:pt idx="4">
                  <c:v>16</c:v>
                </c:pt>
                <c:pt idx="5">
                  <c:v>13</c:v>
                </c:pt>
                <c:pt idx="6">
                  <c:v>11</c:v>
                </c:pt>
                <c:pt idx="7">
                  <c:v>4</c:v>
                </c:pt>
                <c:pt idx="8">
                  <c:v>3</c:v>
                </c:pt>
              </c:numCache>
            </c:numRef>
          </c:val>
          <c:extLst>
            <c:ext xmlns:c16="http://schemas.microsoft.com/office/drawing/2014/chart" uri="{C3380CC4-5D6E-409C-BE32-E72D297353CC}">
              <c16:uniqueId val="{00000000-B81F-4078-9905-B64E644C38BF}"/>
            </c:ext>
          </c:extLst>
        </c:ser>
        <c:dLbls>
          <c:showLegendKey val="0"/>
          <c:showVal val="0"/>
          <c:showCatName val="0"/>
          <c:showSerName val="0"/>
          <c:showPercent val="0"/>
          <c:showBubbleSize val="0"/>
        </c:dLbls>
        <c:gapWidth val="0"/>
        <c:axId val="150501208"/>
        <c:axId val="1"/>
      </c:barChart>
      <c:catAx>
        <c:axId val="150501208"/>
        <c:scaling>
          <c:orientation val="minMax"/>
        </c:scaling>
        <c:delete val="0"/>
        <c:axPos val="b"/>
        <c:title>
          <c:tx>
            <c:rich>
              <a:bodyPr/>
              <a:lstStyle/>
              <a:p>
                <a:pPr>
                  <a:defRPr b="0"/>
                </a:pPr>
                <a:r>
                  <a:rPr lang="fr-FR" sz="2000">
                    <a:latin typeface="Arial (Body)"/>
                  </a:rPr>
                  <a:t>Âge </a:t>
                </a:r>
                <a:r>
                  <a:rPr lang="en-US" sz="2000">
                    <a:latin typeface="Arial (Body)"/>
                  </a:rPr>
                  <a:t>(</a:t>
                </a:r>
                <a:r>
                  <a:rPr lang="fr-FR" sz="2000">
                    <a:latin typeface="Arial (Body)"/>
                  </a:rPr>
                  <a:t>années</a:t>
                </a:r>
                <a:r>
                  <a:rPr lang="en-US" sz="2000">
                    <a:latin typeface="Arial (Body)"/>
                  </a:rPr>
                  <a:t>)</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fr-FR"/>
          </a:p>
        </c:txPr>
        <c:crossAx val="1"/>
        <c:crosses val="autoZero"/>
        <c:auto val="1"/>
        <c:lblAlgn val="ctr"/>
        <c:lblOffset val="100"/>
        <c:tickLblSkip val="1"/>
        <c:tickMarkSkip val="1"/>
        <c:noMultiLvlLbl val="0"/>
      </c:catAx>
      <c:valAx>
        <c:axId val="1"/>
        <c:scaling>
          <c:orientation val="minMax"/>
        </c:scaling>
        <c:delete val="0"/>
        <c:axPos val="l"/>
        <c:title>
          <c:tx>
            <c:rich>
              <a:bodyPr/>
              <a:lstStyle/>
              <a:p>
                <a:pPr>
                  <a:defRPr lang="fr-FR" sz="2000" b="0" noProof="0"/>
                </a:pPr>
                <a:r>
                  <a:rPr lang="fr-FR" sz="2000" b="0" noProof="0"/>
                  <a:t>Nombre de cas</a:t>
                </a:r>
              </a:p>
            </c:rich>
          </c:tx>
          <c:overlay val="0"/>
        </c:title>
        <c:numFmt formatCode="General" sourceLinked="1"/>
        <c:majorTickMark val="out"/>
        <c:minorTickMark val="none"/>
        <c:tickLblPos val="nextTo"/>
        <c:spPr>
          <a:ln w="3382">
            <a:solidFill>
              <a:schemeClr val="tx1"/>
            </a:solidFill>
            <a:prstDash val="solid"/>
          </a:ln>
        </c:spPr>
        <c:txPr>
          <a:bodyPr rot="0" vert="horz"/>
          <a:lstStyle/>
          <a:p>
            <a:pPr>
              <a:defRPr sz="2000" b="0"/>
            </a:pPr>
            <a:endParaRPr lang="fr-FR"/>
          </a:p>
        </c:txPr>
        <c:crossAx val="150501208"/>
        <c:crosses val="autoZero"/>
        <c:crossBetween val="between"/>
        <c:majorUnit val="5"/>
      </c:valAx>
      <c:spPr>
        <a:noFill/>
        <a:ln w="25344">
          <a:noFill/>
        </a:ln>
      </c:spPr>
    </c:plotArea>
    <c:plotVisOnly val="1"/>
    <c:dispBlanksAs val="gap"/>
    <c:showDLblsOverMax val="0"/>
  </c:chart>
  <c:spPr>
    <a:noFill/>
    <a:ln>
      <a:noFill/>
    </a:ln>
  </c:spPr>
  <c:txPr>
    <a:bodyPr/>
    <a:lstStyle/>
    <a:p>
      <a:pPr>
        <a:defRPr sz="1917" b="1"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c:ext xmlns:c16="http://schemas.microsoft.com/office/drawing/2014/chart" uri="{C3380CC4-5D6E-409C-BE32-E72D297353CC}">
              <c16:uniqueId val="{00000000-6EEB-4EC9-B97E-9F088CA329A9}"/>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fr-FR" noProof="0"/>
                </a:pPr>
                <a:r>
                  <a:rPr lang="fr-FR" noProof="0"/>
                  <a:t>Période</a:t>
                </a:r>
                <a:r>
                  <a:rPr lang="fr-FR" baseline="0" noProof="0"/>
                  <a:t> d’incubation (jours)</a:t>
                </a:r>
                <a:endParaRPr lang="fr-FR" noProof="0"/>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fr-FR" noProof="0"/>
                </a:pPr>
                <a:r>
                  <a:rPr lang="fr-FR" noProof="0"/>
                  <a:t>Nombre de cas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fr-FR" sz="2000" noProof="0">
                <a:latin typeface="Arial" panose="020B0604020202020204" pitchFamily="34" charset="0"/>
                <a:cs typeface="Arial" panose="020B0604020202020204" pitchFamily="34" charset="0"/>
              </a:defRPr>
            </a:pPr>
            <a:r>
              <a:rPr lang="fr-FR" sz="2000" noProof="0">
                <a:latin typeface="Arial" panose="020B0604020202020204" pitchFamily="34" charset="0"/>
                <a:cs typeface="Arial" panose="020B0604020202020204" pitchFamily="34" charset="0"/>
              </a:rPr>
              <a:t>Distribution </a:t>
            </a:r>
            <a:r>
              <a:rPr lang="fr-FR" sz="2000" b="1" noProof="0">
                <a:latin typeface="Arial" panose="020B0604020202020204" pitchFamily="34" charset="0"/>
                <a:cs typeface="Arial" panose="020B0604020202020204" pitchFamily="34" charset="0"/>
              </a:rPr>
              <a:t>symétrique</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1</c:v>
                </c:pt>
              </c:numCache>
            </c:numRef>
          </c:val>
          <c:extLst>
            <c:ext xmlns:c16="http://schemas.microsoft.com/office/drawing/2014/chart" uri="{C3380CC4-5D6E-409C-BE32-E72D297353CC}">
              <c16:uniqueId val="{00000000-904E-4E84-8156-7B1D2CA4F3BB}"/>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lang="fr-FR" sz="1800" noProof="0"/>
                </a:pPr>
                <a:r>
                  <a:rPr lang="fr-FR" b="0" noProof="0">
                    <a:latin typeface="Arial (Body)"/>
                  </a:rPr>
                  <a:t>Â</a:t>
                </a:r>
                <a:r>
                  <a:rPr lang="fr-FR" sz="1800" noProof="0">
                    <a:latin typeface="Arial (Body)"/>
                    <a:cs typeface="Arial" panose="020B0604020202020204" pitchFamily="34" charset="0"/>
                  </a:rPr>
                  <a:t>ge (années)</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fr-FR"/>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lang="fr-FR" sz="1800" noProof="0"/>
                </a:pPr>
                <a:r>
                  <a:rPr lang="fr-FR" sz="1800" noProof="0">
                    <a:latin typeface="Arial" panose="020B0604020202020204" pitchFamily="34" charset="0"/>
                    <a:cs typeface="Arial" panose="020B0604020202020204" pitchFamily="34" charset="0"/>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fr-FR"/>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fr-FR"/>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fr-FR" sz="2000" b="0" noProof="0"/>
            </a:pPr>
            <a:r>
              <a:rPr lang="fr-FR" sz="2000" b="0" noProof="0">
                <a:latin typeface="Arial" panose="020B0604020202020204" pitchFamily="34" charset="0"/>
                <a:cs typeface="Arial" panose="020B0604020202020204" pitchFamily="34" charset="0"/>
              </a:rPr>
              <a:t>Distribution </a:t>
            </a:r>
            <a:r>
              <a:rPr lang="fr-FR" sz="2000" b="1" noProof="0">
                <a:latin typeface="Arial" panose="020B0604020202020204" pitchFamily="34" charset="0"/>
                <a:cs typeface="Arial" panose="020B0604020202020204" pitchFamily="34" charset="0"/>
              </a:rPr>
              <a:t>asymétrique</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0.10879144929671553"/>
          <c:w val="0.78997444151566965"/>
          <c:h val="0.59247379044082416"/>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c:ext xmlns:c16="http://schemas.microsoft.com/office/drawing/2014/chart" uri="{C3380CC4-5D6E-409C-BE32-E72D297353CC}">
              <c16:uniqueId val="{00000000-8281-424E-8ED8-045E23102099}"/>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sz="1800" b="0"/>
                </a:pPr>
                <a:r>
                  <a:rPr lang="fr-FR" b="0" noProof="0">
                    <a:latin typeface="Arial (Body)"/>
                  </a:rPr>
                  <a:t>Â</a:t>
                </a:r>
                <a:r>
                  <a:rPr lang="fr-FR" sz="1800" noProof="0">
                    <a:latin typeface="Arial (Body)"/>
                    <a:cs typeface="Arial" panose="020B0604020202020204" pitchFamily="34" charset="0"/>
                  </a:rPr>
                  <a:t>ge (années)</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fr-FR"/>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lang="fr-FR" sz="1800" b="0" noProof="0">
                    <a:latin typeface="+mn-lt"/>
                  </a:defRPr>
                </a:pPr>
                <a:r>
                  <a:rPr lang="fr-FR" sz="1800" b="0" noProof="0">
                    <a:latin typeface="Arial" panose="020B0604020202020204" pitchFamily="34" charset="0"/>
                    <a:cs typeface="Arial" panose="020B0604020202020204" pitchFamily="34" charset="0"/>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fr-FR"/>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fr-FR"/>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c:ext xmlns:c16="http://schemas.microsoft.com/office/drawing/2014/chart" uri="{C3380CC4-5D6E-409C-BE32-E72D297353CC}">
              <c16:uniqueId val="{00000000-1B6D-49D7-BAB8-FBF601FF2756}"/>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fr-FR" noProof="0"/>
                </a:pPr>
                <a:r>
                  <a:rPr lang="fr-FR" noProof="0"/>
                  <a:t>Période d’incubation (jours)</a:t>
                </a:r>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fr-FR" noProof="0"/>
                </a:pPr>
                <a:r>
                  <a:rPr lang="fr-FR" noProof="0"/>
                  <a:t>Nombre de cas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884719265335566"/>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Sheet1!$B$1:$Q$1</c:f>
              <c:numCache>
                <c:formatCode>0</c:formatCode>
                <c:ptCount val="16"/>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numCache>
            </c:numRef>
          </c:cat>
          <c:val>
            <c:numRef>
              <c:f>Sheet1!$B$2:$Q$2</c:f>
              <c:numCache>
                <c:formatCode>General</c:formatCode>
                <c:ptCount val="16"/>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numCache>
            </c:numRef>
          </c:val>
          <c:extLst>
            <c:ext xmlns:c16="http://schemas.microsoft.com/office/drawing/2014/chart" uri="{C3380CC4-5D6E-409C-BE32-E72D297353CC}">
              <c16:uniqueId val="{00000000-8420-4369-ADAE-E26BD91192BA}"/>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fr-FR" noProof="0"/>
                </a:pPr>
                <a:r>
                  <a:rPr lang="fr-FR" noProof="0"/>
                  <a:t>Période</a:t>
                </a:r>
                <a:r>
                  <a:rPr lang="fr-FR" baseline="0" noProof="0"/>
                  <a:t> d’incubation (jours)</a:t>
                </a:r>
                <a:endParaRPr lang="fr-FR" noProof="0"/>
              </a:p>
            </c:rich>
          </c:tx>
          <c:layout>
            <c:manualLayout>
              <c:xMode val="edge"/>
              <c:yMode val="edge"/>
              <c:x val="0.38185717065997998"/>
              <c:y val="0.910364378856772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fr-FR" noProof="0"/>
                </a:pPr>
                <a:r>
                  <a:rPr lang="fr-FR" noProof="0"/>
                  <a:t>Nombre de cas</a:t>
                </a:r>
              </a:p>
            </c:rich>
          </c:tx>
          <c:layout>
            <c:manualLayout>
              <c:xMode val="edge"/>
              <c:yMode val="edge"/>
              <c:x val="1.2293737188149297E-2"/>
              <c:y val="0.2100105376051809"/>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title>
    <c:autoTitleDeleted val="0"/>
    <c:plotArea>
      <c:layout>
        <c:manualLayout>
          <c:layoutTarget val="inner"/>
          <c:xMode val="edge"/>
          <c:yMode val="edge"/>
          <c:x val="0.13336697076547291"/>
          <c:y val="7.6738609112709896E-2"/>
          <c:w val="0.85234728699800077"/>
          <c:h val="0.61790887115857007"/>
        </c:manualLayout>
      </c:layout>
      <c:barChart>
        <c:barDir val="col"/>
        <c:grouping val="clustered"/>
        <c:varyColors val="0"/>
        <c:ser>
          <c:idx val="0"/>
          <c:order val="0"/>
          <c:tx>
            <c:strRef>
              <c:f>Sheet1!$A$2</c:f>
              <c:strCache>
                <c:ptCount val="1"/>
              </c:strCache>
            </c:strRef>
          </c:tx>
          <c:spPr>
            <a:solidFill>
              <a:srgbClr val="F7941D"/>
            </a:solidFill>
            <a:ln w="13526">
              <a:solidFill>
                <a:schemeClr val="tx1"/>
              </a:solidFill>
              <a:prstDash val="solid"/>
            </a:ln>
          </c:spPr>
          <c:invertIfNegative val="0"/>
          <c:cat>
            <c:numRef>
              <c:f>Sheet1!$B$1:$X$1</c:f>
              <c:numCache>
                <c:formatCode>0</c:formatCode>
                <c:ptCount val="23"/>
                <c:pt idx="0" formatCode="General">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numCache>
            </c:numRef>
          </c:cat>
          <c:val>
            <c:numRef>
              <c:f>Sheet1!$B$2:$X$2</c:f>
              <c:numCache>
                <c:formatCode>General</c:formatCode>
                <c:ptCount val="23"/>
                <c:pt idx="0">
                  <c:v>0</c:v>
                </c:pt>
                <c:pt idx="1">
                  <c:v>0</c:v>
                </c:pt>
                <c:pt idx="2">
                  <c:v>1</c:v>
                </c:pt>
                <c:pt idx="3">
                  <c:v>0</c:v>
                </c:pt>
                <c:pt idx="4">
                  <c:v>0</c:v>
                </c:pt>
                <c:pt idx="5">
                  <c:v>0</c:v>
                </c:pt>
                <c:pt idx="6">
                  <c:v>1</c:v>
                </c:pt>
                <c:pt idx="7">
                  <c:v>2</c:v>
                </c:pt>
                <c:pt idx="8">
                  <c:v>4</c:v>
                </c:pt>
                <c:pt idx="9">
                  <c:v>5</c:v>
                </c:pt>
                <c:pt idx="10">
                  <c:v>2</c:v>
                </c:pt>
                <c:pt idx="11">
                  <c:v>2</c:v>
                </c:pt>
                <c:pt idx="12">
                  <c:v>0</c:v>
                </c:pt>
                <c:pt idx="13">
                  <c:v>1</c:v>
                </c:pt>
                <c:pt idx="14">
                  <c:v>1</c:v>
                </c:pt>
                <c:pt idx="15">
                  <c:v>0</c:v>
                </c:pt>
                <c:pt idx="16">
                  <c:v>0</c:v>
                </c:pt>
                <c:pt idx="17">
                  <c:v>0</c:v>
                </c:pt>
                <c:pt idx="18">
                  <c:v>0</c:v>
                </c:pt>
                <c:pt idx="19">
                  <c:v>0</c:v>
                </c:pt>
                <c:pt idx="20">
                  <c:v>0</c:v>
                </c:pt>
                <c:pt idx="21">
                  <c:v>1</c:v>
                </c:pt>
                <c:pt idx="22">
                  <c:v>0</c:v>
                </c:pt>
              </c:numCache>
            </c:numRef>
          </c:val>
          <c:extLst>
            <c:ext xmlns:c16="http://schemas.microsoft.com/office/drawing/2014/chart" uri="{C3380CC4-5D6E-409C-BE32-E72D297353CC}">
              <c16:uniqueId val="{00000000-2BA9-4A91-90D7-04FB33B33C1F}"/>
            </c:ext>
          </c:extLst>
        </c:ser>
        <c:dLbls>
          <c:showLegendKey val="0"/>
          <c:showVal val="0"/>
          <c:showCatName val="0"/>
          <c:showSerName val="0"/>
          <c:showPercent val="0"/>
          <c:showBubbleSize val="0"/>
        </c:dLbls>
        <c:gapWidth val="0"/>
        <c:axId val="151693048"/>
        <c:axId val="1"/>
      </c:barChart>
      <c:catAx>
        <c:axId val="151693048"/>
        <c:scaling>
          <c:orientation val="minMax"/>
        </c:scaling>
        <c:delete val="0"/>
        <c:axPos val="b"/>
        <c:title>
          <c:tx>
            <c:rich>
              <a:bodyPr/>
              <a:lstStyle/>
              <a:p>
                <a:pPr>
                  <a:defRPr lang="fr-FR" noProof="0"/>
                </a:pPr>
                <a:r>
                  <a:rPr lang="fr-FR" noProof="0"/>
                  <a:t>Période</a:t>
                </a:r>
                <a:r>
                  <a:rPr lang="fr-FR" baseline="0" noProof="0"/>
                  <a:t> d’incubation (jours)</a:t>
                </a:r>
                <a:endParaRPr lang="fr-FR" noProof="0"/>
              </a:p>
            </c:rich>
          </c:tx>
          <c:layout>
            <c:manualLayout>
              <c:xMode val="edge"/>
              <c:yMode val="edge"/>
              <c:x val="0.39917762131239631"/>
              <c:y val="0.8671751314194873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
        <c:crosses val="autoZero"/>
        <c:auto val="1"/>
        <c:lblAlgn val="ctr"/>
        <c:lblOffset val="100"/>
        <c:tickLblSkip val="1"/>
        <c:tickMarkSkip val="1"/>
        <c:noMultiLvlLbl val="0"/>
      </c:catAx>
      <c:valAx>
        <c:axId val="1"/>
        <c:scaling>
          <c:orientation val="minMax"/>
          <c:max val="6"/>
          <c:min val="0"/>
        </c:scaling>
        <c:delete val="0"/>
        <c:axPos val="l"/>
        <c:title>
          <c:tx>
            <c:rich>
              <a:bodyPr/>
              <a:lstStyle/>
              <a:p>
                <a:pPr>
                  <a:defRPr lang="fr-FR" noProof="0"/>
                </a:pPr>
                <a:r>
                  <a:rPr lang="fr-FR" noProof="0"/>
                  <a:t>Nombre de cas</a:t>
                </a:r>
              </a:p>
            </c:rich>
          </c:tx>
          <c:layout>
            <c:manualLayout>
              <c:xMode val="edge"/>
              <c:yMode val="edge"/>
              <c:x val="3.6295445759357461E-2"/>
              <c:y val="5.6431939674500629E-2"/>
            </c:manualLayout>
          </c:layout>
          <c:overlay val="0"/>
        </c:title>
        <c:numFmt formatCode="General" sourceLinked="1"/>
        <c:majorTickMark val="out"/>
        <c:minorTickMark val="none"/>
        <c:tickLblPos val="nextTo"/>
        <c:spPr>
          <a:ln w="3382">
            <a:solidFill>
              <a:schemeClr val="tx1"/>
            </a:solidFill>
            <a:prstDash val="solid"/>
          </a:ln>
        </c:spPr>
        <c:txPr>
          <a:bodyPr rot="0" vert="horz"/>
          <a:lstStyle/>
          <a:p>
            <a:pPr>
              <a:defRPr/>
            </a:pPr>
            <a:endParaRPr lang="fr-FR"/>
          </a:p>
        </c:txPr>
        <c:crossAx val="151693048"/>
        <c:crosses val="autoZero"/>
        <c:crossBetween val="between"/>
        <c:majorUnit val="1"/>
      </c:valAx>
      <c:spPr>
        <a:noFill/>
        <a:ln w="25344">
          <a:noFill/>
        </a:ln>
      </c:spPr>
    </c:plotArea>
    <c:plotVisOnly val="1"/>
    <c:dispBlanksAs val="gap"/>
    <c:showDLblsOverMax val="0"/>
  </c:chart>
  <c:spPr>
    <a:noFill/>
    <a:ln>
      <a:noFill/>
    </a:ln>
  </c:spPr>
  <c:txPr>
    <a:bodyPr/>
    <a:lstStyle/>
    <a:p>
      <a:pPr>
        <a:defRPr sz="2000" b="0" i="0" u="none" strike="noStrike" baseline="0">
          <a:solidFill>
            <a:schemeClr val="tx1"/>
          </a:solidFill>
          <a:latin typeface="Arial" panose="020B0604020202020204" pitchFamily="34" charset="0"/>
          <a:ea typeface="Times New Roman"/>
          <a:cs typeface="Arial" panose="020B0604020202020204" pitchFamily="34" charset="0"/>
        </a:defRPr>
      </a:pPr>
      <a:endParaRPr lang="fr-FR"/>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mj-lt"/>
              </a:defRPr>
            </a:pPr>
            <a:r>
              <a:rPr lang="en-US" sz="2000">
                <a:latin typeface="+mj-lt"/>
              </a:rPr>
              <a:t>Distribution symétrique</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c:ext xmlns:c16="http://schemas.microsoft.com/office/drawing/2014/chart" uri="{C3380CC4-5D6E-409C-BE32-E72D297353CC}">
              <c16:uniqueId val="{00000000-F046-48C5-A5D8-5C74612DD060}"/>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a:pPr>
                <a:r>
                  <a:rPr lang="fr-FR" sz="1800">
                    <a:latin typeface="Arial (Body)"/>
                  </a:rPr>
                  <a:t>Âge </a:t>
                </a:r>
                <a:r>
                  <a:rPr lang="en-US" sz="1800">
                    <a:latin typeface="Arial (Body)"/>
                  </a:rPr>
                  <a:t>(</a:t>
                </a:r>
                <a:r>
                  <a:rPr lang="fr-FR" sz="1800">
                    <a:latin typeface="Arial (Body)"/>
                  </a:rPr>
                  <a:t>années</a:t>
                </a:r>
                <a:r>
                  <a:rPr lang="en-US" sz="1800">
                    <a:latin typeface="Arial (Body)"/>
                  </a:rPr>
                  <a:t>)</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fr-FR"/>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a:pPr>
                <a:r>
                  <a:rPr lang="fr-FR" sz="1800">
                    <a:latin typeface="Arial (Body)"/>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fr-FR"/>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lang="fr-FR" sz="1600" b="0" i="0" u="none" strike="noStrike" baseline="0" noProof="0">
          <a:solidFill>
            <a:schemeClr val="tx1"/>
          </a:solidFill>
          <a:latin typeface="+mn-lt"/>
          <a:ea typeface="Times New Roman"/>
          <a:cs typeface="Times New Roman"/>
        </a:defRPr>
      </a:pPr>
      <a:endParaRPr lang="fr-FR"/>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fr-FR" sz="2000" b="0" noProof="0">
                <a:latin typeface="+mj-lt"/>
              </a:defRPr>
            </a:pPr>
            <a:r>
              <a:rPr lang="fr-FR" sz="2000" b="0" noProof="0">
                <a:latin typeface="+mj-lt"/>
                <a:cs typeface="Arial" panose="020B0604020202020204" pitchFamily="34" charset="0"/>
              </a:rPr>
              <a:t>Distribution asymétrique</a:t>
            </a:r>
          </a:p>
        </c:rich>
      </c:tx>
      <c:layout>
        <c:manualLayout>
          <c:xMode val="edge"/>
          <c:yMode val="edge"/>
          <c:x val="0.36770875410895992"/>
          <c:y val="0"/>
        </c:manualLayout>
      </c:layout>
      <c:overlay val="0"/>
    </c:title>
    <c:autoTitleDeleted val="0"/>
    <c:plotArea>
      <c:layout>
        <c:manualLayout>
          <c:layoutTarget val="inner"/>
          <c:xMode val="edge"/>
          <c:yMode val="edge"/>
          <c:x val="0.14213072014730782"/>
          <c:y val="6.0473578828757313E-2"/>
          <c:w val="0.7801430975199356"/>
          <c:h val="0.64079148815192322"/>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10</c:v>
                </c:pt>
                <c:pt idx="1">
                  <c:v>18</c:v>
                </c:pt>
                <c:pt idx="2">
                  <c:v>14</c:v>
                </c:pt>
                <c:pt idx="3">
                  <c:v>12</c:v>
                </c:pt>
                <c:pt idx="4">
                  <c:v>5</c:v>
                </c:pt>
                <c:pt idx="5">
                  <c:v>3</c:v>
                </c:pt>
                <c:pt idx="6">
                  <c:v>2</c:v>
                </c:pt>
                <c:pt idx="7">
                  <c:v>0</c:v>
                </c:pt>
                <c:pt idx="8">
                  <c:v>0</c:v>
                </c:pt>
                <c:pt idx="9">
                  <c:v>1</c:v>
                </c:pt>
              </c:numCache>
            </c:numRef>
          </c:val>
          <c:extLst>
            <c:ext xmlns:c16="http://schemas.microsoft.com/office/drawing/2014/chart" uri="{C3380CC4-5D6E-409C-BE32-E72D297353CC}">
              <c16:uniqueId val="{00000000-7D0E-4335-95CF-2EE7A8FC5C01}"/>
            </c:ext>
          </c:extLst>
        </c:ser>
        <c:dLbls>
          <c:showLegendKey val="0"/>
          <c:showVal val="0"/>
          <c:showCatName val="0"/>
          <c:showSerName val="0"/>
          <c:showPercent val="0"/>
          <c:showBubbleSize val="0"/>
        </c:dLbls>
        <c:gapWidth val="0"/>
        <c:axId val="-2117182360"/>
        <c:axId val="-2117178824"/>
      </c:barChart>
      <c:catAx>
        <c:axId val="-2117182360"/>
        <c:scaling>
          <c:orientation val="minMax"/>
        </c:scaling>
        <c:delete val="0"/>
        <c:axPos val="b"/>
        <c:title>
          <c:tx>
            <c:rich>
              <a:bodyPr/>
              <a:lstStyle/>
              <a:p>
                <a:pPr>
                  <a:defRPr lang="fr-FR" sz="1800" b="0" noProof="0"/>
                </a:pPr>
                <a:r>
                  <a:rPr lang="fr-FR" sz="1800" b="0" i="0" u="none" strike="noStrike" kern="1200" baseline="0" noProof="0">
                    <a:solidFill>
                      <a:prstClr val="black"/>
                    </a:solidFill>
                    <a:latin typeface="Arial (Body)"/>
                    <a:ea typeface="Times New Roman"/>
                    <a:cs typeface="Times New Roman"/>
                  </a:rPr>
                  <a:t>Âge (années)</a:t>
                </a:r>
              </a:p>
            </c:rich>
          </c:tx>
          <c:layout>
            <c:manualLayout>
              <c:xMode val="edge"/>
              <c:yMode val="edge"/>
              <c:x val="0.43384159464210165"/>
              <c:y val="0.874168239242189"/>
            </c:manualLayout>
          </c:layout>
          <c:overlay val="0"/>
        </c:title>
        <c:numFmt formatCode="General" sourceLinked="1"/>
        <c:majorTickMark val="out"/>
        <c:minorTickMark val="none"/>
        <c:tickLblPos val="nextTo"/>
        <c:spPr>
          <a:ln w="3389">
            <a:solidFill>
              <a:schemeClr val="tx1"/>
            </a:solidFill>
            <a:prstDash val="solid"/>
          </a:ln>
        </c:spPr>
        <c:txPr>
          <a:bodyPr rot="2100000" vert="horz"/>
          <a:lstStyle/>
          <a:p>
            <a:pPr>
              <a:defRPr sz="1600" b="0"/>
            </a:pPr>
            <a:endParaRPr lang="fr-FR"/>
          </a:p>
        </c:txPr>
        <c:crossAx val="-2117178824"/>
        <c:crosses val="autoZero"/>
        <c:auto val="1"/>
        <c:lblAlgn val="ctr"/>
        <c:lblOffset val="100"/>
        <c:tickLblSkip val="1"/>
        <c:tickMarkSkip val="1"/>
        <c:noMultiLvlLbl val="0"/>
      </c:catAx>
      <c:valAx>
        <c:axId val="-2117178824"/>
        <c:scaling>
          <c:orientation val="minMax"/>
        </c:scaling>
        <c:delete val="0"/>
        <c:axPos val="l"/>
        <c:title>
          <c:tx>
            <c:rich>
              <a:bodyPr/>
              <a:lstStyle/>
              <a:p>
                <a:pPr>
                  <a:defRPr lang="fr-FR" sz="1800" b="0" noProof="0">
                    <a:latin typeface="+mn-lt"/>
                  </a:defRPr>
                </a:pPr>
                <a:r>
                  <a:rPr lang="fr-FR" sz="1800" b="0" noProof="0">
                    <a:latin typeface="Arial" panose="020B0604020202020204" pitchFamily="34" charset="0"/>
                    <a:cs typeface="Arial" panose="020B0604020202020204" pitchFamily="34" charset="0"/>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b="0"/>
            </a:pPr>
            <a:endParaRPr lang="fr-FR"/>
          </a:p>
        </c:txPr>
        <c:crossAx val="-2117182360"/>
        <c:crosses val="autoZero"/>
        <c:crossBetween val="between"/>
        <c:majorUnit val="5"/>
      </c:valAx>
      <c:spPr>
        <a:noFill/>
        <a:ln w="27112">
          <a:noFill/>
        </a:ln>
      </c:spPr>
    </c:plotArea>
    <c:plotVisOnly val="1"/>
    <c:dispBlanksAs val="gap"/>
    <c:showDLblsOverMax val="0"/>
  </c:chart>
  <c:spPr>
    <a:noFill/>
    <a:ln>
      <a:noFill/>
    </a:ln>
  </c:spPr>
  <c:txPr>
    <a:bodyPr/>
    <a:lstStyle/>
    <a:p>
      <a:pPr>
        <a:defRPr sz="1600" b="1" i="0" u="none" strike="noStrike" baseline="0">
          <a:solidFill>
            <a:schemeClr val="tx1"/>
          </a:solidFill>
          <a:latin typeface="+mn-lt"/>
          <a:ea typeface="Times New Roman"/>
          <a:cs typeface="Times New Roman"/>
        </a:defRPr>
      </a:pPr>
      <a:endParaRPr lang="fr-FR"/>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fr-FR" sz="2000" noProof="0">
                <a:latin typeface="Arial" panose="020B0604020202020204" pitchFamily="34" charset="0"/>
                <a:cs typeface="Arial" panose="020B0604020202020204" pitchFamily="34" charset="0"/>
              </a:defRPr>
            </a:pPr>
            <a:r>
              <a:rPr lang="fr-FR" sz="2000" noProof="0">
                <a:latin typeface="Arial" panose="020B0604020202020204" pitchFamily="34" charset="0"/>
                <a:cs typeface="Arial" panose="020B0604020202020204" pitchFamily="34" charset="0"/>
              </a:rPr>
              <a:t>Distribution symétrique</a:t>
            </a:r>
          </a:p>
        </c:rich>
      </c:tx>
      <c:layout>
        <c:manualLayout>
          <c:xMode val="edge"/>
          <c:yMode val="edge"/>
          <c:x val="0.27888405812736666"/>
          <c:y val="3.9761443860128632E-3"/>
        </c:manualLayout>
      </c:layout>
      <c:overlay val="0"/>
    </c:title>
    <c:autoTitleDeleted val="0"/>
    <c:plotArea>
      <c:layout>
        <c:manualLayout>
          <c:layoutTarget val="inner"/>
          <c:xMode val="edge"/>
          <c:yMode val="edge"/>
          <c:x val="0.14637804364946652"/>
          <c:y val="9.6619369333407215E-2"/>
          <c:w val="0.79200608460185773"/>
          <c:h val="0.63394769460330758"/>
        </c:manualLayout>
      </c:layout>
      <c:barChart>
        <c:barDir val="col"/>
        <c:grouping val="clustered"/>
        <c:varyColors val="0"/>
        <c:ser>
          <c:idx val="0"/>
          <c:order val="0"/>
          <c:tx>
            <c:strRef>
              <c:f>Sheet1!$A$2</c:f>
              <c:strCache>
                <c:ptCount val="1"/>
              </c:strCache>
            </c:strRef>
          </c:tx>
          <c:spPr>
            <a:solidFill>
              <a:srgbClr val="0069AA"/>
            </a:solidFill>
            <a:ln w="13556">
              <a:solidFill>
                <a:schemeClr val="tx1"/>
              </a:solidFill>
              <a:prstDash val="solid"/>
            </a:ln>
          </c:spPr>
          <c:invertIfNegative val="0"/>
          <c:cat>
            <c:strRef>
              <c:f>Sheet1!$B$1:$K$1</c:f>
              <c:strCache>
                <c:ptCount val="10"/>
                <c:pt idx="0">
                  <c:v>0-9</c:v>
                </c:pt>
                <c:pt idx="1">
                  <c:v>10-19 </c:v>
                </c:pt>
                <c:pt idx="2">
                  <c:v>20-29</c:v>
                </c:pt>
                <c:pt idx="3">
                  <c:v>30-39</c:v>
                </c:pt>
                <c:pt idx="4">
                  <c:v>40-49</c:v>
                </c:pt>
                <c:pt idx="5">
                  <c:v>50-59</c:v>
                </c:pt>
                <c:pt idx="6">
                  <c:v>60-69</c:v>
                </c:pt>
                <c:pt idx="7">
                  <c:v>70-79</c:v>
                </c:pt>
                <c:pt idx="8">
                  <c:v>80-89</c:v>
                </c:pt>
                <c:pt idx="9">
                  <c:v>90-99</c:v>
                </c:pt>
              </c:strCache>
            </c:strRef>
          </c:cat>
          <c:val>
            <c:numRef>
              <c:f>Sheet1!$B$2:$K$2</c:f>
              <c:numCache>
                <c:formatCode>General</c:formatCode>
                <c:ptCount val="10"/>
                <c:pt idx="0">
                  <c:v>0</c:v>
                </c:pt>
                <c:pt idx="1">
                  <c:v>4</c:v>
                </c:pt>
                <c:pt idx="2">
                  <c:v>8</c:v>
                </c:pt>
                <c:pt idx="3">
                  <c:v>12</c:v>
                </c:pt>
                <c:pt idx="4">
                  <c:v>16</c:v>
                </c:pt>
                <c:pt idx="5">
                  <c:v>12</c:v>
                </c:pt>
                <c:pt idx="6">
                  <c:v>8</c:v>
                </c:pt>
                <c:pt idx="7">
                  <c:v>4</c:v>
                </c:pt>
                <c:pt idx="8">
                  <c:v>0</c:v>
                </c:pt>
                <c:pt idx="9">
                  <c:v>0</c:v>
                </c:pt>
              </c:numCache>
            </c:numRef>
          </c:val>
          <c:extLst>
            <c:ext xmlns:c16="http://schemas.microsoft.com/office/drawing/2014/chart" uri="{C3380CC4-5D6E-409C-BE32-E72D297353CC}">
              <c16:uniqueId val="{00000000-7D5D-40A5-813A-8E1CA0F4C500}"/>
            </c:ext>
          </c:extLst>
        </c:ser>
        <c:dLbls>
          <c:showLegendKey val="0"/>
          <c:showVal val="0"/>
          <c:showCatName val="0"/>
          <c:showSerName val="0"/>
          <c:showPercent val="0"/>
          <c:showBubbleSize val="0"/>
        </c:dLbls>
        <c:gapWidth val="0"/>
        <c:axId val="-2116219320"/>
        <c:axId val="-2116215864"/>
      </c:barChart>
      <c:catAx>
        <c:axId val="-2116219320"/>
        <c:scaling>
          <c:orientation val="minMax"/>
        </c:scaling>
        <c:delete val="0"/>
        <c:axPos val="b"/>
        <c:title>
          <c:tx>
            <c:rich>
              <a:bodyPr/>
              <a:lstStyle/>
              <a:p>
                <a:pPr>
                  <a:defRPr sz="1800"/>
                </a:pPr>
                <a:r>
                  <a:rPr lang="fr-FR" sz="1800">
                    <a:latin typeface="Arial (Body)"/>
                  </a:rPr>
                  <a:t>Âge </a:t>
                </a:r>
                <a:r>
                  <a:rPr lang="en-US" sz="1800">
                    <a:latin typeface="Arial (Body)"/>
                  </a:rPr>
                  <a:t>(</a:t>
                </a:r>
                <a:r>
                  <a:rPr lang="fr-FR" sz="1800">
                    <a:latin typeface="Arial (Body)"/>
                  </a:rPr>
                  <a:t>années</a:t>
                </a:r>
                <a:r>
                  <a:rPr lang="en-US" sz="1800">
                    <a:latin typeface="Arial (Body)"/>
                  </a:rPr>
                  <a:t>)</a:t>
                </a:r>
              </a:p>
            </c:rich>
          </c:tx>
          <c:overlay val="0"/>
        </c:title>
        <c:numFmt formatCode="General" sourceLinked="1"/>
        <c:majorTickMark val="out"/>
        <c:minorTickMark val="none"/>
        <c:tickLblPos val="nextTo"/>
        <c:spPr>
          <a:ln w="3389">
            <a:solidFill>
              <a:schemeClr val="tx1"/>
            </a:solidFill>
            <a:prstDash val="solid"/>
          </a:ln>
        </c:spPr>
        <c:txPr>
          <a:bodyPr rot="2100000" vert="horz"/>
          <a:lstStyle/>
          <a:p>
            <a:pPr>
              <a:defRPr/>
            </a:pPr>
            <a:endParaRPr lang="fr-FR"/>
          </a:p>
        </c:txPr>
        <c:crossAx val="-2116215864"/>
        <c:crosses val="autoZero"/>
        <c:auto val="1"/>
        <c:lblAlgn val="ctr"/>
        <c:lblOffset val="100"/>
        <c:tickLblSkip val="1"/>
        <c:tickMarkSkip val="1"/>
        <c:noMultiLvlLbl val="0"/>
      </c:catAx>
      <c:valAx>
        <c:axId val="-2116215864"/>
        <c:scaling>
          <c:orientation val="minMax"/>
        </c:scaling>
        <c:delete val="0"/>
        <c:axPos val="l"/>
        <c:title>
          <c:tx>
            <c:rich>
              <a:bodyPr/>
              <a:lstStyle/>
              <a:p>
                <a:pPr>
                  <a:defRPr lang="fr-FR" sz="1800" noProof="0"/>
                </a:pPr>
                <a:r>
                  <a:rPr lang="fr-FR" sz="1800" noProof="0">
                    <a:latin typeface="Arial" panose="020B0604020202020204" pitchFamily="34" charset="0"/>
                    <a:cs typeface="Arial" panose="020B0604020202020204" pitchFamily="34" charset="0"/>
                  </a:rPr>
                  <a:t>Nombre de patients</a:t>
                </a:r>
              </a:p>
            </c:rich>
          </c:tx>
          <c:overlay val="0"/>
        </c:title>
        <c:numFmt formatCode="General" sourceLinked="1"/>
        <c:majorTickMark val="out"/>
        <c:minorTickMark val="none"/>
        <c:tickLblPos val="nextTo"/>
        <c:spPr>
          <a:ln w="3389">
            <a:solidFill>
              <a:schemeClr val="tx1"/>
            </a:solidFill>
            <a:prstDash val="solid"/>
          </a:ln>
        </c:spPr>
        <c:txPr>
          <a:bodyPr rot="0" vert="horz"/>
          <a:lstStyle/>
          <a:p>
            <a:pPr>
              <a:defRPr/>
            </a:pPr>
            <a:endParaRPr lang="fr-FR"/>
          </a:p>
        </c:txPr>
        <c:crossAx val="-2116219320"/>
        <c:crosses val="autoZero"/>
        <c:crossBetween val="between"/>
        <c:majorUnit val="5"/>
      </c:valAx>
      <c:spPr>
        <a:noFill/>
        <a:ln w="27112">
          <a:noFill/>
        </a:ln>
      </c:spPr>
    </c:plotArea>
    <c:plotVisOnly val="1"/>
    <c:dispBlanksAs val="gap"/>
    <c:showDLblsOverMax val="0"/>
  </c:chart>
  <c:spPr>
    <a:noFill/>
    <a:ln>
      <a:noFill/>
    </a:ln>
  </c:spPr>
  <c:txPr>
    <a:bodyPr/>
    <a:lstStyle/>
    <a:p>
      <a:pPr>
        <a:defRPr sz="1600" b="0" i="0" u="none" strike="noStrike" baseline="0">
          <a:solidFill>
            <a:schemeClr val="tx1"/>
          </a:solidFill>
          <a:latin typeface="+mn-lt"/>
          <a:ea typeface="Times New Roman"/>
          <a:cs typeface="Times New Roman"/>
        </a:defRPr>
      </a:pPr>
      <a:endParaRPr lang="fr-FR"/>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a:p>
      </dgm:t>
    </dgm:pt>
    <dgm:pt modelId="{9EFDDFF1-2279-486B-9F12-EA5F590C8C00}" type="sibTrans" cxnId="{03E7EA8F-C6C9-4D96-85BC-5402EDBD62F6}">
      <dgm:prSet/>
      <dgm:spPr>
        <a:solidFill>
          <a:srgbClr val="00943B"/>
        </a:solidFill>
        <a:ln>
          <a:noFill/>
        </a:ln>
      </dgm:spPr>
      <dgm:t>
        <a:bodyPr/>
        <a:lstStyle/>
        <a:p>
          <a:endParaRPr lang="fr-FR" noProof="0"/>
        </a:p>
      </dgm:t>
    </dgm:pt>
    <dgm:pt modelId="{C93BFA43-C0F0-4D8C-8530-4A21A2D3204E}">
      <dgm:prSet phldrT="[Text]" custT="1"/>
      <dgm:spPr>
        <a:solidFill>
          <a:schemeClr val="bg1"/>
        </a:solidFill>
        <a:ln w="28575">
          <a:solidFill>
            <a:schemeClr val="tx1"/>
          </a:solidFill>
        </a:ln>
      </dgm:spPr>
      <dgm:t>
        <a:bodyPr/>
        <a:lstStyle/>
        <a:p>
          <a:r>
            <a:rPr lang="fr-FR" sz="2800" b="1" noProof="0">
              <a:solidFill>
                <a:schemeClr val="tx1"/>
              </a:solidFill>
              <a:latin typeface="+mn-lt"/>
            </a:rPr>
            <a:t>Collecter</a:t>
          </a:r>
        </a:p>
      </dgm:t>
    </dgm:pt>
    <dgm:pt modelId="{9765D9CD-EF3A-452D-9EA9-5487042B2018}" type="parTrans" cxnId="{7AE24D85-6EBC-4169-9E2B-3D31F5DD533C}">
      <dgm:prSet/>
      <dgm:spPr/>
      <dgm:t>
        <a:bodyPr/>
        <a:lstStyle/>
        <a:p>
          <a:endParaRPr lang="fr-FR" noProof="0"/>
        </a:p>
      </dgm:t>
    </dgm:pt>
    <dgm:pt modelId="{14C6ACC0-9A20-4A31-9323-11A5312A8790}" type="sibTrans" cxnId="{7AE24D85-6EBC-4169-9E2B-3D31F5DD533C}">
      <dgm:prSet/>
      <dgm:spPr/>
      <dgm:t>
        <a:bodyPr/>
        <a:lstStyle/>
        <a:p>
          <a:endParaRPr lang="fr-FR" noProof="0"/>
        </a:p>
      </dgm:t>
    </dgm:pt>
    <dgm:pt modelId="{FA237A2E-C526-4388-8C57-CACFFBE14482}">
      <dgm:prSet phldrT="[Text]" custT="1"/>
      <dgm:spPr>
        <a:solidFill>
          <a:schemeClr val="bg1"/>
        </a:solidFill>
        <a:ln w="28575">
          <a:solidFill>
            <a:schemeClr val="tx1"/>
          </a:solidFill>
        </a:ln>
      </dgm:spPr>
      <dgm:t>
        <a:bodyPr/>
        <a:lstStyle/>
        <a:p>
          <a:r>
            <a:rPr lang="fr-FR" sz="2800" b="1" noProof="0">
              <a:solidFill>
                <a:schemeClr val="tx1"/>
              </a:solidFill>
              <a:latin typeface="+mn-lt"/>
            </a:rPr>
            <a:t>Compiler, analyser</a:t>
          </a:r>
        </a:p>
      </dgm:t>
    </dgm:pt>
    <dgm:pt modelId="{BE914DF7-8329-4ABF-A71E-F5D40D6578C3}" type="parTrans" cxnId="{BC2F50EA-991E-4C55-A67A-F74585DC2A48}">
      <dgm:prSet/>
      <dgm:spPr/>
      <dgm:t>
        <a:bodyPr/>
        <a:lstStyle/>
        <a:p>
          <a:endParaRPr lang="fr-FR" noProof="0"/>
        </a:p>
      </dgm:t>
    </dgm:pt>
    <dgm:pt modelId="{CF168877-46ED-4EF8-A595-769BD9638DF0}" type="sibTrans" cxnId="{BC2F50EA-991E-4C55-A67A-F74585DC2A48}">
      <dgm:prSet/>
      <dgm:spPr/>
      <dgm:t>
        <a:bodyPr/>
        <a:lstStyle/>
        <a:p>
          <a:endParaRPr lang="fr-FR" noProof="0"/>
        </a:p>
      </dgm:t>
    </dgm:pt>
    <dgm:pt modelId="{E92DDBA3-7A28-46DA-913C-765734FDD153}">
      <dgm:prSet phldrT="[Text]" custT="1"/>
      <dgm:spPr>
        <a:solidFill>
          <a:schemeClr val="bg1"/>
        </a:solidFill>
        <a:ln w="28575">
          <a:solidFill>
            <a:schemeClr val="tx1"/>
          </a:solidFill>
        </a:ln>
      </dgm:spPr>
      <dgm:t>
        <a:bodyPr/>
        <a:lstStyle/>
        <a:p>
          <a:r>
            <a:rPr lang="fr-FR" sz="2800" b="1" noProof="0">
              <a:solidFill>
                <a:schemeClr val="tx1"/>
              </a:solidFill>
              <a:latin typeface="+mn-lt"/>
            </a:rPr>
            <a:t>Interpréter</a:t>
          </a:r>
        </a:p>
      </dgm:t>
    </dgm:pt>
    <dgm:pt modelId="{2B45E9E5-D7FF-4F92-8BFA-4D32B0F2927B}" type="parTrans" cxnId="{C950ED09-DF7C-4709-9E02-15921BEDBFF3}">
      <dgm:prSet/>
      <dgm:spPr/>
      <dgm:t>
        <a:bodyPr/>
        <a:lstStyle/>
        <a:p>
          <a:endParaRPr lang="fr-FR" noProof="0"/>
        </a:p>
      </dgm:t>
    </dgm:pt>
    <dgm:pt modelId="{6068EEB7-7E6E-427F-9467-3C9735AE205D}" type="sibTrans" cxnId="{C950ED09-DF7C-4709-9E02-15921BEDBFF3}">
      <dgm:prSet/>
      <dgm:spPr/>
      <dgm:t>
        <a:bodyPr/>
        <a:lstStyle/>
        <a:p>
          <a:endParaRPr lang="fr-FR" noProof="0"/>
        </a:p>
      </dgm:t>
    </dgm:pt>
    <dgm:pt modelId="{C7EE9216-F411-4BAB-897B-D2E3D4AA3C70}">
      <dgm:prSet phldrT="[Text]" custT="1"/>
      <dgm:spPr>
        <a:solidFill>
          <a:schemeClr val="bg1"/>
        </a:solidFill>
        <a:ln w="28575">
          <a:solidFill>
            <a:schemeClr val="tx1"/>
          </a:solidFill>
        </a:ln>
      </dgm:spPr>
      <dgm:t>
        <a:bodyPr/>
        <a:lstStyle/>
        <a:p>
          <a:r>
            <a:rPr lang="fr-FR" sz="2800" b="1" noProof="0">
              <a:solidFill>
                <a:schemeClr val="tx1"/>
              </a:solidFill>
              <a:latin typeface="+mn-lt"/>
            </a:rPr>
            <a:t>Agir</a:t>
          </a:r>
        </a:p>
      </dgm:t>
    </dgm:pt>
    <dgm:pt modelId="{FA231D2B-1989-4D30-A8FE-ABEC0F278957}" type="parTrans" cxnId="{963EB135-48FB-451D-BE53-FAEEEF4F717B}">
      <dgm:prSet/>
      <dgm:spPr/>
      <dgm:t>
        <a:bodyPr/>
        <a:lstStyle/>
        <a:p>
          <a:endParaRPr lang="fr-FR" noProof="0"/>
        </a:p>
      </dgm:t>
    </dgm:pt>
    <dgm:pt modelId="{BE80A37D-3C75-4FC8-9768-AAD4ADC8664A}" type="sibTrans" cxnId="{963EB135-48FB-451D-BE53-FAEEEF4F717B}">
      <dgm:prSet/>
      <dgm:spPr/>
      <dgm:t>
        <a:bodyPr/>
        <a:lstStyle/>
        <a:p>
          <a:endParaRPr lang="fr-FR" noProof="0"/>
        </a:p>
      </dgm:t>
    </dgm:pt>
    <dgm:pt modelId="{26DB14CD-EFE5-45C5-BA9B-0741D9AB0491}">
      <dgm:prSet phldrT="[Text]" custT="1"/>
      <dgm:spPr>
        <a:solidFill>
          <a:schemeClr val="bg1"/>
        </a:solidFill>
        <a:ln w="28575">
          <a:solidFill>
            <a:schemeClr val="tx1"/>
          </a:solidFill>
        </a:ln>
      </dgm:spPr>
      <dgm:t>
        <a:bodyPr/>
        <a:lstStyle/>
        <a:p>
          <a:r>
            <a:rPr lang="fr-FR" sz="2800" b="1" noProof="0">
              <a:solidFill>
                <a:schemeClr val="tx1"/>
              </a:solidFill>
              <a:latin typeface="+mn-lt"/>
            </a:rPr>
            <a:t>Communiquer</a:t>
          </a:r>
        </a:p>
      </dgm:t>
    </dgm:pt>
    <dgm:pt modelId="{12DAC2CD-BDDF-46C6-B789-4ADD0ABFB623}" type="parTrans" cxnId="{CAE0F8CE-9B0D-443D-A2DE-F50A01F0FBEC}">
      <dgm:prSet/>
      <dgm:spPr/>
      <dgm:t>
        <a:bodyPr/>
        <a:lstStyle/>
        <a:p>
          <a:endParaRPr lang="fr-FR" noProof="0"/>
        </a:p>
      </dgm:t>
    </dgm:pt>
    <dgm:pt modelId="{D2B9AB04-9D0E-4FE8-BD3C-D4052D46AA6F}" type="sibTrans" cxnId="{CAE0F8CE-9B0D-443D-A2DE-F50A01F0FBEC}">
      <dgm:prSet/>
      <dgm:spPr/>
      <dgm:t>
        <a:bodyPr/>
        <a:lstStyle/>
        <a:p>
          <a:endParaRPr lang="fr-FR" noProof="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8040" custRadScaleInc="-20071">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08678" y="2986023"/>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Compiler, analyser</a:t>
          </a:r>
        </a:p>
      </dsp:txBody>
      <dsp:txXfrm>
        <a:off x="6854714" y="3032059"/>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45" tIns="48309" rIns="96645" bIns="48309"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45" tIns="48309" rIns="96645" bIns="48309"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1726"/>
          </a:xfrm>
          <a:prstGeom prst="rect">
            <a:avLst/>
          </a:prstGeom>
          <a:noFill/>
          <a:ln>
            <a:noFill/>
          </a:ln>
        </p:spPr>
        <p:txBody>
          <a:bodyPr spcFirstLastPara="1" wrap="square" lIns="96645" tIns="48309" rIns="96645" bIns="48309"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sz="1300" smtClean="0">
                <a:solidFill>
                  <a:schemeClr val="dk1"/>
                </a:solidFill>
                <a:latin typeface="Calibri"/>
                <a:ea typeface="Calibri"/>
                <a:cs typeface="Calibri"/>
                <a:sym typeface="Calibri"/>
              </a:rPr>
              <a:pPr algn="r"/>
              <a:t>‹#›</a:t>
            </a:fld>
            <a:endParaRPr lang="fr-FR" sz="13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8" name="Google Shape;708;p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a:latin typeface="Arial  "/>
                <a:ea typeface="Arial  "/>
                <a:cs typeface="Arial  "/>
                <a:sym typeface="Arial  "/>
              </a:rPr>
              <a:t>Notes de l'instructeur :</a:t>
            </a:r>
          </a:p>
          <a:p>
            <a:pPr marL="0" indent="0">
              <a:buClr>
                <a:schemeClr val="dk1"/>
              </a:buClr>
              <a:buSzPts val="1200"/>
            </a:pPr>
            <a:endParaRPr lang="fr-FR" sz="1300" dirty="0">
              <a:latin typeface="Arial  "/>
              <a:ea typeface="Arial  "/>
              <a:cs typeface="Arial  "/>
              <a:sym typeface="Arial  "/>
            </a:endParaRPr>
          </a:p>
          <a:p>
            <a:pPr marL="181240" indent="-181240" defTabSz="966612">
              <a:buClr>
                <a:schemeClr val="dk1"/>
              </a:buClr>
              <a:buSzPts val="1200"/>
              <a:buFont typeface="Wingdings" panose="05000000000000000000" pitchFamily="2" charset="2"/>
              <a:buChar char="v"/>
              <a:defRPr/>
            </a:pPr>
            <a:r>
              <a:rPr lang="fr-FR" sz="1300" i="1" dirty="0">
                <a:latin typeface="+mn-lt"/>
                <a:ea typeface="Aptos" panose="020B0004020202020204" pitchFamily="34" charset="0"/>
              </a:rPr>
              <a:t>N'hésitez pas à modifier cette présentation pour l'adapter à votre contexte local.  Si des modifications sont apportées, veuillez l'indiquer : </a:t>
            </a:r>
            <a:r>
              <a:rPr lang="fr-FR" sz="1300" b="1" i="1" dirty="0">
                <a:latin typeface="+mn-lt"/>
                <a:ea typeface="Aptos" panose="020B0004020202020204" pitchFamily="34" charset="0"/>
              </a:rPr>
              <a:t>« Cette présentation a été partiellement modifiée par rapport à la version originale du CDC » </a:t>
            </a:r>
            <a:r>
              <a:rPr lang="fr-FR" sz="1300" i="1" dirty="0">
                <a:latin typeface="+mn-lt"/>
                <a:ea typeface="Aptos" panose="020B0004020202020204" pitchFamily="34" charset="0"/>
              </a:rPr>
              <a:t>sur cette diapositive.</a:t>
            </a:r>
            <a:endParaRPr lang="fr-FR" sz="1300" i="1" dirty="0">
              <a:latin typeface="+mn-lt"/>
            </a:endParaRPr>
          </a:p>
          <a:p>
            <a:pPr marL="0" indent="0">
              <a:buClr>
                <a:schemeClr val="dk1"/>
              </a:buClr>
              <a:buSzPts val="1200"/>
            </a:pPr>
            <a:endParaRPr lang="fr-FR" sz="1300" dirty="0">
              <a:latin typeface="Arial  "/>
              <a:ea typeface="Arial  "/>
              <a:cs typeface="Arial  "/>
              <a:sym typeface="Arial  "/>
            </a:endParaRPr>
          </a:p>
          <a:p>
            <a:pPr marL="181240" indent="-181240">
              <a:buClr>
                <a:schemeClr val="dk1"/>
              </a:buClr>
              <a:buSzPts val="1200"/>
              <a:buFont typeface="Wingdings" panose="05000000000000000000" pitchFamily="2" charset="2"/>
              <a:buChar char="§"/>
            </a:pPr>
            <a:r>
              <a:rPr lang="fr-FR" b="1" u="sng" noProof="0" dirty="0">
                <a:latin typeface="Arial  "/>
                <a:ea typeface="Arial  "/>
                <a:cs typeface="Arial  "/>
                <a:sym typeface="Arial  "/>
              </a:rPr>
              <a:t>Dites</a:t>
            </a:r>
            <a:r>
              <a:rPr lang="fr-FR" b="1" u="none" noProof="0" dirty="0">
                <a:latin typeface="Arial  "/>
                <a:ea typeface="Arial  "/>
                <a:cs typeface="Arial  "/>
                <a:sym typeface="Arial  "/>
              </a:rPr>
              <a:t> : </a:t>
            </a:r>
            <a:r>
              <a:rPr lang="fr-FR" sz="1300" dirty="0">
                <a:latin typeface="Arial  "/>
                <a:ea typeface="Arial  "/>
                <a:cs typeface="Arial  "/>
                <a:sym typeface="Arial  "/>
              </a:rPr>
              <a:t>Cette leçon porte sur le résumé et l'analyse des données.</a:t>
            </a:r>
            <a:endParaRPr lang="fr-FR" noProof="0" dirty="0">
              <a:latin typeface="Arial  "/>
              <a:ea typeface="Arial  "/>
              <a:cs typeface="Arial  "/>
              <a:sym typeface="Arial  "/>
            </a:endParaRPr>
          </a:p>
        </p:txBody>
      </p:sp>
      <p:sp>
        <p:nvSpPr>
          <p:cNvPr id="709" name="Google Shape;709;p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2" name="Google Shape;782;p1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SzPts val="1200"/>
              <a:buFont typeface="Wingdings" panose="05000000000000000000" pitchFamily="2" charset="2"/>
              <a:buChar char="§"/>
            </a:pPr>
            <a:r>
              <a:rPr lang="fr-FR" sz="1300" b="1" u="sng">
                <a:solidFill>
                  <a:srgbClr val="000000"/>
                </a:solidFill>
                <a:latin typeface="Arial"/>
                <a:ea typeface="Arial"/>
                <a:cs typeface="Arial"/>
                <a:sym typeface="Arial"/>
              </a:rPr>
              <a:t>Lisez</a:t>
            </a:r>
            <a:r>
              <a:rPr lang="fr-FR" sz="1300">
                <a:solidFill>
                  <a:srgbClr val="000000"/>
                </a:solidFill>
                <a:latin typeface="Arial"/>
                <a:ea typeface="Arial"/>
                <a:cs typeface="Arial"/>
                <a:sym typeface="Arial"/>
              </a:rPr>
              <a:t> la question à haute voix. </a:t>
            </a:r>
            <a:endParaRPr lang="fr-FR" noProof="0"/>
          </a:p>
          <a:p>
            <a:pPr marL="261791" indent="-181240">
              <a:buClr>
                <a:schemeClr val="dk1"/>
              </a:buClr>
              <a:buSzPts val="1200"/>
              <a:buFont typeface="Wingdings" panose="05000000000000000000" pitchFamily="2" charset="2"/>
              <a:buChar char="§"/>
            </a:pPr>
            <a:endParaRPr lang="fr-FR" sz="1300">
              <a:solidFill>
                <a:srgbClr val="000000"/>
              </a:solidFill>
              <a:latin typeface="Arial"/>
              <a:ea typeface="Arial"/>
              <a:cs typeface="Arial"/>
              <a:sym typeface="Arial"/>
            </a:endParaRPr>
          </a:p>
          <a:p>
            <a:pPr marL="181240" indent="-181240">
              <a:buSzPts val="1200"/>
              <a:buFont typeface="Wingdings" panose="05000000000000000000" pitchFamily="2" charset="2"/>
              <a:buChar char="§"/>
            </a:pPr>
            <a:r>
              <a:rPr lang="fr-FR" sz="1300" b="1" u="sng">
                <a:solidFill>
                  <a:srgbClr val="000000"/>
                </a:solidFill>
                <a:latin typeface="Arial"/>
                <a:ea typeface="Arial"/>
                <a:cs typeface="Arial"/>
                <a:sym typeface="Arial"/>
              </a:rPr>
              <a:t>Demandez</a:t>
            </a:r>
            <a:r>
              <a:rPr lang="fr-FR" sz="1300">
                <a:solidFill>
                  <a:srgbClr val="000000"/>
                </a:solidFill>
                <a:latin typeface="Arial"/>
                <a:ea typeface="Arial"/>
                <a:cs typeface="Arial"/>
                <a:sym typeface="Arial"/>
              </a:rPr>
              <a:t> à 2 ou 3 volontaires de partager leurs réponses. </a:t>
            </a:r>
            <a:endParaRPr lang="fr-FR" noProof="0"/>
          </a:p>
          <a:p>
            <a:pPr marL="261791" indent="-181240">
              <a:buClr>
                <a:schemeClr val="dk1"/>
              </a:buClr>
              <a:buSzPts val="1200"/>
              <a:buFont typeface="Wingdings" panose="05000000000000000000" pitchFamily="2" charset="2"/>
              <a:buChar char="§"/>
            </a:pPr>
            <a:endParaRPr lang="fr-FR" sz="1300">
              <a:solidFill>
                <a:srgbClr val="000000"/>
              </a:solidFill>
              <a:latin typeface="Arial"/>
              <a:ea typeface="Arial"/>
              <a:cs typeface="Arial"/>
              <a:sym typeface="Arial"/>
            </a:endParaRPr>
          </a:p>
          <a:p>
            <a:pPr marL="181240" indent="-181240">
              <a:buSzPts val="1200"/>
              <a:buFont typeface="Wingdings" panose="05000000000000000000" pitchFamily="2" charset="2"/>
              <a:buChar char="§"/>
            </a:pPr>
            <a:r>
              <a:rPr lang="fr-FR" sz="1300" b="1" u="sng">
                <a:solidFill>
                  <a:srgbClr val="000000"/>
                </a:solidFill>
                <a:latin typeface="Arial"/>
                <a:ea typeface="Arial"/>
                <a:cs typeface="Arial"/>
                <a:sym typeface="Arial"/>
              </a:rPr>
              <a:t>Laisse</a:t>
            </a:r>
            <a:r>
              <a:rPr lang="fr-FR" b="1" u="sng" noProof="0">
                <a:solidFill>
                  <a:srgbClr val="000000"/>
                </a:solidFill>
                <a:latin typeface="Arial"/>
                <a:ea typeface="Arial"/>
                <a:cs typeface="Arial"/>
                <a:sym typeface="Arial"/>
              </a:rPr>
              <a:t>z</a:t>
            </a:r>
            <a:r>
              <a:rPr lang="fr-FR" sz="1300">
                <a:solidFill>
                  <a:srgbClr val="000000"/>
                </a:solidFill>
                <a:latin typeface="Arial"/>
                <a:ea typeface="Arial"/>
                <a:cs typeface="Arial"/>
                <a:sym typeface="Arial"/>
              </a:rPr>
              <a:t> la discussion se poursuivre pendant 3 à 5 minutes. </a:t>
            </a:r>
            <a:r>
              <a:rPr lang="fr-FR" sz="1300" b="1">
                <a:solidFill>
                  <a:srgbClr val="000000"/>
                </a:solidFill>
                <a:latin typeface="Arial"/>
                <a:ea typeface="Arial"/>
                <a:cs typeface="Arial"/>
                <a:sym typeface="Arial"/>
              </a:rPr>
              <a:t>&lt;CLIQUER&gt; </a:t>
            </a:r>
            <a:r>
              <a:rPr lang="fr-FR" sz="1300">
                <a:solidFill>
                  <a:srgbClr val="000000"/>
                </a:solidFill>
                <a:latin typeface="Arial"/>
                <a:ea typeface="Arial"/>
                <a:cs typeface="Arial"/>
                <a:sym typeface="Arial"/>
              </a:rPr>
              <a:t>pour passer à la diapositive suivante avec les réponses. </a:t>
            </a:r>
            <a:endParaRPr lang="fr-FR" noProof="0"/>
          </a:p>
          <a:p>
            <a:pPr marL="181240" indent="-100689">
              <a:buClr>
                <a:schemeClr val="dk1"/>
              </a:buClr>
              <a:buSzPts val="1200"/>
            </a:pPr>
            <a:endParaRPr>
              <a:latin typeface="Arial  "/>
              <a:ea typeface="Arial  "/>
              <a:cs typeface="Arial  "/>
              <a:sym typeface="Arial  "/>
            </a:endParaRPr>
          </a:p>
          <a:p>
            <a:pPr marL="181240" indent="-100689">
              <a:buClr>
                <a:schemeClr val="dk1"/>
              </a:buClr>
              <a:buSzPts val="1200"/>
            </a:pPr>
            <a:endParaRPr>
              <a:latin typeface="Arial  "/>
              <a:ea typeface="Arial  "/>
              <a:cs typeface="Arial  "/>
              <a:sym typeface="Arial  "/>
            </a:endParaRPr>
          </a:p>
          <a:p>
            <a:pPr marL="0" indent="0"/>
            <a:endParaRPr>
              <a:latin typeface="Calibri"/>
              <a:ea typeface="Calibri"/>
              <a:cs typeface="Calibri"/>
              <a:sym typeface="Calibri"/>
            </a:endParaRPr>
          </a:p>
        </p:txBody>
      </p:sp>
      <p:sp>
        <p:nvSpPr>
          <p:cNvPr id="783" name="Google Shape;783;p1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9" name="Google Shape;789;p1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a:latin typeface="Arial"/>
                <a:ea typeface="Arial"/>
                <a:cs typeface="Arial"/>
                <a:sym typeface="Arial"/>
              </a:rPr>
              <a:t>Notes de l'instructeur :</a:t>
            </a:r>
            <a:endParaRPr/>
          </a:p>
          <a:p>
            <a:pPr marL="0" indent="0"/>
            <a:endParaRPr>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Lisez</a:t>
            </a:r>
            <a:r>
              <a:rPr lang="fr-FR" b="0" u="none" noProof="0">
                <a:latin typeface="Arial"/>
                <a:ea typeface="Arial"/>
                <a:cs typeface="Arial"/>
                <a:sym typeface="Arial"/>
              </a:rPr>
              <a:t> la </a:t>
            </a:r>
            <a:r>
              <a:rPr lang="fr-FR" noProof="0">
                <a:latin typeface="Arial"/>
                <a:ea typeface="Arial"/>
                <a:cs typeface="Arial"/>
                <a:sym typeface="Arial"/>
              </a:rPr>
              <a:t>réponse. </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Animez</a:t>
            </a:r>
            <a:r>
              <a:rPr lang="fr-FR" b="1" u="none" noProof="0">
                <a:latin typeface="Arial"/>
                <a:ea typeface="Arial"/>
                <a:cs typeface="Arial"/>
                <a:sym typeface="Arial"/>
              </a:rPr>
              <a:t> </a:t>
            </a:r>
            <a:r>
              <a:rPr lang="fr-FR" b="0" noProof="0">
                <a:latin typeface="Arial"/>
                <a:ea typeface="Arial"/>
                <a:cs typeface="Arial"/>
                <a:sym typeface="Arial"/>
              </a:rPr>
              <a:t>une brève discussion comparant </a:t>
            </a:r>
            <a:r>
              <a:rPr lang="fr-FR" noProof="0">
                <a:latin typeface="Arial"/>
                <a:ea typeface="Arial"/>
                <a:cs typeface="Arial"/>
                <a:sym typeface="Arial"/>
              </a:rPr>
              <a:t>cette réponse aux réponses fournies par les participants.</a:t>
            </a:r>
            <a:endParaRPr lang="fr-FR" noProof="0"/>
          </a:p>
        </p:txBody>
      </p:sp>
      <p:sp>
        <p:nvSpPr>
          <p:cNvPr id="790" name="Google Shape;790;p1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6" name="Google Shape;796;p1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b="1"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t>
            </a:r>
            <a:r>
              <a:rPr lang="fr-FR" b="0" noProof="0">
                <a:latin typeface="Arial"/>
                <a:ea typeface="Arial"/>
                <a:cs typeface="Arial"/>
                <a:sym typeface="Arial"/>
              </a:rPr>
              <a:t>a capacité à faire la différence entre une variable qualitative et une variable quantitative est importante.  </a:t>
            </a:r>
            <a:endParaRPr lang="fr-FR" noProof="0"/>
          </a:p>
          <a:p>
            <a:pPr marL="261791" indent="-181240">
              <a:buClr>
                <a:schemeClr val="dk1"/>
              </a:buClr>
              <a:buSzPts val="1200"/>
              <a:buFont typeface="Wingdings" panose="05000000000000000000" pitchFamily="2" charset="2"/>
              <a:buChar char="§"/>
            </a:pPr>
            <a:endParaRPr lang="fr-FR" b="0"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Passez en revue</a:t>
            </a:r>
            <a:r>
              <a:rPr lang="fr-FR" b="1" u="none" noProof="0">
                <a:latin typeface="Arial"/>
                <a:ea typeface="Arial"/>
                <a:cs typeface="Arial"/>
                <a:sym typeface="Arial"/>
              </a:rPr>
              <a:t> </a:t>
            </a:r>
            <a:r>
              <a:rPr lang="fr-FR" b="0" noProof="0">
                <a:latin typeface="Arial"/>
                <a:ea typeface="Arial"/>
                <a:cs typeface="Arial"/>
                <a:sym typeface="Arial"/>
              </a:rPr>
              <a:t>chaque variable de la diapositive, une à la fois, et </a:t>
            </a:r>
            <a:r>
              <a:rPr lang="fr-FR" b="1" u="sng" noProof="0">
                <a:latin typeface="Arial"/>
                <a:ea typeface="Arial"/>
                <a:cs typeface="Arial"/>
                <a:sym typeface="Arial"/>
              </a:rPr>
              <a:t>demandez</a:t>
            </a:r>
            <a:r>
              <a:rPr lang="fr-FR" b="0" u="none" noProof="0">
                <a:latin typeface="Arial"/>
                <a:ea typeface="Arial"/>
                <a:cs typeface="Arial"/>
                <a:sym typeface="Arial"/>
              </a:rPr>
              <a:t> aux </a:t>
            </a:r>
            <a:r>
              <a:rPr lang="fr-FR" b="0" noProof="0">
                <a:latin typeface="Arial"/>
                <a:ea typeface="Arial"/>
                <a:cs typeface="Arial"/>
                <a:sym typeface="Arial"/>
              </a:rPr>
              <a:t>participants si la variable est quantitative ou qualitative. </a:t>
            </a:r>
            <a:endParaRPr lang="fr-FR" noProof="0"/>
          </a:p>
          <a:p>
            <a:pPr marL="181240" indent="-100689">
              <a:buClr>
                <a:schemeClr val="dk1"/>
              </a:buClr>
              <a:buSzPts val="1200"/>
            </a:pPr>
            <a:endParaRPr lang="fr-FR" b="0" noProof="0">
              <a:latin typeface="Arial"/>
              <a:ea typeface="Arial"/>
              <a:cs typeface="Arial"/>
              <a:sym typeface="Arial"/>
            </a:endParaRPr>
          </a:p>
          <a:p>
            <a:pPr marL="181240" indent="-181240">
              <a:buClr>
                <a:schemeClr val="dk1"/>
              </a:buClr>
              <a:buSzPts val="1200"/>
              <a:buFont typeface="Noto Sans Symbols"/>
              <a:buChar char="❖"/>
            </a:pPr>
            <a:r>
              <a:rPr lang="fr-FR" b="1" noProof="0">
                <a:latin typeface="Arial"/>
                <a:ea typeface="Arial"/>
                <a:cs typeface="Arial"/>
                <a:sym typeface="Arial"/>
              </a:rPr>
              <a:t>Un &lt;CLIQUERx7&gt; permet d'afficher chaque réponse. Essayez de faire répondre un participant différent à chaque fois.</a:t>
            </a:r>
            <a:endParaRPr lang="fr-FR" b="1" i="0" noProof="0">
              <a:latin typeface="Arial"/>
              <a:ea typeface="Arial"/>
              <a:cs typeface="Arial"/>
              <a:sym typeface="Arial"/>
            </a:endParaRPr>
          </a:p>
          <a:p>
            <a:pPr marL="181240" indent="-100689">
              <a:buClr>
                <a:schemeClr val="dk1"/>
              </a:buClr>
              <a:buSzPts val="1200"/>
            </a:pPr>
            <a:endParaRPr lang="fr-FR" b="1" i="0" noProof="0">
              <a:latin typeface="Arial"/>
              <a:ea typeface="Arial"/>
              <a:cs typeface="Arial"/>
              <a:sym typeface="Arial"/>
            </a:endParaRPr>
          </a:p>
          <a:p>
            <a:pPr marL="181240" indent="-181240">
              <a:buClr>
                <a:schemeClr val="dk1"/>
              </a:buClr>
              <a:buSzPts val="1200"/>
              <a:buFont typeface="Noto Sans Symbols"/>
              <a:buChar char="❖"/>
            </a:pPr>
            <a:r>
              <a:rPr lang="fr-FR" b="1" i="1" noProof="0">
                <a:latin typeface="Arial"/>
                <a:ea typeface="Arial"/>
                <a:cs typeface="Arial"/>
                <a:sym typeface="Arial"/>
              </a:rPr>
              <a:t>Le niveau d'éducation est une variable ordonnée (« ordinale »), chaque catégorie de réponse représentant un nombre croissant d'années d'éducation, de 0 = analphabète à 3 = universitaire. Dans ce cours, nous considérons le niveau d'éducation comme une variable qualitative car nous ne calculerons pas une moyenne et n'indiquerons pas que le niveau d'éducation moyen d'une communauté est, par exemple, de 1,6.</a:t>
            </a:r>
            <a:endParaRPr lang="fr-FR" noProof="0"/>
          </a:p>
          <a:p>
            <a:pPr marL="483306" lvl="1" indent="0"/>
            <a:endParaRPr lang="fr-FR" b="1" i="1"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i="0" u="sng" noProof="0">
                <a:latin typeface="Arial"/>
                <a:ea typeface="Arial"/>
                <a:cs typeface="Arial"/>
                <a:sym typeface="Arial"/>
              </a:rPr>
              <a:t>Insistez</a:t>
            </a:r>
            <a:r>
              <a:rPr lang="fr-FR" b="0" i="0" u="none" noProof="0">
                <a:latin typeface="Arial"/>
                <a:ea typeface="Arial"/>
                <a:cs typeface="Arial"/>
                <a:sym typeface="Arial"/>
              </a:rPr>
              <a:t> sur </a:t>
            </a:r>
            <a:r>
              <a:rPr lang="fr-FR" b="0" i="0" noProof="0">
                <a:latin typeface="Arial"/>
                <a:ea typeface="Arial"/>
                <a:cs typeface="Arial"/>
                <a:sym typeface="Arial"/>
              </a:rPr>
              <a:t>le fait que les variables qualitatives et quantitatives sont résumées et analysées différemment. Vous devez être en mesure d'identifier si une variable est qualitative ou quantitative afin de la résumer et de l'analyser de manière appropriée.</a:t>
            </a:r>
            <a:endParaRPr lang="fr-FR" noProof="0"/>
          </a:p>
          <a:p>
            <a:pPr marL="0" indent="0"/>
            <a:endParaRPr b="1">
              <a:latin typeface="Calibri"/>
              <a:ea typeface="Calibri"/>
              <a:cs typeface="Calibri"/>
              <a:sym typeface="Calibri"/>
            </a:endParaRPr>
          </a:p>
        </p:txBody>
      </p:sp>
      <p:sp>
        <p:nvSpPr>
          <p:cNvPr id="797" name="Google Shape;797;p1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p1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noProof="0">
                <a:latin typeface="Arial"/>
                <a:ea typeface="Arial"/>
                <a:cs typeface="Arial"/>
                <a:sym typeface="Arial"/>
              </a:rPr>
              <a:t>Concentrons-nous d'abord sur les variables quantitatives et sur les façons de les résumer !  Pour rappel, les variables quantitatives contiennent des données numériques ou des mesures. Des exemples de variables quantitatives comprennent l'âge, la taille, le nombre d'enfants, le nombre d'animaux affectés et le niveau de monoxyde de carbone dans l'air</a:t>
            </a:r>
            <a:r>
              <a:rPr lang="fr-FR" b="1" noProof="0">
                <a:latin typeface="Arial"/>
                <a:ea typeface="Arial"/>
                <a:cs typeface="Arial"/>
                <a:sym typeface="Arial"/>
              </a:rPr>
              <a:t>. </a:t>
            </a:r>
            <a:r>
              <a:rPr lang="fr-FR" b="1" noProof="0">
                <a:latin typeface="Arial (Body)"/>
              </a:rPr>
              <a:t>&lt;CLIQUER&gt; </a:t>
            </a:r>
            <a:r>
              <a:rPr lang="fr-FR" noProof="0">
                <a:latin typeface="Arial"/>
                <a:ea typeface="Arial"/>
                <a:cs typeface="Arial"/>
                <a:sym typeface="Arial"/>
              </a:rPr>
              <a:t>Nous résumons les variables quantitatives à l'aide de mesures de tendance centrale et de dispersion, </a:t>
            </a:r>
            <a:r>
              <a:rPr lang="fr-FR" b="1" noProof="0">
                <a:latin typeface="Arial (Body)"/>
              </a:rPr>
              <a:t>&lt;CLIQUER&gt; </a:t>
            </a:r>
            <a:r>
              <a:rPr lang="fr-FR" noProof="0">
                <a:latin typeface="Arial"/>
                <a:ea typeface="Arial"/>
                <a:cs typeface="Arial"/>
                <a:sym typeface="Arial"/>
              </a:rPr>
              <a:t>y compris le mode, la médiane et la moyenne, et l’intervalle. </a:t>
            </a:r>
            <a:endParaRPr lang="fr-FR" noProof="0"/>
          </a:p>
          <a:p>
            <a:pPr marL="181240" indent="-18124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t>
            </a:r>
            <a:r>
              <a:rPr lang="fr-FR" noProof="0">
                <a:latin typeface="Arial"/>
                <a:ea typeface="Arial"/>
                <a:cs typeface="Arial"/>
                <a:sym typeface="Arial"/>
              </a:rPr>
              <a:t>es mesures de tendance centrale et de dispersion sont des exemples de statistiques descriptives couramment utilisées dans les investigations de flambées épidémiques. Ces mesures comprennent le </a:t>
            </a:r>
            <a:r>
              <a:rPr lang="fr-FR" b="1" noProof="0">
                <a:latin typeface="Arial"/>
                <a:ea typeface="Arial"/>
                <a:cs typeface="Arial"/>
                <a:sym typeface="Arial"/>
              </a:rPr>
              <a:t>mode, </a:t>
            </a:r>
            <a:r>
              <a:rPr lang="fr-FR" noProof="0">
                <a:latin typeface="Arial"/>
                <a:ea typeface="Arial"/>
                <a:cs typeface="Arial"/>
                <a:sym typeface="Arial"/>
              </a:rPr>
              <a:t>qui est la valeur qui apparaît le plus fréquemment dans une série de données, la </a:t>
            </a:r>
            <a:r>
              <a:rPr lang="fr-FR" b="1" noProof="0">
                <a:latin typeface="Arial"/>
                <a:ea typeface="Arial"/>
                <a:cs typeface="Arial"/>
                <a:sym typeface="Arial"/>
              </a:rPr>
              <a:t>médiane</a:t>
            </a:r>
            <a:r>
              <a:rPr lang="fr-FR" b="0" noProof="0">
                <a:latin typeface="Arial"/>
                <a:ea typeface="Arial"/>
                <a:cs typeface="Arial"/>
                <a:sym typeface="Arial"/>
              </a:rPr>
              <a:t>, qui </a:t>
            </a:r>
            <a:r>
              <a:rPr lang="fr-FR" noProof="0">
                <a:latin typeface="Arial"/>
                <a:ea typeface="Arial"/>
                <a:cs typeface="Arial"/>
                <a:sym typeface="Arial"/>
              </a:rPr>
              <a:t>est la valeur située au milieu d'un ensemble de mesures classées de la plus petite à la plus grande</a:t>
            </a:r>
            <a:r>
              <a:rPr lang="fr-FR" b="0" noProof="0">
                <a:latin typeface="Arial"/>
                <a:ea typeface="Arial"/>
                <a:cs typeface="Arial"/>
                <a:sym typeface="Arial"/>
              </a:rPr>
              <a:t>, et la </a:t>
            </a:r>
            <a:r>
              <a:rPr lang="fr-FR" b="1" noProof="0">
                <a:latin typeface="Arial"/>
                <a:ea typeface="Arial"/>
                <a:cs typeface="Arial"/>
                <a:sym typeface="Arial"/>
              </a:rPr>
              <a:t>moyenne</a:t>
            </a:r>
            <a:r>
              <a:rPr lang="fr-FR" b="0" noProof="0">
                <a:latin typeface="Arial"/>
                <a:ea typeface="Arial"/>
                <a:cs typeface="Arial"/>
                <a:sym typeface="Arial"/>
              </a:rPr>
              <a:t>. </a:t>
            </a: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b="0" noProof="0">
                <a:latin typeface="Arial"/>
                <a:ea typeface="Arial"/>
                <a:cs typeface="Arial"/>
                <a:sym typeface="Arial"/>
              </a:rPr>
              <a:t>: </a:t>
            </a:r>
            <a:r>
              <a:rPr lang="fr-FR" b="1" noProof="0">
                <a:latin typeface="Arial"/>
                <a:ea typeface="Arial"/>
                <a:cs typeface="Arial"/>
                <a:sym typeface="Arial"/>
              </a:rPr>
              <a:t>Intervalle : </a:t>
            </a:r>
            <a:r>
              <a:rPr lang="fr-FR" b="0" noProof="0">
                <a:latin typeface="Arial"/>
                <a:ea typeface="Arial"/>
                <a:cs typeface="Arial"/>
                <a:sym typeface="Arial"/>
              </a:rPr>
              <a:t>Enfin, l’intervalle </a:t>
            </a:r>
            <a:r>
              <a:rPr lang="fr-FR" b="0" i="0" noProof="0">
                <a:solidFill>
                  <a:srgbClr val="21242C"/>
                </a:solidFill>
                <a:latin typeface="Arial"/>
                <a:ea typeface="Arial"/>
                <a:cs typeface="Arial"/>
                <a:sym typeface="Arial"/>
              </a:rPr>
              <a:t>mesure la dispersion ou la variabilité d’une série de données et correspond à la différence entre les points de données les plus grands et les plus petits de la série</a:t>
            </a:r>
            <a:r>
              <a:rPr lang="fr-FR" b="0" noProof="0">
                <a:latin typeface="Arial"/>
                <a:ea typeface="Arial"/>
                <a:cs typeface="Arial"/>
                <a:sym typeface="Arial"/>
              </a:rPr>
              <a:t>. </a:t>
            </a:r>
            <a:r>
              <a:rPr lang="fr-FR" b="0" i="0" noProof="0">
                <a:solidFill>
                  <a:srgbClr val="21242C"/>
                </a:solidFill>
                <a:latin typeface="Arial"/>
                <a:ea typeface="Arial"/>
                <a:cs typeface="Arial"/>
                <a:sym typeface="Arial"/>
              </a:rPr>
              <a:t>Nous examinerons de plus près chacun de ces éléments tout au long de cette leçon.</a:t>
            </a:r>
            <a:endParaRPr lang="fr-FR" b="1" i="0" noProof="0">
              <a:latin typeface="Arial"/>
              <a:ea typeface="Arial"/>
              <a:cs typeface="Arial"/>
              <a:sym typeface="Arial"/>
            </a:endParaRPr>
          </a:p>
        </p:txBody>
      </p:sp>
      <p:sp>
        <p:nvSpPr>
          <p:cNvPr id="812" name="Google Shape;812;p1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0" name="Google Shape;820;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Il s'agit d'une courbe de distribution de fréquences. C'est un histogramme qui montre comment une variable continue (comme l'âge) est distribuée. Dans cet exemple, l'âge se trouve sur l'axe horizontal (appelé axe des X). Le nombre d'enfants se trouve sur l'axe vertical (appelé axe des Y). En observant ce graphique, nous pouvons voir que l'âge varie entre 1 et 8 ans. Nous pouvons également voir le nombre d'enfants par année d'âge. Par exemple, 4 enfants ont 1 an.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d'enfants ont 2 ans ? [Laissez une minute pour les réponses. Il y a 15 enfants qui ont 2 ans.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Si vous deviez présenter une seule valeur qui représente le mieux cette distribution des âges, quelle serait-elle ?  En d'autres termes, où se trouve le centre de cette distribution ? À la flèche de gauche (« A ») qui pointe vers le sommet le plus élevé, ou à la flèche de droite (« B ») qui semble plus au centre ?</a:t>
            </a:r>
            <a:endParaRPr lang="fr-FR" sz="1300" b="1">
              <a:latin typeface="Arial"/>
              <a:ea typeface="Arial"/>
              <a:cs typeface="Arial"/>
              <a:sym typeface="Arial"/>
            </a:endParaRPr>
          </a:p>
          <a:p>
            <a:pPr marL="181240" indent="-181240">
              <a:lnSpc>
                <a:spcPct val="115000"/>
              </a:lnSpc>
              <a:spcBef>
                <a:spcPts val="1269"/>
              </a:spcBef>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
                <a:ea typeface="Arial  "/>
                <a:cs typeface="Arial  "/>
                <a:sym typeface="Arial  "/>
              </a:rPr>
              <a:t>Dites</a:t>
            </a:r>
            <a:r>
              <a:rPr lang="fr-FR" sz="1300" b="1">
                <a:latin typeface="Arial  "/>
                <a:ea typeface="Arial  "/>
                <a:cs typeface="Arial  "/>
                <a:sym typeface="Arial  "/>
              </a:rPr>
              <a:t> : </a:t>
            </a:r>
            <a:r>
              <a:rPr lang="fr-FR" sz="1300">
                <a:latin typeface="Arial"/>
                <a:ea typeface="Arial"/>
                <a:cs typeface="Arial"/>
                <a:sym typeface="Arial"/>
              </a:rPr>
              <a:t>Nous avons besoin d'outils ou de mesures pour nous aider à prendre cette décision. Les mesures de position sont ces outils.</a:t>
            </a:r>
            <a:endParaRPr lang="fr-FR" noProof="0"/>
          </a:p>
          <a:p>
            <a:pPr marL="0" indent="0">
              <a:lnSpc>
                <a:spcPct val="115000"/>
              </a:lnSpc>
              <a:spcBef>
                <a:spcPts val="1269"/>
              </a:spcBef>
            </a:pPr>
            <a:endParaRPr sz="1300">
              <a:latin typeface="Arial  "/>
              <a:ea typeface="Arial  "/>
              <a:cs typeface="Arial  "/>
              <a:sym typeface="Arial  "/>
            </a:endParaRPr>
          </a:p>
        </p:txBody>
      </p:sp>
      <p:sp>
        <p:nvSpPr>
          <p:cNvPr id="821" name="Google Shape;821;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1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181240" indent="-181240">
              <a:buClr>
                <a:schemeClr val="dk1"/>
              </a:buClr>
              <a:buSzPts val="1200"/>
              <a:buFont typeface="Wingdings" panose="05000000000000000000" pitchFamily="2" charset="2"/>
              <a:buChar char="§"/>
            </a:pPr>
            <a:r>
              <a:rPr lang="fr-FR" b="1" u="sng" noProof="0">
                <a:latin typeface="+mn-lt"/>
              </a:rPr>
              <a:t>Dites</a:t>
            </a:r>
            <a:r>
              <a:rPr lang="fr-FR" b="1" u="none" noProof="0">
                <a:latin typeface="+mn-lt"/>
              </a:rPr>
              <a:t> : </a:t>
            </a:r>
            <a:r>
              <a:rPr lang="fr-FR" b="0" u="none" noProof="0">
                <a:latin typeface="+mn-lt"/>
              </a:rPr>
              <a:t>deux types courants de distributions sont symétriques et asymétriques. On parle de distribution </a:t>
            </a:r>
            <a:r>
              <a:rPr lang="fr-FR" b="1" u="none" noProof="0">
                <a:latin typeface="+mn-lt"/>
              </a:rPr>
              <a:t>symétrique </a:t>
            </a:r>
            <a:r>
              <a:rPr lang="fr-FR" b="0" u="none" noProof="0">
                <a:latin typeface="+mn-lt"/>
              </a:rPr>
              <a:t>parfaite </a:t>
            </a:r>
            <a:r>
              <a:rPr lang="fr-FR" sz="1300">
                <a:latin typeface="+mn-lt"/>
                <a:ea typeface="Arial"/>
                <a:cs typeface="Arial"/>
                <a:sym typeface="Arial"/>
              </a:rPr>
              <a:t>lorsqu'une moitié de la distribution est l'image miroir de l'autre moitié. Ce type de distribution est </a:t>
            </a:r>
            <a:r>
              <a:rPr lang="fr-FR" b="0" u="none" noProof="0">
                <a:latin typeface="+mn-lt"/>
              </a:rPr>
              <a:t>également appelé courbe en forme de cloche ou </a:t>
            </a:r>
            <a:r>
              <a:rPr lang="fr-FR" sz="1300">
                <a:latin typeface="+mn-lt"/>
                <a:ea typeface="Arial"/>
                <a:cs typeface="Arial"/>
                <a:sym typeface="Arial"/>
              </a:rPr>
              <a:t>distribution normale. Dans la réalité, une distribution est rarement parfaitement symétrique. Cependant, le fait de savoir à quoi ressemble une distribution parfaitement symétrique peut vous aider à juger si une distribution est à peu près symétrique. </a:t>
            </a:r>
            <a:r>
              <a:rPr lang="fr-FR" sz="1300" b="1">
                <a:latin typeface="+mn-lt"/>
                <a:ea typeface="Arial"/>
                <a:cs typeface="Arial"/>
                <a:sym typeface="Arial"/>
              </a:rPr>
              <a:t>&lt;</a:t>
            </a:r>
            <a:r>
              <a:rPr lang="fr-FR" b="1" noProof="0">
                <a:latin typeface="+mn-lt"/>
                <a:ea typeface="Arial"/>
                <a:cs typeface="Arial"/>
                <a:sym typeface="Arial"/>
              </a:rPr>
              <a:t>CLIQUER</a:t>
            </a:r>
            <a:r>
              <a:rPr lang="fr-FR" sz="1300" b="1">
                <a:latin typeface="+mn-lt"/>
                <a:ea typeface="Arial"/>
                <a:cs typeface="Arial"/>
                <a:sym typeface="Arial"/>
              </a:rPr>
              <a:t>&gt; </a:t>
            </a:r>
            <a:r>
              <a:rPr lang="fr-FR" sz="1300">
                <a:latin typeface="+mn-lt"/>
                <a:ea typeface="Arial"/>
                <a:cs typeface="Arial"/>
                <a:sym typeface="Arial"/>
              </a:rPr>
              <a:t>Une </a:t>
            </a:r>
            <a:r>
              <a:rPr lang="fr-FR" sz="1300" b="1">
                <a:latin typeface="+mn-lt"/>
                <a:ea typeface="Arial"/>
                <a:cs typeface="Arial"/>
                <a:sym typeface="Arial"/>
              </a:rPr>
              <a:t>distribution asymétrique </a:t>
            </a:r>
            <a:r>
              <a:rPr lang="fr-FR" sz="1300">
                <a:latin typeface="+mn-lt"/>
                <a:ea typeface="Arial"/>
                <a:cs typeface="Arial"/>
                <a:sym typeface="Arial"/>
              </a:rPr>
              <a:t>est une distribution qui a une queue. Si elle est asymétrique vers la droite (</a:t>
            </a:r>
            <a:r>
              <a:rPr lang="fr-FR" sz="1300" i="1">
                <a:latin typeface="+mn-lt"/>
                <a:ea typeface="Arial"/>
                <a:cs typeface="Arial"/>
                <a:sym typeface="Arial"/>
              </a:rPr>
              <a:t>ou positive</a:t>
            </a:r>
            <a:r>
              <a:rPr lang="fr-FR" sz="1300">
                <a:latin typeface="+mn-lt"/>
                <a:ea typeface="Arial"/>
                <a:cs typeface="Arial"/>
                <a:sym typeface="Arial"/>
              </a:rPr>
              <a:t>), elle a une longue queue droite. Si la distribution est asymétrique vers la gauche (</a:t>
            </a:r>
            <a:r>
              <a:rPr lang="fr-FR" sz="1300" i="1">
                <a:latin typeface="+mn-lt"/>
                <a:ea typeface="Arial"/>
                <a:cs typeface="Arial"/>
                <a:sym typeface="Arial"/>
              </a:rPr>
              <a:t>ou négative</a:t>
            </a:r>
            <a:r>
              <a:rPr lang="fr-FR" sz="1300">
                <a:latin typeface="+mn-lt"/>
                <a:ea typeface="Arial"/>
                <a:cs typeface="Arial"/>
                <a:sym typeface="Arial"/>
              </a:rPr>
              <a:t>), elle a une longue queue à gauche.</a:t>
            </a:r>
            <a:endParaRPr lang="fr-FR" noProof="0">
              <a:latin typeface="+mn-lt"/>
            </a:endParaRPr>
          </a:p>
          <a:p>
            <a:pPr marL="0" indent="0">
              <a:buClr>
                <a:schemeClr val="dk1"/>
              </a:buClr>
              <a:buSzPts val="1200"/>
            </a:pPr>
            <a:endParaRPr lang="fr-FR" sz="1300">
              <a:latin typeface="+mn-lt"/>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mn-lt"/>
                <a:ea typeface="Arial"/>
                <a:cs typeface="Arial"/>
                <a:sym typeface="Arial"/>
              </a:rPr>
              <a:t>Posez la question</a:t>
            </a:r>
            <a:r>
              <a:rPr lang="fr-FR" sz="1300" b="1">
                <a:latin typeface="+mn-lt"/>
                <a:ea typeface="Arial"/>
                <a:cs typeface="Arial"/>
                <a:sym typeface="Arial"/>
              </a:rPr>
              <a:t> : </a:t>
            </a:r>
            <a:r>
              <a:rPr lang="fr-FR" sz="1300">
                <a:latin typeface="+mn-lt"/>
                <a:ea typeface="Arial"/>
                <a:cs typeface="Arial"/>
                <a:sym typeface="Arial"/>
              </a:rPr>
              <a:t>Dans cet exemple, la variable dévie-elle vers la gauche ou vers la droite ? [Réponse : Elle est asymétrique vers la droite].  </a:t>
            </a:r>
            <a:endParaRPr lang="fr-FR" noProof="0">
              <a:latin typeface="+mn-lt"/>
            </a:endParaRPr>
          </a:p>
        </p:txBody>
      </p:sp>
      <p:sp>
        <p:nvSpPr>
          <p:cNvPr id="832" name="Google Shape;832;p1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9" name="Google Shape;839;p1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a:t>
            </a:r>
            <a:r>
              <a:rPr lang="fr-FR" b="1" u="sng" noProof="0">
                <a:latin typeface="Arial"/>
                <a:ea typeface="Arial"/>
                <a:cs typeface="Arial"/>
                <a:sym typeface="Arial"/>
              </a:rPr>
              <a:t>tes</a:t>
            </a:r>
            <a:r>
              <a:rPr lang="fr-FR" sz="1300" b="1">
                <a:latin typeface="Arial"/>
                <a:ea typeface="Arial"/>
                <a:cs typeface="Arial"/>
                <a:sym typeface="Arial"/>
              </a:rPr>
              <a:t> : </a:t>
            </a:r>
            <a:r>
              <a:rPr lang="fr-FR" noProof="0">
                <a:latin typeface="Arial"/>
                <a:ea typeface="Arial"/>
                <a:cs typeface="Arial"/>
                <a:sym typeface="Arial"/>
              </a:rPr>
              <a:t>Tout au long de cette leçon, pour comprendre et pratiquer les concepts et les calculs des mesures de tendance centrale, nous utiliserons une série de données sur les périodes d'incubation (</a:t>
            </a:r>
            <a:r>
              <a:rPr lang="fr-FR" i="1" noProof="0">
                <a:latin typeface="Arial"/>
                <a:ea typeface="Arial"/>
                <a:cs typeface="Arial"/>
                <a:sym typeface="Arial"/>
              </a:rPr>
              <a:t>en jours</a:t>
            </a:r>
            <a:r>
              <a:rPr lang="fr-FR" noProof="0">
                <a:latin typeface="Arial"/>
                <a:ea typeface="Arial"/>
                <a:cs typeface="Arial"/>
                <a:sym typeface="Arial"/>
              </a:rPr>
              <a:t>) pour 19 cas confirmés de patients atteints de la maladie à virus Ébola. La période d'incubation est le temps qui s'écoule entre l'exposition à un agent infectieux et l'apparition des symptômes. </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Posez la question</a:t>
            </a:r>
            <a:r>
              <a:rPr lang="fr-FR" b="1" u="none" noProof="0">
                <a:latin typeface="Arial"/>
                <a:ea typeface="Arial"/>
                <a:cs typeface="Arial"/>
                <a:sym typeface="Arial"/>
              </a:rPr>
              <a:t> :</a:t>
            </a:r>
            <a:r>
              <a:rPr lang="fr-FR" u="none" noProof="0">
                <a:latin typeface="Arial"/>
                <a:ea typeface="Arial"/>
                <a:cs typeface="Arial"/>
                <a:sym typeface="Arial"/>
              </a:rPr>
              <a:t> </a:t>
            </a:r>
            <a:r>
              <a:rPr lang="fr-FR" noProof="0">
                <a:latin typeface="Arial"/>
                <a:ea typeface="Arial"/>
                <a:cs typeface="Arial"/>
                <a:sym typeface="Arial"/>
              </a:rPr>
              <a:t>Pourquoi est-il important de connaître la période d'incubation d'une maladie ? [Laisser une minute pour recueillir les réponses]</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Dites</a:t>
            </a:r>
            <a:r>
              <a:rPr lang="fr-FR" b="1" noProof="0">
                <a:latin typeface="Arial"/>
                <a:ea typeface="Arial"/>
                <a:cs typeface="Arial"/>
                <a:sym typeface="Arial"/>
              </a:rPr>
              <a:t> : </a:t>
            </a:r>
            <a:r>
              <a:rPr lang="fr-FR" b="0" noProof="0">
                <a:latin typeface="Arial"/>
                <a:ea typeface="Arial"/>
                <a:cs typeface="Arial"/>
                <a:sym typeface="Arial"/>
              </a:rPr>
              <a:t>L</a:t>
            </a:r>
            <a:r>
              <a:rPr lang="fr-FR" noProof="0">
                <a:latin typeface="Arial"/>
                <a:ea typeface="Arial"/>
                <a:cs typeface="Arial"/>
                <a:sym typeface="Arial"/>
              </a:rPr>
              <a:t>a connaissance de la période d'incubation vous permet d'estimer le moment où l'exposition a probablement eu lieu. Notre tâche consiste à résumer ces données en quelques mots et quelques chiffres.  Idéalement, nous aimerions obtenir une valeur unique qui résume toutes les valeurs de cet ensemble de données.</a:t>
            </a:r>
            <a:endParaRPr lang="fr-FR" noProof="0"/>
          </a:p>
          <a:p>
            <a:pPr marL="0" indent="0"/>
            <a:endParaRPr>
              <a:latin typeface="Calibri"/>
              <a:ea typeface="Calibri"/>
              <a:cs typeface="Calibri"/>
              <a:sym typeface="Calibri"/>
            </a:endParaRPr>
          </a:p>
        </p:txBody>
      </p:sp>
      <p:sp>
        <p:nvSpPr>
          <p:cNvPr id="840" name="Google Shape;840;p1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7" name="Google Shape;847;p1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Voici la courbe de distribution de fréquence des périodes d'incubation. </a:t>
            </a:r>
          </a:p>
          <a:p>
            <a:pPr marL="80551" indent="0">
              <a:lnSpc>
                <a:spcPct val="115000"/>
              </a:lnSpc>
              <a:spcBef>
                <a:spcPts val="1269"/>
              </a:spcBef>
              <a:buClr>
                <a:schemeClr val="dk1"/>
              </a:buClr>
              <a:buSzPts val="1200"/>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Qu'est-ce que vous remarquez ? </a:t>
            </a:r>
            <a:endParaRPr lang="fr-FR" noProof="0"/>
          </a:p>
          <a:p>
            <a:pPr marL="181240"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a:latin typeface="Arial"/>
                <a:ea typeface="Arial"/>
                <a:cs typeface="Arial"/>
                <a:sym typeface="Arial"/>
              </a:rPr>
              <a:t>Réponses possibles</a:t>
            </a:r>
            <a:r>
              <a:rPr lang="fr-FR" sz="1300">
                <a:latin typeface="Arial"/>
                <a:ea typeface="Arial"/>
                <a:cs typeface="Arial"/>
                <a:sym typeface="Arial"/>
              </a:rPr>
              <a:t> :</a:t>
            </a:r>
            <a:r>
              <a:rPr lang="fr-FR" sz="1300">
                <a:ea typeface="Arial"/>
              </a:rPr>
              <a:t> </a:t>
            </a:r>
            <a:r>
              <a:rPr lang="fr-FR" sz="1300" i="1">
                <a:latin typeface="Arial"/>
                <a:ea typeface="Arial"/>
                <a:cs typeface="Arial"/>
                <a:sym typeface="Arial"/>
              </a:rPr>
              <a:t>Il est à peu près symétrique</a:t>
            </a:r>
            <a:r>
              <a:rPr lang="fr-FR" sz="1300" i="1">
                <a:ea typeface="Arial"/>
              </a:rPr>
              <a:t>. </a:t>
            </a:r>
            <a:r>
              <a:rPr lang="fr-FR" sz="1300" i="1">
                <a:latin typeface="Arial"/>
                <a:ea typeface="Arial"/>
                <a:cs typeface="Arial"/>
                <a:sym typeface="Arial"/>
              </a:rPr>
              <a:t>L'intervalle est de 2 à 14 jours. </a:t>
            </a:r>
            <a:endParaRPr lang="fr-FR" i="1" noProof="0"/>
          </a:p>
          <a:p>
            <a:pPr marL="0" indent="0">
              <a:lnSpc>
                <a:spcPct val="115000"/>
              </a:lnSpc>
              <a:spcBef>
                <a:spcPts val="1269"/>
              </a:spcBef>
            </a:pPr>
            <a:endParaRPr sz="1300">
              <a:latin typeface="Arial  "/>
              <a:ea typeface="Arial  "/>
              <a:cs typeface="Arial  "/>
              <a:sym typeface="Arial  "/>
            </a:endParaRPr>
          </a:p>
        </p:txBody>
      </p:sp>
      <p:sp>
        <p:nvSpPr>
          <p:cNvPr id="848" name="Google Shape;848;p1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Google Shape;853;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4" name="Google Shape;854;p1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noProof="0">
                <a:latin typeface="Arial"/>
                <a:ea typeface="Arial"/>
                <a:cs typeface="Arial"/>
                <a:sym typeface="Arial"/>
              </a:rPr>
              <a:t>la mesure la plus simple de position est le mode. Le mode est simplement la valeur qui apparaît le plus souvent.  Bien que le mode soit simple, il n'est pas très utilisé en épidémiologie. </a:t>
            </a:r>
            <a:r>
              <a:rPr lang="fr-FR" b="1" noProof="0">
                <a:latin typeface="Arial"/>
                <a:ea typeface="Arial"/>
                <a:cs typeface="Arial"/>
                <a:sym typeface="Arial"/>
              </a:rPr>
              <a:t>&lt;CLIQUER&gt; </a:t>
            </a:r>
            <a:r>
              <a:rPr lang="fr-FR" noProof="0">
                <a:latin typeface="Arial"/>
                <a:ea typeface="Arial"/>
                <a:cs typeface="Arial"/>
                <a:sym typeface="Arial"/>
              </a:rPr>
              <a:t>Pour trouver le mode, comptez le nombre de fois où chaque valeur apparaît. Ces nombres doivent être saisis dans un tableau appelé distribution de fréquences. &lt;</a:t>
            </a:r>
            <a:r>
              <a:rPr lang="fr-FR" b="1" noProof="0">
                <a:latin typeface="Arial"/>
                <a:ea typeface="Arial"/>
                <a:cs typeface="Arial"/>
                <a:sym typeface="Arial"/>
              </a:rPr>
              <a:t>CLIQUER</a:t>
            </a:r>
            <a:r>
              <a:rPr lang="fr-FR" noProof="0">
                <a:latin typeface="Arial"/>
                <a:ea typeface="Arial"/>
                <a:cs typeface="Arial"/>
                <a:sym typeface="Arial"/>
              </a:rPr>
              <a:t>&gt; Sélectionnez</a:t>
            </a:r>
            <a:r>
              <a:rPr lang="fr-FR" b="1" noProof="0">
                <a:latin typeface="Arial"/>
                <a:ea typeface="Arial"/>
                <a:cs typeface="Arial"/>
                <a:sym typeface="Arial"/>
              </a:rPr>
              <a:t> </a:t>
            </a:r>
            <a:r>
              <a:rPr lang="fr-FR" b="0" noProof="0">
                <a:latin typeface="Arial"/>
                <a:ea typeface="Arial"/>
                <a:cs typeface="Arial"/>
                <a:sym typeface="Arial"/>
              </a:rPr>
              <a:t>ensuite</a:t>
            </a:r>
            <a:r>
              <a:rPr lang="fr-FR" b="1" noProof="0">
                <a:latin typeface="Arial"/>
                <a:ea typeface="Arial"/>
                <a:cs typeface="Arial"/>
                <a:sym typeface="Arial"/>
              </a:rPr>
              <a:t> </a:t>
            </a:r>
            <a:r>
              <a:rPr lang="fr-FR" noProof="0">
                <a:latin typeface="Arial"/>
                <a:ea typeface="Arial"/>
                <a:cs typeface="Arial"/>
                <a:sym typeface="Arial"/>
              </a:rPr>
              <a:t>la valeur dont le nombre est le plus élevé.</a:t>
            </a:r>
            <a:endParaRPr lang="fr-FR" noProof="0"/>
          </a:p>
          <a:p>
            <a:pPr marL="0" indent="0"/>
            <a:endParaRPr>
              <a:latin typeface="Calibri"/>
              <a:ea typeface="Calibri"/>
              <a:cs typeface="Calibri"/>
              <a:sym typeface="Calibri"/>
            </a:endParaRPr>
          </a:p>
        </p:txBody>
      </p:sp>
      <p:sp>
        <p:nvSpPr>
          <p:cNvPr id="855" name="Google Shape;855;p1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5" name="Google Shape;865;p1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a:latin typeface="Arial"/>
                <a:ea typeface="Arial"/>
                <a:cs typeface="Arial"/>
                <a:sym typeface="Arial"/>
              </a:rPr>
              <a:t>Notes de l'instructeur :</a:t>
            </a:r>
            <a:endParaRPr lang="fr-FR"/>
          </a:p>
          <a:p>
            <a:pPr marL="0" indent="0"/>
            <a:endParaRPr lang="fr-FR" b="1">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a:latin typeface="Arial"/>
                <a:ea typeface="Arial"/>
                <a:cs typeface="Arial"/>
                <a:sym typeface="Arial"/>
              </a:rPr>
              <a:t>Dites</a:t>
            </a:r>
            <a:r>
              <a:rPr lang="fr-FR" b="1" u="none">
                <a:latin typeface="Arial"/>
                <a:ea typeface="Arial"/>
                <a:cs typeface="Arial"/>
                <a:sym typeface="Arial"/>
              </a:rPr>
              <a:t> : </a:t>
            </a:r>
            <a:r>
              <a:rPr lang="fr-FR" b="0" u="none">
                <a:latin typeface="Arial"/>
                <a:ea typeface="Arial"/>
                <a:cs typeface="Arial"/>
                <a:sym typeface="Arial"/>
              </a:rPr>
              <a:t>il s'agit des mêmes données que celles de la diapositive précédente, mais elles ont été triées du nombre de jours le plus bas au plus élevé et les initiales des patients ont été supprimées.</a:t>
            </a:r>
            <a:endParaRPr lang="fr-FR"/>
          </a:p>
          <a:p>
            <a:pPr marL="181240" indent="-181240">
              <a:buClr>
                <a:schemeClr val="dk1"/>
              </a:buClr>
              <a:buSzPts val="1200"/>
              <a:buFont typeface="Wingdings" panose="05000000000000000000" pitchFamily="2" charset="2"/>
              <a:buChar char="§"/>
            </a:pPr>
            <a:endParaRPr lang="fr-FR" b="0" u="none">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
                <a:ea typeface="Arial  "/>
                <a:cs typeface="Arial  "/>
                <a:sym typeface="Arial  "/>
              </a:rPr>
              <a:t> : </a:t>
            </a:r>
            <a:r>
              <a:rPr lang="fr-FR" sz="1300">
                <a:latin typeface="Arial"/>
                <a:ea typeface="Arial"/>
                <a:cs typeface="Arial"/>
                <a:sym typeface="Arial"/>
              </a:rPr>
              <a:t>Comment trouver le mode des données relatives à la période d'incubation d'Ebola ? </a:t>
            </a:r>
            <a:r>
              <a:rPr lang="fr-FR" sz="1300" b="1">
                <a:latin typeface="Arial"/>
                <a:ea typeface="Arial"/>
                <a:cs typeface="Arial"/>
                <a:sym typeface="Arial"/>
              </a:rPr>
              <a:t>Réponse : </a:t>
            </a:r>
            <a:r>
              <a:rPr lang="fr-FR" sz="1300" i="1">
                <a:latin typeface="Arial"/>
                <a:ea typeface="Arial"/>
                <a:cs typeface="Arial"/>
                <a:sym typeface="Arial"/>
              </a:rPr>
              <a:t>Nous commençons par un tableau contenant l'identifiant du patient et le nombre de jours. </a:t>
            </a:r>
            <a:endParaRPr lang="fr-FR"/>
          </a:p>
          <a:p>
            <a:pPr marL="261791" indent="-181240">
              <a:lnSpc>
                <a:spcPct val="115000"/>
              </a:lnSpc>
              <a:spcBef>
                <a:spcPts val="1269"/>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
                <a:ea typeface="Arial  "/>
                <a:cs typeface="Arial  "/>
                <a:sym typeface="Arial  "/>
              </a:rPr>
              <a:t>Dites</a:t>
            </a:r>
            <a:r>
              <a:rPr lang="fr-FR" sz="1300" b="1">
                <a:latin typeface="Arial  "/>
                <a:ea typeface="Arial  "/>
                <a:cs typeface="Arial  "/>
                <a:sym typeface="Arial  "/>
              </a:rPr>
              <a:t> : </a:t>
            </a:r>
            <a:r>
              <a:rPr lang="fr-FR" sz="1300">
                <a:latin typeface="Arial"/>
                <a:ea typeface="Arial"/>
                <a:cs typeface="Arial"/>
                <a:sym typeface="Arial"/>
              </a:rPr>
              <a:t>Nous commençons par créer un tableau avec les variables jours et fréquence. </a:t>
            </a:r>
            <a:r>
              <a:rPr lang="fr-FR" sz="1300" b="1">
                <a:latin typeface="Arial"/>
                <a:ea typeface="Arial"/>
                <a:cs typeface="Arial"/>
                <a:sym typeface="Arial"/>
              </a:rPr>
              <a:t>&lt;</a:t>
            </a:r>
            <a:r>
              <a:rPr lang="fr-FR" b="1">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Ce type de tableau (</a:t>
            </a:r>
            <a:r>
              <a:rPr lang="fr-FR" sz="1300" i="1">
                <a:latin typeface="Arial"/>
                <a:ea typeface="Arial"/>
                <a:cs typeface="Arial"/>
                <a:sym typeface="Arial"/>
              </a:rPr>
              <a:t>à droite</a:t>
            </a:r>
            <a:r>
              <a:rPr lang="fr-FR" sz="1300">
                <a:latin typeface="Arial"/>
                <a:ea typeface="Arial"/>
                <a:cs typeface="Arial"/>
                <a:sym typeface="Arial"/>
              </a:rPr>
              <a:t>) s'appelle une distribution de fréquences. </a:t>
            </a:r>
            <a:endParaRPr lang="fr-FR"/>
          </a:p>
          <a:p>
            <a:pPr marL="261791" indent="-181240">
              <a:lnSpc>
                <a:spcPct val="115000"/>
              </a:lnSpc>
              <a:spcBef>
                <a:spcPts val="1269"/>
              </a:spcBef>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
                <a:ea typeface="Arial  "/>
                <a:cs typeface="Arial  "/>
                <a:sym typeface="Arial  "/>
              </a:rPr>
              <a:t>Dites</a:t>
            </a:r>
            <a:r>
              <a:rPr lang="fr-FR" sz="1300" b="1">
                <a:latin typeface="Arial  "/>
                <a:ea typeface="Arial  "/>
                <a:cs typeface="Arial  "/>
                <a:sym typeface="Arial  "/>
              </a:rPr>
              <a:t> : </a:t>
            </a:r>
            <a:r>
              <a:rPr lang="fr-FR" sz="1300">
                <a:latin typeface="Arial"/>
                <a:ea typeface="Arial  "/>
                <a:cs typeface="Arial"/>
                <a:sym typeface="Arial"/>
              </a:rPr>
              <a:t>P</a:t>
            </a:r>
            <a:r>
              <a:rPr lang="fr-FR" sz="1300">
                <a:latin typeface="Arial"/>
                <a:ea typeface="Arial"/>
                <a:cs typeface="Arial"/>
                <a:sym typeface="Arial"/>
              </a:rPr>
              <a:t>our créer une distribution de fréquence, énumérez toutes les valeurs des périodes d'incubation pour cet ensemble de données Ebola, de la plus petite (</a:t>
            </a:r>
            <a:r>
              <a:rPr lang="fr-FR" sz="1300" i="1">
                <a:latin typeface="Arial"/>
                <a:ea typeface="Arial"/>
                <a:cs typeface="Arial"/>
                <a:sym typeface="Arial"/>
              </a:rPr>
              <a:t>2 jours</a:t>
            </a:r>
            <a:r>
              <a:rPr lang="fr-FR" sz="1300">
                <a:latin typeface="Arial"/>
                <a:ea typeface="Arial"/>
                <a:cs typeface="Arial"/>
                <a:sym typeface="Arial"/>
              </a:rPr>
              <a:t>) à la plus grande (</a:t>
            </a:r>
            <a:r>
              <a:rPr lang="fr-FR" sz="1300" i="1">
                <a:latin typeface="Arial"/>
                <a:ea typeface="Arial"/>
                <a:cs typeface="Arial"/>
                <a:sym typeface="Arial"/>
              </a:rPr>
              <a:t>14 jours</a:t>
            </a:r>
            <a:r>
              <a:rPr lang="fr-FR" sz="1300">
                <a:latin typeface="Arial"/>
                <a:ea typeface="Arial"/>
                <a:cs typeface="Arial"/>
                <a:sym typeface="Arial"/>
              </a:rPr>
              <a:t>).  Ensuite, indiquez le nombre de fois ou la fréquence à laquelle chaque valeur apparaît dans l'ensemble de données. </a:t>
            </a:r>
            <a:r>
              <a:rPr lang="fr-FR" sz="1300" b="1">
                <a:latin typeface="Arial"/>
                <a:ea typeface="Arial"/>
                <a:cs typeface="Arial"/>
                <a:sym typeface="Arial"/>
              </a:rPr>
              <a:t>&lt;</a:t>
            </a:r>
            <a:r>
              <a:rPr lang="fr-FR" b="1">
                <a:latin typeface="Arial"/>
                <a:ea typeface="Arial"/>
                <a:cs typeface="Arial"/>
                <a:sym typeface="Arial"/>
              </a:rPr>
              <a:t>CLIQUER</a:t>
            </a:r>
            <a:r>
              <a:rPr lang="fr-FR" sz="1300" b="1">
                <a:latin typeface="Arial"/>
                <a:ea typeface="Arial"/>
                <a:cs typeface="Arial"/>
                <a:sym typeface="Arial"/>
              </a:rPr>
              <a:t>&gt;</a:t>
            </a:r>
            <a:endParaRPr lang="fr-FR"/>
          </a:p>
          <a:p>
            <a:pPr marL="80551" indent="0">
              <a:lnSpc>
                <a:spcPct val="115000"/>
              </a:lnSpc>
              <a:spcBef>
                <a:spcPts val="1269"/>
              </a:spcBef>
              <a:buClr>
                <a:schemeClr val="dk1"/>
              </a:buClr>
              <a:buSzPts val="1200"/>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
                <a:ea typeface="Arial  "/>
                <a:cs typeface="Arial  "/>
                <a:sym typeface="Arial  "/>
              </a:rPr>
              <a:t>Dites</a:t>
            </a:r>
            <a:r>
              <a:rPr lang="fr-FR" sz="1300" b="1">
                <a:latin typeface="Arial  "/>
                <a:ea typeface="Arial  "/>
                <a:cs typeface="Arial  "/>
                <a:sym typeface="Arial  "/>
              </a:rPr>
              <a:t> : </a:t>
            </a:r>
            <a:r>
              <a:rPr lang="fr-FR" sz="1300">
                <a:latin typeface="Arial"/>
                <a:ea typeface="Arial  "/>
                <a:cs typeface="Arial"/>
                <a:sym typeface="Arial"/>
              </a:rPr>
              <a:t>D</a:t>
            </a:r>
            <a:r>
              <a:rPr lang="fr-FR" sz="1300">
                <a:latin typeface="Arial"/>
                <a:ea typeface="Arial"/>
                <a:cs typeface="Arial"/>
                <a:sym typeface="Arial"/>
              </a:rPr>
              <a:t>'après la distribution de fréquences, nous pouvons voir que neuf jours est la période d'incubation la plus fréquente (</a:t>
            </a:r>
            <a:r>
              <a:rPr lang="fr-FR" sz="1300" i="1">
                <a:latin typeface="Arial"/>
                <a:ea typeface="Arial"/>
                <a:cs typeface="Arial"/>
                <a:sym typeface="Arial"/>
              </a:rPr>
              <a:t>5 fois)</a:t>
            </a:r>
            <a:r>
              <a:rPr lang="fr-FR" sz="1300">
                <a:latin typeface="Arial"/>
                <a:ea typeface="Arial"/>
                <a:cs typeface="Arial"/>
                <a:sym typeface="Arial"/>
              </a:rPr>
              <a:t>, et que le mode de cette distribution est donc </a:t>
            </a:r>
            <a:r>
              <a:rPr lang="fr-FR" sz="1300" b="1">
                <a:latin typeface="Arial"/>
                <a:ea typeface="Arial"/>
                <a:cs typeface="Arial"/>
                <a:sym typeface="Arial"/>
              </a:rPr>
              <a:t>neuf jours. </a:t>
            </a:r>
            <a:endParaRPr lang="fr-FR" sz="1300">
              <a:latin typeface="Arial"/>
              <a:ea typeface="Arial"/>
              <a:cs typeface="Arial"/>
              <a:sym typeface="Arial"/>
            </a:endParaRPr>
          </a:p>
          <a:p>
            <a:pPr marL="0" indent="0">
              <a:spcBef>
                <a:spcPts val="1269"/>
              </a:spcBef>
            </a:pPr>
            <a:endParaRPr>
              <a:latin typeface="Calibri"/>
              <a:ea typeface="Calibri"/>
              <a:cs typeface="Calibri"/>
              <a:sym typeface="Calibri"/>
            </a:endParaRPr>
          </a:p>
        </p:txBody>
      </p:sp>
      <p:sp>
        <p:nvSpPr>
          <p:cNvPr id="866" name="Google Shape;866;p1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5" name="Google Shape;715;p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
                <a:ea typeface="Arial  "/>
                <a:cs typeface="Arial  "/>
                <a:sym typeface="Arial  "/>
              </a:rPr>
              <a:t>Notes de l'instructeur :</a:t>
            </a:r>
            <a:endParaRPr lang="fr-FR" noProof="0"/>
          </a:p>
          <a:p>
            <a:pPr marL="0" indent="0"/>
            <a:endParaRPr lang="fr-FR" b="1" noProof="0">
              <a:latin typeface="Arial"/>
              <a:ea typeface="Arial"/>
              <a:cs typeface="Arial"/>
              <a:sym typeface="Arial"/>
            </a:endParaRPr>
          </a:p>
          <a:p>
            <a:pPr marL="181240" indent="-181240">
              <a:spcBef>
                <a:spcPts val="381"/>
              </a:spcBef>
              <a:buClr>
                <a:schemeClr val="dk1"/>
              </a:buClr>
              <a:buSzPts val="1200"/>
              <a:buFont typeface="Noto Sans Symbols"/>
              <a:buChar char="❖"/>
            </a:pPr>
            <a:r>
              <a:rPr lang="fr-FR" b="1" i="1" noProof="0">
                <a:latin typeface="Arial"/>
                <a:ea typeface="Arial"/>
                <a:cs typeface="Arial"/>
                <a:sym typeface="Arial"/>
              </a:rPr>
              <a:t>Ces icônes servent de signaux.  Chaque icône est destinée à aider à naviguer dans le contenu et à savoir ce qui nous attend.</a:t>
            </a:r>
            <a:endParaRPr lang="fr-FR" noProof="0"/>
          </a:p>
          <a:p>
            <a:pPr marL="0" indent="0"/>
            <a:endParaRPr lang="fr-FR" b="1" noProof="0">
              <a:latin typeface="Arial"/>
              <a:ea typeface="Arial"/>
              <a:cs typeface="Arial"/>
              <a:sym typeface="Arial"/>
            </a:endParaRPr>
          </a:p>
          <a:p>
            <a:pPr marL="181240" indent="-181240" defTabSz="966612">
              <a:spcBef>
                <a:spcPts val="381"/>
              </a:spcBef>
              <a:buClr>
                <a:schemeClr val="dk1"/>
              </a:buClr>
              <a:buSzPts val="1200"/>
              <a:buFont typeface="Wingdings" panose="05000000000000000000" pitchFamily="2" charset="2"/>
              <a:buChar char="§"/>
              <a:defRP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Pour rappel</a:t>
            </a:r>
            <a:r>
              <a:rPr lang="fr-FR" b="0" noProof="0">
                <a:latin typeface="Arial"/>
                <a:ea typeface="Arial"/>
                <a:cs typeface="Arial"/>
                <a:sym typeface="Arial"/>
              </a:rPr>
              <a:t>, vous </a:t>
            </a:r>
            <a:r>
              <a:rPr lang="fr-FR" noProof="0">
                <a:latin typeface="Arial"/>
                <a:ea typeface="Arial"/>
                <a:cs typeface="Arial"/>
                <a:sym typeface="Arial"/>
              </a:rPr>
              <a:t>verrez ces icônes utilisées tout au long des présentations de </a:t>
            </a:r>
            <a:r>
              <a:rPr lang="fr-FR" b="0" noProof="0">
                <a:latin typeface="+mn-lt"/>
              </a:rPr>
              <a:t>FETP-Première ligne</a:t>
            </a:r>
            <a:r>
              <a:rPr lang="fr-FR" b="0" noProof="0">
                <a:latin typeface="+mn-lt"/>
                <a:ea typeface="Arial"/>
                <a:cs typeface="Arial"/>
                <a:sym typeface="Arial"/>
              </a:rPr>
              <a:t>. </a:t>
            </a:r>
            <a:endParaRPr lang="fr-FR" b="0" noProof="0">
              <a:latin typeface="+mn-lt"/>
            </a:endParaRPr>
          </a:p>
          <a:p>
            <a:pPr marL="181240" indent="-100689">
              <a:spcBef>
                <a:spcPts val="381"/>
              </a:spcBef>
              <a:buClr>
                <a:schemeClr val="dk1"/>
              </a:buClr>
              <a:buSzPts val="1200"/>
            </a:pPr>
            <a:endParaRPr>
              <a:latin typeface="Arial"/>
              <a:ea typeface="Arial"/>
              <a:cs typeface="Arial"/>
              <a:sym typeface="Arial"/>
            </a:endParaRPr>
          </a:p>
          <a:p>
            <a:pPr marL="0" indent="0"/>
            <a:endParaRPr/>
          </a:p>
        </p:txBody>
      </p:sp>
      <p:sp>
        <p:nvSpPr>
          <p:cNvPr id="716" name="Google Shape;716;p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p2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Voici à nouveau la distribution de fréquence de la période d'incubation.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Comment utiliseriez-vous ce chiffre pour calculer le mode ? [Réponse : Il s'agit de la période d'incubation dont la barre est la plus haute.] </a:t>
            </a:r>
          </a:p>
          <a:p>
            <a:pPr marL="0" indent="0">
              <a:lnSpc>
                <a:spcPct val="115000"/>
              </a:lnSpc>
              <a:spcBef>
                <a:spcPts val="1269"/>
              </a:spcBef>
            </a:pPr>
            <a:endParaRPr sz="1300">
              <a:latin typeface="Arial  "/>
              <a:ea typeface="Arial  "/>
              <a:cs typeface="Arial  "/>
              <a:sym typeface="Arial  "/>
            </a:endParaRPr>
          </a:p>
        </p:txBody>
      </p:sp>
      <p:sp>
        <p:nvSpPr>
          <p:cNvPr id="877" name="Google Shape;877;p2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5" name="Google Shape;885;p2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 deuxième mesure de tendance centrale est la moyenne. Le calcul de la moyenne se fait en deux étapes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Étape 1 - </a:t>
            </a:r>
            <a:r>
              <a:rPr lang="fr-FR" noProof="0">
                <a:latin typeface="Arial"/>
                <a:ea typeface="Arial"/>
                <a:cs typeface="Arial"/>
                <a:sym typeface="Arial"/>
              </a:rPr>
              <a:t>Faites la somme de </a:t>
            </a:r>
            <a:r>
              <a:rPr lang="fr-FR" sz="1300">
                <a:latin typeface="Arial"/>
                <a:ea typeface="Arial"/>
                <a:cs typeface="Arial"/>
                <a:sym typeface="Arial"/>
              </a:rPr>
              <a:t>toutes les valeurs.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r>
              <a:rPr lang="fr-FR" sz="1300">
                <a:latin typeface="Arial"/>
                <a:ea typeface="Arial"/>
                <a:cs typeface="Arial"/>
                <a:sym typeface="Arial"/>
              </a:rPr>
              <a:t> Étape 2 - Diviser la somme par le nombre d'observations (n).</a:t>
            </a:r>
            <a:endParaRPr lang="fr-FR" noProof="0"/>
          </a:p>
          <a:p>
            <a:pPr marL="0" indent="0">
              <a:spcBef>
                <a:spcPts val="1269"/>
              </a:spcBef>
            </a:pPr>
            <a:endParaRPr>
              <a:latin typeface="Calibri"/>
              <a:ea typeface="Calibri"/>
              <a:cs typeface="Calibri"/>
              <a:sym typeface="Calibri"/>
            </a:endParaRPr>
          </a:p>
        </p:txBody>
      </p:sp>
      <p:sp>
        <p:nvSpPr>
          <p:cNvPr id="886" name="Google Shape;886;p2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6" name="Google Shape;896;p2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noProof="0">
                <a:latin typeface="Arial"/>
                <a:ea typeface="Arial"/>
                <a:cs typeface="Arial"/>
                <a:sym typeface="Arial"/>
              </a:rPr>
              <a:t>Reprenons notre série de données sur les 19 périodes d'incubation d'Ebola et effectuons les deux étapes nécessaires pour trouver la moyenne.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noProof="0">
                <a:latin typeface="Arial"/>
                <a:ea typeface="Arial"/>
                <a:cs typeface="Arial"/>
                <a:sym typeface="Arial"/>
              </a:rPr>
              <a:t>Étape 1 Additionner les 19 valeurs.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noProof="0">
                <a:latin typeface="Arial"/>
                <a:ea typeface="Arial"/>
                <a:cs typeface="Arial"/>
                <a:sym typeface="Arial"/>
              </a:rPr>
              <a:t>La somme des valeurs est égale à 168.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noProof="0">
                <a:latin typeface="Arial"/>
                <a:ea typeface="Arial"/>
                <a:cs typeface="Arial"/>
                <a:sym typeface="Arial"/>
              </a:rPr>
              <a:t>Étape 2 Diviser ce total (168) par le nombre d'observations. </a:t>
            </a:r>
            <a:r>
              <a:rPr lang="fr-FR" b="1" noProof="0">
                <a:latin typeface="Arial"/>
                <a:ea typeface="Arial"/>
                <a:cs typeface="Arial"/>
                <a:sym typeface="Arial"/>
              </a:rPr>
              <a:t>&lt;CLIQUER&gt; </a:t>
            </a:r>
            <a:r>
              <a:rPr lang="fr-FR" noProof="0">
                <a:latin typeface="Arial"/>
                <a:ea typeface="Arial"/>
                <a:cs typeface="Arial"/>
                <a:sym typeface="Arial"/>
              </a:rPr>
              <a:t>Ici, nous avons 19 valeurs ou n=19.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noProof="0">
                <a:latin typeface="Arial"/>
                <a:ea typeface="Arial"/>
                <a:cs typeface="Arial"/>
                <a:sym typeface="Arial"/>
              </a:rPr>
              <a:t>La moyenne est trouvée en divisant 168 par 19 : 168/19 = 8,8</a:t>
            </a:r>
            <a:endParaRPr lang="fr-FR" noProof="0"/>
          </a:p>
          <a:p>
            <a:pPr marL="0" indent="0"/>
            <a:endParaRPr>
              <a:latin typeface="Calibri"/>
              <a:ea typeface="Calibri"/>
              <a:cs typeface="Calibri"/>
              <a:sym typeface="Calibri"/>
            </a:endParaRPr>
          </a:p>
        </p:txBody>
      </p:sp>
      <p:sp>
        <p:nvSpPr>
          <p:cNvPr id="897" name="Google Shape;897;p2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9" name="Google Shape;919;p2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buClr>
                <a:schemeClr val="dk1"/>
              </a:buClr>
              <a:buSzPts val="1200"/>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solidFill>
                  <a:srgbClr val="000000"/>
                </a:solidFill>
                <a:latin typeface="Arial"/>
                <a:ea typeface="Arial"/>
                <a:cs typeface="Arial"/>
                <a:sym typeface="Arial"/>
              </a:rPr>
              <a:t>ajoutons maintenant un 20</a:t>
            </a:r>
            <a:r>
              <a:rPr lang="fr-FR" sz="1300" baseline="30000">
                <a:solidFill>
                  <a:srgbClr val="000000"/>
                </a:solidFill>
                <a:latin typeface="Arial"/>
                <a:ea typeface="Arial"/>
                <a:cs typeface="Arial"/>
                <a:sym typeface="Arial"/>
              </a:rPr>
              <a:t>ème</a:t>
            </a:r>
            <a:r>
              <a:rPr lang="fr-FR" sz="1300">
                <a:solidFill>
                  <a:srgbClr val="000000"/>
                </a:solidFill>
                <a:latin typeface="Arial"/>
                <a:ea typeface="Arial"/>
                <a:cs typeface="Arial"/>
                <a:sym typeface="Arial"/>
              </a:rPr>
              <a:t> cas avec une période d'incubation de 21 jours.  Voyons l'effet de l'ajout d'une valeur extrême sur la moyenne.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solidFill>
                  <a:srgbClr val="000000"/>
                </a:solidFill>
                <a:latin typeface="Arial"/>
                <a:ea typeface="Arial"/>
                <a:cs typeface="Arial"/>
                <a:sym typeface="Arial"/>
              </a:rPr>
              <a:t>L'étape 1 consiste à additionner toutes les valeurs. </a:t>
            </a:r>
            <a:r>
              <a:rPr lang="fr-FR" sz="1300" b="1">
                <a:solidFill>
                  <a:srgbClr val="000000"/>
                </a:solidFill>
                <a:latin typeface="Arial"/>
                <a:ea typeface="Arial"/>
                <a:cs typeface="Arial"/>
                <a:sym typeface="Arial"/>
              </a:rPr>
              <a:t>&lt;</a:t>
            </a:r>
            <a:r>
              <a:rPr lang="fr-FR" b="1" noProof="0">
                <a:latin typeface="Arial"/>
                <a:ea typeface="Arial"/>
                <a:cs typeface="Arial"/>
                <a:sym typeface="Arial"/>
              </a:rPr>
              <a:t>CLIQUER</a:t>
            </a:r>
            <a:r>
              <a:rPr lang="fr-FR" sz="1300" b="1">
                <a:solidFill>
                  <a:srgbClr val="000000"/>
                </a:solidFill>
                <a:latin typeface="Arial"/>
                <a:ea typeface="Arial"/>
                <a:cs typeface="Arial"/>
                <a:sym typeface="Arial"/>
              </a:rPr>
              <a:t>&gt; </a:t>
            </a:r>
            <a:r>
              <a:rPr lang="fr-FR" sz="1300">
                <a:solidFill>
                  <a:srgbClr val="000000"/>
                </a:solidFill>
                <a:latin typeface="Arial"/>
                <a:ea typeface="Arial"/>
                <a:cs typeface="Arial"/>
                <a:sym typeface="Arial"/>
              </a:rPr>
              <a:t>La somme des observations est maintenant de 189.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solidFill>
                  <a:srgbClr val="000000"/>
                </a:solidFill>
                <a:latin typeface="Arial"/>
                <a:ea typeface="Arial"/>
                <a:cs typeface="Arial"/>
                <a:sym typeface="Arial"/>
              </a:rPr>
              <a:t>Étape 2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solidFill>
                  <a:srgbClr val="000000"/>
                </a:solidFill>
                <a:latin typeface="Arial"/>
                <a:ea typeface="Arial"/>
                <a:cs typeface="Arial"/>
                <a:sym typeface="Arial"/>
              </a:rPr>
              <a:t>N est maintenant de 20.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solidFill>
                  <a:srgbClr val="000000"/>
                </a:solidFill>
                <a:latin typeface="Arial"/>
                <a:ea typeface="Arial"/>
                <a:cs typeface="Arial"/>
                <a:sym typeface="Arial"/>
              </a:rPr>
              <a:t>La moyenne est calculée comme suit : 189/20, soit 9,45 ou 9,5 jours.  </a:t>
            </a:r>
            <a:endParaRPr lang="fr-FR" noProof="0"/>
          </a:p>
          <a:p>
            <a:pPr marL="261791" indent="-181240">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solidFill>
                  <a:srgbClr val="000000"/>
                </a:solidFill>
                <a:latin typeface="Arial"/>
                <a:ea typeface="Arial"/>
                <a:cs typeface="Arial"/>
                <a:sym typeface="Arial"/>
              </a:rPr>
              <a:t>En ajoutant cette valeur, la moyenne est passée de 8,8 à 9,5, ce qui représente une grande différence.</a:t>
            </a:r>
            <a:endParaRPr lang="fr-FR" noProof="0"/>
          </a:p>
          <a:p>
            <a:pPr marL="0" indent="0"/>
            <a:endParaRPr sz="1300">
              <a:latin typeface="Arial  "/>
              <a:ea typeface="Arial  "/>
              <a:cs typeface="Arial  "/>
              <a:sym typeface="Arial  "/>
            </a:endParaRPr>
          </a:p>
          <a:p>
            <a:pPr marL="0" indent="0"/>
            <a:endParaRPr sz="1300"/>
          </a:p>
        </p:txBody>
      </p:sp>
      <p:sp>
        <p:nvSpPr>
          <p:cNvPr id="920" name="Google Shape;920;p2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2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3" name="Google Shape;943;p2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Prenons un moment pour discuter des valeurs aberrantes. Une valeur aberrante est un point de données qui diffère considérablement des autres observations d'un ensemble de données. Les courbes de distribution de fréquences permettent de visualiser facilement les valeurs aberrantes potentielles.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endParaRPr lang="fr-FR" sz="1300">
              <a:latin typeface="Arial"/>
              <a:ea typeface="Arial"/>
              <a:cs typeface="Arial"/>
              <a:sym typeface="Arial"/>
            </a:endParaRPr>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a:t>
            </a:r>
            <a:r>
              <a:rPr lang="fr-FR" sz="1300">
                <a:latin typeface="Arial"/>
                <a:ea typeface="Arial"/>
                <a:cs typeface="Arial"/>
                <a:sym typeface="Arial"/>
              </a:rPr>
              <a:t>: Y a-t-il des valeurs aberrantes dans la période d'incubation ?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Détermine</a:t>
            </a:r>
            <a:r>
              <a:rPr lang="fr-FR" noProof="0">
                <a:latin typeface="Arial"/>
                <a:ea typeface="Arial"/>
                <a:cs typeface="Arial"/>
                <a:sym typeface="Arial"/>
              </a:rPr>
              <a:t>z</a:t>
            </a:r>
            <a:r>
              <a:rPr lang="fr-FR" sz="1300">
                <a:latin typeface="Arial"/>
                <a:ea typeface="Arial"/>
                <a:cs typeface="Arial"/>
                <a:sym typeface="Arial"/>
              </a:rPr>
              <a:t> si une observation est une valeur aberrante est une question de jugement. La période d'incubation de 21 jours semble clairement être une valeur aberrante, puisqu'il y a 6 jours entre cette période d'incubation et la valeur la plus proche. La période d'incubation de 2 jours pourrait également être une valeur aberrante.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 devez-vous faire lorsque vous voyez une valeur aberrante dans vos données ?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Chaque fois qu'il y a une valeur aberrante, la première chose à faire est de vérifier ce point de données. Si possible, revenez aux enregistrements originaux pour vous assurer qu'ils sont corrects. Regardez-le sous différents angles. Par exemple, est-il possible que le délai ait été de 12 jours, mais qu'il ait été écrit 21 jours ? Ou encore, est-il possible que le cas ait été exposé à un moment ultérieur ? Si aucune erreur n'est trouvée, le point de données peut rester dans votre ensemble de données. </a:t>
            </a:r>
            <a:endParaRPr lang="fr-FR" sz="1300" b="1">
              <a:latin typeface="Arial"/>
              <a:ea typeface="Arial"/>
              <a:cs typeface="Arial"/>
              <a:sym typeface="Arial"/>
            </a:endParaRPr>
          </a:p>
        </p:txBody>
      </p:sp>
      <p:sp>
        <p:nvSpPr>
          <p:cNvPr id="944" name="Google Shape;944;p2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1"/>
        <p:cNvGrpSpPr/>
        <p:nvPr/>
      </p:nvGrpSpPr>
      <p:grpSpPr>
        <a:xfrm>
          <a:off x="0" y="0"/>
          <a:ext cx="0" cy="0"/>
          <a:chOff x="0" y="0"/>
          <a:chExt cx="0" cy="0"/>
        </a:xfrm>
      </p:grpSpPr>
      <p:sp>
        <p:nvSpPr>
          <p:cNvPr id="952" name="Google Shape;952;p2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3" name="Google Shape;953;p2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Résumons la moyenne !  La moyenne est la mesure de tendance centrale la plus connue.  La moyenne est calculée à partir de toutes les données et peut donc être affectée par des valeurs aberrantes.  </a:t>
            </a:r>
            <a:r>
              <a:rPr lang="fr-FR" noProof="0">
                <a:latin typeface="Arial"/>
                <a:ea typeface="Arial"/>
                <a:cs typeface="Arial"/>
                <a:sym typeface="Arial"/>
              </a:rPr>
              <a:t>La moyenne est le meilleur moyen de montrer la tendance centrale lorsqu'une série de données contient des observations qui sont distribuées de façon à peu près symétrique et avec peu de valeurs aberrantes. </a:t>
            </a:r>
            <a:r>
              <a:rPr lang="fr-FR" b="1" noProof="0">
                <a:latin typeface="Arial"/>
                <a:ea typeface="Arial"/>
                <a:cs typeface="Arial"/>
                <a:sym typeface="Arial"/>
              </a:rPr>
              <a:t>&lt;CLIQUER&gt; </a:t>
            </a:r>
            <a:r>
              <a:rPr lang="fr-FR" b="0" noProof="0">
                <a:latin typeface="Arial"/>
                <a:ea typeface="Arial"/>
                <a:cs typeface="Arial"/>
                <a:sym typeface="Arial"/>
              </a:rPr>
              <a:t>Elle est moins idéale lorsque la distribution est asymétrique et/ou qu'il y a des valeurs aberrantes</a:t>
            </a:r>
            <a:r>
              <a:rPr lang="fr-FR" noProof="0">
                <a:latin typeface="Arial"/>
                <a:ea typeface="Arial"/>
                <a:cs typeface="Arial"/>
                <a:sym typeface="Arial"/>
              </a:rPr>
              <a:t>.  </a:t>
            </a:r>
            <a:endParaRPr lang="fr-FR" noProof="0"/>
          </a:p>
        </p:txBody>
      </p:sp>
      <p:sp>
        <p:nvSpPr>
          <p:cNvPr id="954" name="Google Shape;954;p2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Google Shape;961;p2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2" name="Google Shape;962;p2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 prochaine mesure de tendance centrale dont nous allons parler est la médiane. Après avoir trié les données de la plus petite à la plus grande (</a:t>
            </a:r>
            <a:r>
              <a:rPr lang="fr-FR" sz="1300" i="1">
                <a:latin typeface="Arial"/>
                <a:ea typeface="Arial"/>
                <a:cs typeface="Arial"/>
                <a:sym typeface="Arial"/>
              </a:rPr>
              <a:t>ou de la plus grande à la plus petite, peu importe</a:t>
            </a:r>
            <a:r>
              <a:rPr lang="fr-FR" sz="1300">
                <a:latin typeface="Arial"/>
                <a:ea typeface="Arial"/>
                <a:cs typeface="Arial"/>
                <a:sym typeface="Arial"/>
              </a:rPr>
              <a:t>), la médiane est la valeur du milieu.  C'est la valeur qui se trouve à mi-chemin d’une série de valeurs ordonnées, ce qui divise la série de données en deux parties égales, avec un nombre égal de valeurs au-dessus et au-dessous de la médiane. </a:t>
            </a:r>
            <a:endParaRPr lang="fr-FR" sz="1300" b="1">
              <a:latin typeface="Arial"/>
              <a:ea typeface="Arial"/>
              <a:cs typeface="Arial"/>
              <a:sym typeface="Arial"/>
            </a:endParaRPr>
          </a:p>
          <a:p>
            <a:pPr marL="181240" indent="-181240">
              <a:lnSpc>
                <a:spcPct val="115000"/>
              </a:lnSpc>
              <a:spcBef>
                <a:spcPts val="1269"/>
              </a:spcBef>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Pour identifier la médiane, il y a 3 étapes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trier les observations par ordre croissant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trouver la position médiane comme nous allons le voir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solidFill>
                  <a:srgbClr val="000000"/>
                </a:solidFill>
                <a:latin typeface="Arial"/>
                <a:ea typeface="Arial"/>
                <a:cs typeface="Arial"/>
                <a:sym typeface="Arial"/>
              </a:rPr>
              <a:t>Identifier </a:t>
            </a:r>
            <a:r>
              <a:rPr lang="fr-FR" sz="1300">
                <a:latin typeface="Arial"/>
                <a:ea typeface="Arial"/>
                <a:cs typeface="Arial"/>
                <a:sym typeface="Arial"/>
              </a:rPr>
              <a:t>ensuite </a:t>
            </a:r>
            <a:r>
              <a:rPr lang="fr-FR" sz="1300">
                <a:solidFill>
                  <a:srgbClr val="000000"/>
                </a:solidFill>
                <a:latin typeface="Arial"/>
                <a:ea typeface="Arial"/>
                <a:cs typeface="Arial"/>
                <a:sym typeface="Arial"/>
              </a:rPr>
              <a:t>la valeur de cette position médiane. </a:t>
            </a:r>
            <a:endParaRPr lang="fr-FR" noProof="0"/>
          </a:p>
          <a:p>
            <a:pPr marL="362480" indent="-281929">
              <a:lnSpc>
                <a:spcPct val="115000"/>
              </a:lnSpc>
              <a:spcBef>
                <a:spcPts val="634"/>
              </a:spcBef>
              <a:buClr>
                <a:schemeClr val="dk1"/>
              </a:buClr>
              <a:buSzPts val="1200"/>
            </a:pPr>
            <a:endParaRPr sz="1300">
              <a:latin typeface="Arial  "/>
              <a:ea typeface="Arial  "/>
              <a:cs typeface="Arial  "/>
              <a:sym typeface="Arial  "/>
            </a:endParaRPr>
          </a:p>
          <a:p>
            <a:pPr marL="362480" indent="-281929">
              <a:lnSpc>
                <a:spcPct val="115000"/>
              </a:lnSpc>
              <a:spcBef>
                <a:spcPts val="634"/>
              </a:spcBef>
              <a:buClr>
                <a:schemeClr val="dk1"/>
              </a:buClr>
              <a:buSzPts val="1200"/>
            </a:pPr>
            <a:endParaRPr sz="1300">
              <a:latin typeface="Arial  "/>
              <a:ea typeface="Arial  "/>
              <a:cs typeface="Arial  "/>
              <a:sym typeface="Arial  "/>
            </a:endParaRPr>
          </a:p>
          <a:p>
            <a:pPr marL="0" indent="0">
              <a:lnSpc>
                <a:spcPct val="115000"/>
              </a:lnSpc>
              <a:spcBef>
                <a:spcPts val="634"/>
              </a:spcBef>
            </a:pPr>
            <a:endParaRPr sz="1300">
              <a:latin typeface="Arial  "/>
              <a:ea typeface="Arial  "/>
              <a:cs typeface="Arial  "/>
              <a:sym typeface="Arial  "/>
            </a:endParaRPr>
          </a:p>
          <a:p>
            <a:pPr marL="0" indent="0">
              <a:spcBef>
                <a:spcPts val="1269"/>
              </a:spcBef>
            </a:pPr>
            <a:endParaRPr>
              <a:latin typeface="Calibri"/>
              <a:ea typeface="Calibri"/>
              <a:cs typeface="Calibri"/>
              <a:sym typeface="Calibri"/>
            </a:endParaRPr>
          </a:p>
        </p:txBody>
      </p:sp>
      <p:sp>
        <p:nvSpPr>
          <p:cNvPr id="963" name="Google Shape;963;p2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3"/>
        <p:cNvGrpSpPr/>
        <p:nvPr/>
      </p:nvGrpSpPr>
      <p:grpSpPr>
        <a:xfrm>
          <a:off x="0" y="0"/>
          <a:ext cx="0" cy="0"/>
          <a:chOff x="0" y="0"/>
          <a:chExt cx="0" cy="0"/>
        </a:xfrm>
      </p:grpSpPr>
      <p:sp>
        <p:nvSpPr>
          <p:cNvPr id="974" name="Google Shape;974;p2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5" name="Google Shape;975;p2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dirty="0">
                <a:latin typeface="Arial"/>
                <a:ea typeface="Arial"/>
                <a:cs typeface="Arial"/>
                <a:sym typeface="Arial"/>
              </a:rPr>
              <a:t>Notes de l'instructeur :</a:t>
            </a:r>
            <a:endParaRPr lang="fr-FR" noProof="0" dirty="0"/>
          </a:p>
          <a:p>
            <a:pPr marL="0" indent="0"/>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noProof="0" dirty="0">
                <a:latin typeface="Arial"/>
                <a:ea typeface="Arial"/>
                <a:cs typeface="Arial"/>
                <a:sym typeface="Arial"/>
              </a:rPr>
              <a:t>Lorsqu'un ensemble de données comporte un nombre impair de valeurs, comme les 19 périodes d'incubation du virus Ebola, la valeur centrale est la médiane.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noProof="0" dirty="0">
                <a:latin typeface="Arial"/>
                <a:ea typeface="Arial"/>
                <a:cs typeface="Arial"/>
                <a:sym typeface="Arial"/>
              </a:rPr>
              <a:t>La première étape consiste à trier les données relatives aux périodes d'incubation, ce qui a déjà été fait.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noProof="0" dirty="0">
                <a:latin typeface="Arial"/>
                <a:ea typeface="Arial"/>
                <a:cs typeface="Arial"/>
                <a:sym typeface="Arial"/>
              </a:rPr>
              <a:t>L'étape 2 consiste à trouver la position médiane. Un moyen facile de trouver la position médiane est d'ajouter un au nombre total (n) d'observations, puis de diviser le résultat par deux. </a:t>
            </a:r>
            <a:r>
              <a:rPr lang="fr-FR" b="1" noProof="0" dirty="0">
                <a:latin typeface="Arial"/>
                <a:ea typeface="Arial"/>
                <a:cs typeface="Arial"/>
                <a:sym typeface="Arial"/>
              </a:rPr>
              <a:t>&lt;CLIQUER&gt; </a:t>
            </a:r>
            <a:r>
              <a:rPr lang="fr-FR" noProof="0" dirty="0">
                <a:latin typeface="Arial"/>
                <a:ea typeface="Arial"/>
                <a:cs typeface="Arial"/>
                <a:sym typeface="Arial"/>
              </a:rPr>
              <a:t>Pour n=19 observations dans l'ensemble de données Ebola : 19 + 1 = 20 ; et 20 divisé par 2 = 10.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a:t>
            </a:r>
            <a:endParaRPr lang="fr-FR" noProof="0" dirty="0"/>
          </a:p>
          <a:p>
            <a:pPr marL="181240" indent="-181240">
              <a:buFont typeface="Wingdings" panose="05000000000000000000" pitchFamily="2" charset="2"/>
              <a:buChar char="§"/>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b="0" noProof="0" dirty="0">
                <a:latin typeface="Arial"/>
                <a:ea typeface="Arial"/>
                <a:cs typeface="Arial"/>
                <a:sym typeface="Arial"/>
              </a:rPr>
              <a:t>Enfin, la troisième étape révèle que </a:t>
            </a:r>
            <a:r>
              <a:rPr lang="fr-FR" noProof="0" dirty="0">
                <a:latin typeface="Arial"/>
                <a:ea typeface="Arial"/>
                <a:cs typeface="Arial"/>
                <a:sym typeface="Arial"/>
              </a:rPr>
              <a:t>la position médiane parmi les 19 périodes d'incubation est la 10</a:t>
            </a:r>
            <a:r>
              <a:rPr lang="fr-FR" baseline="30000" noProof="0" dirty="0">
                <a:latin typeface="Arial"/>
                <a:ea typeface="Arial"/>
                <a:cs typeface="Arial"/>
                <a:sym typeface="Arial"/>
              </a:rPr>
              <a:t>ème</a:t>
            </a:r>
            <a:r>
              <a:rPr lang="fr-FR" noProof="0" dirty="0">
                <a:latin typeface="Arial"/>
                <a:ea typeface="Arial"/>
                <a:cs typeface="Arial"/>
                <a:sym typeface="Arial"/>
              </a:rPr>
              <a:t> observation.  </a:t>
            </a:r>
            <a:endParaRPr lang="fr-FR" noProof="0" dirty="0"/>
          </a:p>
          <a:p>
            <a:pPr marL="261791" indent="-181240">
              <a:buClr>
                <a:schemeClr val="dk1"/>
              </a:buClr>
              <a:buSzPts val="1200"/>
              <a:buFont typeface="Wingdings" panose="05000000000000000000" pitchFamily="2" charset="2"/>
              <a:buChar char="§"/>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Posez la question</a:t>
            </a:r>
            <a:r>
              <a:rPr lang="fr-FR" b="1" u="none" noProof="0" dirty="0">
                <a:latin typeface="Arial"/>
                <a:ea typeface="Arial"/>
                <a:cs typeface="Arial"/>
                <a:sym typeface="Arial"/>
              </a:rPr>
              <a:t> </a:t>
            </a:r>
            <a:r>
              <a:rPr lang="fr-FR" b="0" u="none" noProof="0" dirty="0">
                <a:latin typeface="Arial"/>
                <a:ea typeface="Arial"/>
                <a:cs typeface="Arial"/>
                <a:sym typeface="Arial"/>
              </a:rPr>
              <a:t>: </a:t>
            </a:r>
            <a:r>
              <a:rPr lang="fr-FR" b="0" i="0" noProof="0" dirty="0">
                <a:latin typeface="Arial"/>
                <a:ea typeface="Arial"/>
                <a:cs typeface="Arial"/>
                <a:sym typeface="Arial"/>
              </a:rPr>
              <a:t>Quelle est la valeur à la 10</a:t>
            </a:r>
            <a:r>
              <a:rPr lang="fr-FR" b="0" i="0" baseline="30000" noProof="0" dirty="0">
                <a:latin typeface="Arial"/>
                <a:ea typeface="Arial"/>
                <a:cs typeface="Arial"/>
                <a:sym typeface="Arial"/>
              </a:rPr>
              <a:t>ème</a:t>
            </a:r>
            <a:r>
              <a:rPr lang="fr-FR" b="0" i="0" noProof="0" dirty="0">
                <a:latin typeface="Arial"/>
                <a:ea typeface="Arial"/>
                <a:cs typeface="Arial"/>
                <a:sym typeface="Arial"/>
              </a:rPr>
              <a:t> observation ? </a:t>
            </a:r>
            <a:r>
              <a:rPr lang="fr-FR" b="1" noProof="0" dirty="0">
                <a:latin typeface="Arial"/>
                <a:ea typeface="Arial"/>
                <a:cs typeface="Arial"/>
                <a:sym typeface="Arial"/>
              </a:rPr>
              <a:t>&lt;CLIQUER&gt; </a:t>
            </a:r>
            <a:r>
              <a:rPr lang="fr-FR" b="1" i="1" noProof="0" dirty="0">
                <a:latin typeface="Arial"/>
                <a:ea typeface="Arial"/>
                <a:cs typeface="Arial"/>
                <a:sym typeface="Arial"/>
              </a:rPr>
              <a:t>Réponse : </a:t>
            </a:r>
            <a:r>
              <a:rPr lang="fr-FR" b="0" i="1" noProof="0" dirty="0">
                <a:latin typeface="Arial"/>
                <a:ea typeface="Arial"/>
                <a:cs typeface="Arial"/>
                <a:sym typeface="Arial"/>
              </a:rPr>
              <a:t>9 jours</a:t>
            </a:r>
            <a:r>
              <a:rPr lang="fr-FR" b="0" noProof="0" dirty="0">
                <a:latin typeface="Arial"/>
                <a:ea typeface="Arial"/>
                <a:cs typeface="Arial"/>
                <a:sym typeface="Arial"/>
              </a:rPr>
              <a:t>.</a:t>
            </a:r>
            <a:endParaRPr lang="fr-FR" noProof="0" dirty="0"/>
          </a:p>
          <a:p>
            <a:pPr marL="0" indent="0"/>
            <a:endParaRPr lang="fr-FR" noProof="0" dirty="0"/>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noProof="0" dirty="0">
                <a:latin typeface="Arial"/>
                <a:ea typeface="Arial"/>
                <a:cs typeface="Arial"/>
                <a:sym typeface="Arial"/>
              </a:rPr>
              <a:t>Nous pouvons confirmer que 9 est la médiane car neuf observations ou valeurs sont supérieures à la valeur médiane. </a:t>
            </a:r>
            <a:r>
              <a:rPr lang="fr-FR" b="1" noProof="0" dirty="0">
                <a:latin typeface="Arial"/>
                <a:ea typeface="Arial"/>
                <a:cs typeface="Arial"/>
                <a:sym typeface="Arial"/>
              </a:rPr>
              <a:t>&lt;CLIQUER&gt; </a:t>
            </a:r>
            <a:r>
              <a:rPr lang="fr-FR" noProof="0" dirty="0">
                <a:latin typeface="Arial"/>
                <a:ea typeface="Arial"/>
                <a:cs typeface="Arial"/>
                <a:sym typeface="Arial"/>
              </a:rPr>
              <a:t>et neuf observations ou valeurs sont inférieures à la valeur médiane. </a:t>
            </a:r>
            <a:r>
              <a:rPr lang="fr-FR" b="1" noProof="0" dirty="0">
                <a:latin typeface="Arial"/>
                <a:ea typeface="Arial"/>
                <a:cs typeface="Arial"/>
                <a:sym typeface="Arial"/>
              </a:rPr>
              <a:t>&lt;CLIQUER&gt;</a:t>
            </a:r>
            <a:endParaRPr lang="fr-FR" noProof="0" dirty="0"/>
          </a:p>
          <a:p>
            <a:pPr marL="0" indent="0"/>
            <a:endParaRPr lang="fr-FR" noProof="0" dirty="0">
              <a:latin typeface="Arial  "/>
              <a:ea typeface="Arial  "/>
              <a:cs typeface="Arial  "/>
              <a:sym typeface="Arial  "/>
            </a:endParaRPr>
          </a:p>
          <a:p>
            <a:pPr marL="181240" indent="-181240">
              <a:buClr>
                <a:schemeClr val="dk1"/>
              </a:buClr>
              <a:buSzPts val="1200"/>
              <a:buFont typeface="Noto Sans Symbols"/>
              <a:buChar char="❖"/>
            </a:pPr>
            <a:r>
              <a:rPr lang="fr-FR" b="1" noProof="0" dirty="0">
                <a:latin typeface="Arial  "/>
                <a:ea typeface="Arial  "/>
                <a:cs typeface="Arial  "/>
                <a:sym typeface="Arial  "/>
              </a:rPr>
              <a:t>Il est important de noter la différence entre la position médiane et la valeur à cette position. La médiane n'est pas 10, mais la valeur à la 10e position, qui correspond à une période d'incubation de 9 jours.</a:t>
            </a:r>
            <a:endParaRPr lang="fr-FR" noProof="0" dirty="0"/>
          </a:p>
          <a:p>
            <a:pPr marL="0" indent="0"/>
            <a:endParaRPr dirty="0">
              <a:latin typeface="Calibri"/>
              <a:ea typeface="Calibri"/>
              <a:cs typeface="Calibri"/>
              <a:sym typeface="Calibri"/>
            </a:endParaRPr>
          </a:p>
        </p:txBody>
      </p:sp>
      <p:sp>
        <p:nvSpPr>
          <p:cNvPr id="976" name="Google Shape;976;p2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2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1" name="Google Shape;1001;p2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pP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Supposons qu'un cas supplémentaire d'Ebola se produise, avec une période d'incubation de 21 jours. Nous disposons à présent d'un nombre pair d'observations.  Pour un ensemble de données comportant un nombre pair d'observations, la médiane est la moyenne des deux valeurs médianes.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Pour identifier la médiane, il faut d'abord trier les données, ce qui a déjà été fait.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a:t>
            </a: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Ajoutez ensuite un au nombre total d'observations (20 + 1 = 21), puis divisez par deux (21 / 2) = 10,5.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Par conséquent, la valeur médiane se situe entre la 10</a:t>
            </a:r>
            <a:r>
              <a:rPr lang="fr-FR" sz="1300" baseline="30000" dirty="0">
                <a:latin typeface="Arial"/>
                <a:ea typeface="Arial"/>
                <a:cs typeface="Arial"/>
                <a:sym typeface="Arial"/>
              </a:rPr>
              <a:t>ème</a:t>
            </a:r>
            <a:r>
              <a:rPr lang="fr-FR" sz="1300" dirty="0">
                <a:latin typeface="Arial"/>
                <a:ea typeface="Arial"/>
                <a:cs typeface="Arial"/>
                <a:sym typeface="Arial"/>
              </a:rPr>
              <a:t> et 11</a:t>
            </a:r>
            <a:r>
              <a:rPr lang="fr-FR" sz="1300" baseline="30000" dirty="0">
                <a:latin typeface="Arial"/>
                <a:ea typeface="Arial"/>
                <a:cs typeface="Arial"/>
                <a:sym typeface="Arial"/>
              </a:rPr>
              <a:t>ème</a:t>
            </a:r>
            <a:r>
              <a:rPr lang="fr-FR" sz="1300" dirty="0">
                <a:latin typeface="Arial"/>
                <a:ea typeface="Arial"/>
                <a:cs typeface="Arial"/>
                <a:sym typeface="Arial"/>
              </a:rPr>
              <a:t> observations.  Pour trouver la valeur médiane à la 10,5</a:t>
            </a:r>
            <a:r>
              <a:rPr lang="fr-FR" sz="1300" baseline="30000" dirty="0">
                <a:latin typeface="Arial"/>
                <a:ea typeface="Arial"/>
                <a:cs typeface="Arial"/>
                <a:sym typeface="Arial"/>
              </a:rPr>
              <a:t>ème</a:t>
            </a:r>
            <a:r>
              <a:rPr lang="fr-FR" sz="1300" dirty="0">
                <a:latin typeface="Arial"/>
                <a:ea typeface="Arial"/>
                <a:cs typeface="Arial"/>
                <a:sym typeface="Arial"/>
              </a:rPr>
              <a:t>  position , calculez la moyenne des valeurs de la 10</a:t>
            </a:r>
            <a:r>
              <a:rPr lang="fr-FR" sz="1300" baseline="30000" dirty="0">
                <a:latin typeface="Arial"/>
                <a:ea typeface="Arial"/>
                <a:cs typeface="Arial"/>
                <a:sym typeface="Arial"/>
              </a:rPr>
              <a:t>ème</a:t>
            </a:r>
            <a:r>
              <a:rPr lang="fr-FR" sz="1300" dirty="0">
                <a:latin typeface="Arial"/>
                <a:ea typeface="Arial"/>
                <a:cs typeface="Arial"/>
                <a:sym typeface="Arial"/>
              </a:rPr>
              <a:t> et la 11</a:t>
            </a:r>
            <a:r>
              <a:rPr lang="fr-FR" sz="1300" baseline="30000" dirty="0">
                <a:latin typeface="Arial"/>
                <a:ea typeface="Arial"/>
                <a:cs typeface="Arial"/>
                <a:sym typeface="Arial"/>
              </a:rPr>
              <a:t>ème</a:t>
            </a:r>
            <a:r>
              <a:rPr lang="fr-FR" sz="1300" dirty="0">
                <a:latin typeface="Arial"/>
                <a:ea typeface="Arial"/>
                <a:cs typeface="Arial"/>
                <a:sym typeface="Arial"/>
              </a:rPr>
              <a:t> observations.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endParaRPr lang="fr-FR" sz="1300" dirty="0">
              <a:latin typeface="Arial"/>
              <a:ea typeface="Arial"/>
              <a:cs typeface="Arial"/>
              <a:sym typeface="Arial"/>
            </a:endParaRPr>
          </a:p>
          <a:p>
            <a:pPr marL="181240" indent="-181240">
              <a:lnSpc>
                <a:spcPct val="115000"/>
              </a:lnSpc>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Quelle est la valeur des deux observations ? </a:t>
            </a:r>
            <a:r>
              <a:rPr lang="fr-FR" sz="1300" b="1" i="1" dirty="0">
                <a:latin typeface="Arial"/>
                <a:ea typeface="Arial"/>
                <a:cs typeface="Arial"/>
                <a:sym typeface="Arial"/>
              </a:rPr>
              <a:t>Réponse : </a:t>
            </a:r>
            <a:r>
              <a:rPr lang="fr-FR" sz="1300" i="1" dirty="0">
                <a:latin typeface="Arial"/>
                <a:ea typeface="Arial"/>
                <a:cs typeface="Arial"/>
                <a:sym typeface="Arial"/>
              </a:rPr>
              <a:t>9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a:t>
            </a:r>
            <a:endParaRPr lang="fr-FR" noProof="0" dirty="0"/>
          </a:p>
          <a:p>
            <a:pPr marL="261791" indent="-181240">
              <a:lnSpc>
                <a:spcPct val="115000"/>
              </a:lnSpc>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moyenne de ces deux valeurs est donc facile, (9+9)/2 = 9 ! </a:t>
            </a:r>
            <a:endParaRPr lang="fr-FR" sz="1300" b="1" dirty="0">
              <a:latin typeface="Arial"/>
              <a:ea typeface="Arial"/>
              <a:cs typeface="Arial"/>
              <a:sym typeface="Arial"/>
            </a:endParaRPr>
          </a:p>
          <a:p>
            <a:pPr marL="0" indent="0">
              <a:lnSpc>
                <a:spcPct val="115000"/>
              </a:lnSpc>
              <a:buClr>
                <a:schemeClr val="dk1"/>
              </a:buClr>
              <a:buSzPts val="1200"/>
            </a:pPr>
            <a:endParaRPr lang="fr-FR" sz="1300" b="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période d'incubation médiane pour cet ensemble de données est donc toujours de 9 jours.  Cela illustre le fait que </a:t>
            </a:r>
            <a:r>
              <a:rPr lang="fr-FR" sz="1300" b="1" dirty="0">
                <a:latin typeface="Arial"/>
                <a:ea typeface="Arial"/>
                <a:cs typeface="Arial"/>
                <a:sym typeface="Arial"/>
              </a:rPr>
              <a:t>la médiane n'est pas affectée par une ou deux valeurs extrêmes </a:t>
            </a:r>
            <a:r>
              <a:rPr lang="fr-FR" sz="1300" dirty="0">
                <a:latin typeface="Arial"/>
                <a:ea typeface="Arial"/>
                <a:cs typeface="Arial"/>
                <a:sym typeface="Arial"/>
              </a:rPr>
              <a:t>telles qu'une incubation de 21 jours, parce que la médiane se concentre sur le milieu. Elle ignore les valeurs éloignées du milieu. C'est pourquoi les épidémiologistes ont tendance à apprécier la médiane : elle se concentre sur le milieu et non sur les extrêmes.</a:t>
            </a:r>
          </a:p>
          <a:p>
            <a:pPr marL="0" indent="0"/>
            <a:endParaRPr dirty="0">
              <a:latin typeface="Calibri"/>
              <a:ea typeface="Calibri"/>
              <a:cs typeface="Calibri"/>
              <a:sym typeface="Calibri"/>
            </a:endParaRPr>
          </a:p>
        </p:txBody>
      </p:sp>
      <p:sp>
        <p:nvSpPr>
          <p:cNvPr id="1002" name="Google Shape;1002;p2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2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4" name="Google Shape;1024;p2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Résumons les points importants concernant la médiane !  La médiane est une bonne mesure descriptive et est souvent utilisée en épidémiologie.  La médiane est la mesure de choix pour les données qui </a:t>
            </a:r>
            <a:r>
              <a:rPr lang="fr-FR" sz="1300" b="1">
                <a:latin typeface="Arial"/>
                <a:ea typeface="Arial"/>
                <a:cs typeface="Arial"/>
                <a:sym typeface="Arial"/>
              </a:rPr>
              <a:t>ne sont pas </a:t>
            </a:r>
            <a:r>
              <a:rPr lang="fr-FR" sz="1300">
                <a:latin typeface="Arial"/>
                <a:ea typeface="Arial"/>
                <a:cs typeface="Arial"/>
                <a:sym typeface="Arial"/>
              </a:rPr>
              <a:t>symétriques. L'histogramme de gauche montre une distribution plus ou moins </a:t>
            </a:r>
            <a:r>
              <a:rPr lang="fr-FR" sz="1300" b="1">
                <a:latin typeface="Arial"/>
                <a:ea typeface="Arial"/>
                <a:cs typeface="Arial"/>
                <a:sym typeface="Arial"/>
              </a:rPr>
              <a:t>symétrique</a:t>
            </a:r>
            <a:r>
              <a:rPr lang="fr-FR" sz="1300">
                <a:latin typeface="Arial"/>
                <a:ea typeface="Arial"/>
                <a:cs typeface="Arial"/>
                <a:sym typeface="Arial"/>
              </a:rPr>
              <a:t>, avec un pic au centre.  L'histogramme de droite montre un exemple de distribution non symétrique, dite </a:t>
            </a:r>
            <a:r>
              <a:rPr lang="fr-FR" sz="1300" b="1">
                <a:latin typeface="Arial"/>
                <a:ea typeface="Arial"/>
                <a:cs typeface="Arial"/>
                <a:sym typeface="Arial"/>
              </a:rPr>
              <a:t>asymétrique </a:t>
            </a:r>
            <a:r>
              <a:rPr lang="fr-FR" sz="1300">
                <a:latin typeface="Arial"/>
                <a:ea typeface="Arial"/>
                <a:cs typeface="Arial"/>
                <a:sym typeface="Arial"/>
              </a:rPr>
              <a:t>ou </a:t>
            </a:r>
            <a:r>
              <a:rPr lang="fr-FR" sz="1300" b="1">
                <a:latin typeface="Arial"/>
                <a:ea typeface="Arial"/>
                <a:cs typeface="Arial"/>
                <a:sym typeface="Arial"/>
              </a:rPr>
              <a:t>déviant </a:t>
            </a:r>
            <a:r>
              <a:rPr lang="fr-FR" sz="1300">
                <a:latin typeface="Arial"/>
                <a:ea typeface="Arial"/>
                <a:cs typeface="Arial"/>
                <a:sym typeface="Arial"/>
              </a:rPr>
              <a:t>d'un côté.  En épidémiologie, de nombreux ensembles de données ressemblent davantage au graphique de droite qu'à celui de gauche. La médiane est donc un bon choix pour la plupart des données épidémiologiques. La médiane se trouve au milieu exact des données, de sorte qu'elle n'est pas affectée par une ou deux valeurs aberrantes.</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a:t>
            </a:r>
            <a:r>
              <a:rPr lang="fr-FR" sz="1300">
                <a:latin typeface="Arial"/>
                <a:ea typeface="Arial"/>
                <a:cs typeface="Arial"/>
                <a:sym typeface="Arial"/>
              </a:rPr>
              <a:t> Lorsqu'une période d'incubation extrême a été ajoutée à l'ensemble de données sur Ébola, la médiane n'a pas changé, ce qui est une qualité souhaitable !</a:t>
            </a:r>
          </a:p>
        </p:txBody>
      </p:sp>
      <p:sp>
        <p:nvSpPr>
          <p:cNvPr id="1025" name="Google Shape;1025;p2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0" name="Google Shape;720;p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 </a:t>
            </a:r>
            <a:r>
              <a:rPr lang="fr-FR" sz="1300" i="1">
                <a:latin typeface="Arial"/>
                <a:ea typeface="Arial"/>
                <a:cs typeface="Arial"/>
                <a:sym typeface="Arial"/>
              </a:rPr>
              <a:t> </a:t>
            </a:r>
            <a:endParaRPr lang="fr-FR" sz="1300">
              <a:latin typeface="Arial"/>
              <a:ea typeface="Arial"/>
              <a:cs typeface="Arial"/>
              <a:sym typeface="Arial"/>
            </a:endParaRPr>
          </a:p>
          <a:p>
            <a:pPr marL="181240" indent="-100689">
              <a:lnSpc>
                <a:spcPct val="115000"/>
              </a:lnSpc>
              <a:spcBef>
                <a:spcPts val="1649"/>
              </a:spcBef>
              <a:buClr>
                <a:schemeClr val="dk1"/>
              </a:buClr>
              <a:buSzPts val="1200"/>
            </a:pPr>
            <a:endParaRPr lang="fr-FR" sz="1300" b="1" i="1">
              <a:latin typeface="Arial"/>
              <a:ea typeface="Arial"/>
              <a:cs typeface="Arial"/>
              <a:sym typeface="Arial"/>
            </a:endParaRPr>
          </a:p>
          <a:p>
            <a:pPr marL="181240" indent="-181240">
              <a:lnSpc>
                <a:spcPct val="115000"/>
              </a:lnSpc>
              <a:spcBef>
                <a:spcPts val="1697"/>
              </a:spcBef>
              <a:buClr>
                <a:schemeClr val="dk1"/>
              </a:buClr>
              <a:buSzPts val="1200"/>
              <a:buFont typeface="Noto Sans Symbols"/>
              <a:buChar char="❖"/>
            </a:pPr>
            <a:r>
              <a:rPr lang="fr-FR" sz="1300" b="1" i="1">
                <a:latin typeface="Arial"/>
                <a:ea typeface="Arial"/>
                <a:cs typeface="Arial"/>
                <a:sym typeface="Arial"/>
              </a:rPr>
              <a:t>Vous trouverez ci-dessous un résumé des objectifs d'apprentissage. Résumer les objectifs d'apprentissage est une stratégie efficace pour améliorer la pensée critique !</a:t>
            </a:r>
            <a:endParaRPr lang="fr-FR" noProof="0"/>
          </a:p>
          <a:p>
            <a:pPr marL="0" indent="0">
              <a:lnSpc>
                <a:spcPct val="115000"/>
              </a:lnSpc>
              <a:spcBef>
                <a:spcPts val="1316"/>
              </a:spcBef>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données doivent être résumées et analysées correctement pour fournir des informations utiles aux responsables de programmes et aux hauts fonctionnaires de la santé. Cette leçon se concentre sur certains des concepts et des compétences nécessaires pour y parvenir, notamment :</a:t>
            </a:r>
            <a:endParaRPr lang="fr-FR" noProof="0"/>
          </a:p>
          <a:p>
            <a:pPr marL="845786" lvl="1" indent="-362480">
              <a:lnSpc>
                <a:spcPct val="115000"/>
              </a:lnSpc>
              <a:spcBef>
                <a:spcPts val="1269"/>
              </a:spcBef>
              <a:buClr>
                <a:schemeClr val="dk1"/>
              </a:buClr>
              <a:buSzPts val="1200"/>
              <a:buFont typeface="Courier New"/>
              <a:buChar char="o"/>
            </a:pPr>
            <a:r>
              <a:rPr lang="fr-FR" sz="1300">
                <a:latin typeface="Arial"/>
                <a:ea typeface="Arial"/>
                <a:cs typeface="Arial"/>
                <a:sym typeface="Arial"/>
              </a:rPr>
              <a:t>Types de données quantitatives et qualitatives.</a:t>
            </a:r>
            <a:endParaRPr lang="fr-FR" noProof="0"/>
          </a:p>
          <a:p>
            <a:pPr marL="1329092" lvl="2" indent="-362480">
              <a:lnSpc>
                <a:spcPct val="115000"/>
              </a:lnSpc>
              <a:buClr>
                <a:schemeClr val="dk1"/>
              </a:buClr>
              <a:buSzPts val="1200"/>
              <a:buFont typeface="Wingdings" panose="05000000000000000000" pitchFamily="2" charset="2"/>
              <a:buChar char="§"/>
            </a:pPr>
            <a:r>
              <a:rPr lang="fr-FR" sz="1300" i="1">
                <a:latin typeface="Arial"/>
                <a:ea typeface="Arial"/>
                <a:cs typeface="Arial"/>
                <a:sym typeface="Arial"/>
              </a:rPr>
              <a:t>Types de variables et outils généralement utilisés pour en résumer chaque.</a:t>
            </a:r>
            <a:endParaRPr lang="fr-FR" noProof="0"/>
          </a:p>
          <a:p>
            <a:pPr marL="845786" lvl="1" indent="-362480">
              <a:lnSpc>
                <a:spcPct val="115000"/>
              </a:lnSpc>
              <a:buClr>
                <a:schemeClr val="dk1"/>
              </a:buClr>
              <a:buSzPts val="1200"/>
              <a:buFont typeface="Courier New"/>
              <a:buChar char="o"/>
            </a:pPr>
            <a:r>
              <a:rPr lang="fr-FR" sz="1300">
                <a:latin typeface="Arial"/>
                <a:ea typeface="Arial"/>
                <a:cs typeface="Arial"/>
                <a:sym typeface="Arial"/>
              </a:rPr>
              <a:t>Quand utiliser les mesures de tendance </a:t>
            </a:r>
            <a:r>
              <a:rPr lang="fr-FR" noProof="0">
                <a:latin typeface="Arial"/>
                <a:ea typeface="Arial"/>
                <a:cs typeface="Arial"/>
                <a:sym typeface="Arial"/>
              </a:rPr>
              <a:t>centrale</a:t>
            </a:r>
            <a:r>
              <a:rPr lang="fr-FR" noProof="0">
                <a:solidFill>
                  <a:srgbClr val="C00000"/>
                </a:solidFill>
                <a:latin typeface="Arial"/>
                <a:ea typeface="Arial"/>
                <a:cs typeface="Arial"/>
                <a:sym typeface="Arial"/>
              </a:rPr>
              <a:t> </a:t>
            </a:r>
            <a:r>
              <a:rPr lang="fr-FR" sz="1300">
                <a:latin typeface="Arial"/>
                <a:ea typeface="Arial"/>
                <a:cs typeface="Arial"/>
                <a:sym typeface="Arial"/>
              </a:rPr>
              <a:t>telles que la moyenne, la médiane et le mode.</a:t>
            </a:r>
            <a:endParaRPr lang="fr-FR" noProof="0"/>
          </a:p>
          <a:p>
            <a:pPr marL="845786" lvl="1" indent="-362480">
              <a:lnSpc>
                <a:spcPct val="115000"/>
              </a:lnSpc>
              <a:buClr>
                <a:schemeClr val="dk1"/>
              </a:buClr>
              <a:buSzPts val="1200"/>
              <a:buFont typeface="Courier New"/>
              <a:buChar char="o"/>
            </a:pPr>
            <a:r>
              <a:rPr lang="fr-FR" sz="1300">
                <a:latin typeface="Arial"/>
                <a:ea typeface="Arial"/>
                <a:cs typeface="Arial"/>
                <a:sym typeface="Arial"/>
              </a:rPr>
              <a:t>Comment utiliser la mesure de </a:t>
            </a:r>
            <a:r>
              <a:rPr lang="fr-FR" noProof="0">
                <a:latin typeface="Arial"/>
                <a:ea typeface="Arial"/>
                <a:cs typeface="Arial"/>
                <a:sym typeface="Arial"/>
              </a:rPr>
              <a:t>dispersion </a:t>
            </a:r>
            <a:r>
              <a:rPr lang="fr-FR" sz="1300">
                <a:latin typeface="Arial"/>
                <a:ea typeface="Arial"/>
                <a:cs typeface="Arial"/>
                <a:sym typeface="Arial"/>
              </a:rPr>
              <a:t>– l’intervalle.</a:t>
            </a:r>
            <a:endParaRPr lang="fr-FR" noProof="0"/>
          </a:p>
          <a:p>
            <a:pPr marL="845786" lvl="1" indent="-362480">
              <a:lnSpc>
                <a:spcPct val="115000"/>
              </a:lnSpc>
              <a:buClr>
                <a:schemeClr val="dk1"/>
              </a:buClr>
              <a:buSzPts val="1200"/>
              <a:buFont typeface="Courier New"/>
              <a:buChar char="o"/>
            </a:pPr>
            <a:r>
              <a:rPr lang="fr-FR" sz="1300">
                <a:latin typeface="Arial"/>
                <a:ea typeface="Arial"/>
                <a:cs typeface="Arial"/>
                <a:sym typeface="Arial"/>
              </a:rPr>
              <a:t>Quand utiliser les mesures de fréquence des maladies telles que les nombres, les ratios, les proportions et les taux.</a:t>
            </a:r>
            <a:endParaRPr lang="fr-FR" noProof="0"/>
          </a:p>
          <a:p>
            <a:pPr marL="845786" lvl="1" indent="-362480">
              <a:lnSpc>
                <a:spcPct val="115000"/>
              </a:lnSpc>
              <a:buClr>
                <a:schemeClr val="dk1"/>
              </a:buClr>
              <a:buSzPts val="1200"/>
              <a:buFont typeface="Courier New"/>
              <a:buChar char="o"/>
            </a:pPr>
            <a:r>
              <a:rPr lang="fr-FR" sz="1300">
                <a:latin typeface="Arial"/>
                <a:ea typeface="Arial"/>
                <a:cs typeface="Arial"/>
                <a:sym typeface="Arial"/>
              </a:rPr>
              <a:t>Quand utiliser la prévalence et l'incidence, ainsi que les taux d'attaque, de mortalité et de létalité.</a:t>
            </a:r>
            <a:endParaRPr lang="fr-FR" noProof="0"/>
          </a:p>
          <a:p>
            <a:pPr marL="0" indent="0">
              <a:lnSpc>
                <a:spcPct val="115000"/>
              </a:lnSpc>
              <a:spcBef>
                <a:spcPts val="1269"/>
              </a:spcBef>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Vous aurez l'occasion de vous exercer à appliquer chaque concept abordé !</a:t>
            </a:r>
            <a:endParaRPr lang="fr-FR" noProof="0"/>
          </a:p>
          <a:p>
            <a:pPr marL="0" indent="0">
              <a:spcBef>
                <a:spcPts val="1269"/>
              </a:spcBef>
            </a:pPr>
            <a:endParaRPr/>
          </a:p>
        </p:txBody>
      </p:sp>
      <p:sp>
        <p:nvSpPr>
          <p:cNvPr id="721" name="Google Shape;721;p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3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3" name="Google Shape;1033;p3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a:latin typeface="Arial"/>
                <a:ea typeface="Arial"/>
                <a:cs typeface="Arial"/>
                <a:sym typeface="Arial"/>
              </a:rPr>
              <a:t>Notes de l'instructeur :</a:t>
            </a:r>
            <a:endParaRPr lang="fr-FR" noProof="0"/>
          </a:p>
          <a:p>
            <a:pPr marL="0" indent="0">
              <a:lnSpc>
                <a:spcPct val="115000"/>
              </a:lnSpc>
              <a:spcBef>
                <a:spcPts val="1903"/>
              </a:spcBef>
              <a:buClr>
                <a:schemeClr val="dk1"/>
              </a:buClr>
              <a:buSzPts val="1200"/>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Passons en revue les types de distribution </a:t>
            </a:r>
            <a:r>
              <a:rPr lang="fr-FR" noProof="0">
                <a:latin typeface="Arial"/>
                <a:ea typeface="Arial"/>
                <a:cs typeface="Arial"/>
                <a:sym typeface="Arial"/>
              </a:rPr>
              <a:t>et la relation entre la moyenne et la médiane. </a:t>
            </a:r>
            <a:r>
              <a:rPr lang="fr-FR" sz="1300" b="1">
                <a:latin typeface="Arial"/>
                <a:ea typeface="Arial"/>
                <a:cs typeface="Arial"/>
                <a:sym typeface="Arial"/>
              </a:rPr>
              <a:t>Symétrique : </a:t>
            </a:r>
            <a:r>
              <a:rPr lang="fr-FR" sz="1300">
                <a:latin typeface="Arial"/>
                <a:ea typeface="Arial"/>
                <a:cs typeface="Arial"/>
                <a:sym typeface="Arial"/>
              </a:rPr>
              <a:t>Dans le cas d'une distribution symétrique, la moyenne est égale à la médiane. </a:t>
            </a:r>
            <a:r>
              <a:rPr lang="fr-FR" sz="1300" b="1">
                <a:latin typeface="Arial"/>
                <a:ea typeface="Arial"/>
                <a:cs typeface="Arial"/>
                <a:sym typeface="Arial"/>
              </a:rPr>
              <a:t>Asymétrique : </a:t>
            </a:r>
            <a:r>
              <a:rPr lang="fr-FR" sz="1300">
                <a:latin typeface="Arial"/>
                <a:ea typeface="Arial"/>
                <a:cs typeface="Arial"/>
                <a:sym typeface="Arial"/>
              </a:rPr>
              <a:t>Si la distribution est asymétrique vers la droite, la moyenne est supérieure à la médiane. Si la distribution est asymétrique vers la gauche, la médiane est supérieure à la moyenne.</a:t>
            </a:r>
            <a:endParaRPr lang="fr-FR" noProof="0"/>
          </a:p>
          <a:p>
            <a:pPr marL="0" indent="0">
              <a:spcBef>
                <a:spcPts val="634"/>
              </a:spcBef>
            </a:pPr>
            <a:endParaRPr sz="1300"/>
          </a:p>
        </p:txBody>
      </p:sp>
      <p:sp>
        <p:nvSpPr>
          <p:cNvPr id="1034" name="Google Shape;1034;p3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3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6" name="Google Shape;1056;p3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181240" indent="-100689">
              <a:lnSpc>
                <a:spcPct val="115000"/>
              </a:lnSpc>
              <a:buClr>
                <a:schemeClr val="dk1"/>
              </a:buClr>
              <a:buSzPts val="1200"/>
            </a:pPr>
            <a:endParaRPr lang="fr-FR" sz="1300" b="1" u="sng">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a:t>
            </a:r>
            <a:r>
              <a:rPr lang="fr-FR" sz="1300">
                <a:latin typeface="Arial"/>
                <a:ea typeface="Arial"/>
                <a:cs typeface="Arial"/>
                <a:sym typeface="Arial"/>
              </a:rPr>
              <a:t> Le tableau de gauche (</a:t>
            </a:r>
            <a:r>
              <a:rPr lang="fr-FR" sz="1300" i="1">
                <a:latin typeface="Arial"/>
                <a:ea typeface="Arial"/>
                <a:cs typeface="Arial"/>
                <a:sym typeface="Arial"/>
              </a:rPr>
              <a:t>colonne du milieu</a:t>
            </a:r>
            <a:r>
              <a:rPr lang="fr-FR" sz="1300">
                <a:latin typeface="Arial"/>
                <a:ea typeface="Arial"/>
                <a:cs typeface="Arial"/>
                <a:sym typeface="Arial"/>
              </a:rPr>
              <a:t>) montre la même base de données avec les périodes d'incubation du virus Ébola.  Pour les 19 enregistrements initiaux, le mode et la médiane étaient égaux à neuf jours et la moyenne était de 8,8 jours (</a:t>
            </a:r>
            <a:r>
              <a:rPr lang="fr-FR" sz="1300" i="1">
                <a:latin typeface="Arial"/>
                <a:ea typeface="Arial"/>
                <a:cs typeface="Arial"/>
                <a:sym typeface="Arial"/>
              </a:rPr>
              <a:t>tableau de droite, rangée du bas, colonne du milieu</a:t>
            </a:r>
            <a:r>
              <a:rPr lang="fr-FR" sz="1300">
                <a:latin typeface="Arial"/>
                <a:ea typeface="Arial"/>
                <a:cs typeface="Arial"/>
                <a:sym typeface="Arial"/>
              </a:rPr>
              <a:t>).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Lorsque nous avons ajouté le cas 20</a:t>
            </a:r>
            <a:r>
              <a:rPr lang="fr-FR" sz="1300" baseline="30000">
                <a:latin typeface="Arial"/>
                <a:ea typeface="Arial"/>
                <a:cs typeface="Arial"/>
                <a:sym typeface="Arial"/>
              </a:rPr>
              <a:t>th</a:t>
            </a:r>
            <a:r>
              <a:rPr lang="fr-FR" sz="1300">
                <a:latin typeface="Arial"/>
                <a:ea typeface="Arial"/>
                <a:cs typeface="Arial"/>
                <a:sym typeface="Arial"/>
              </a:rPr>
              <a:t> avec une période d'incubation relativement longue de 21 jours, comment chaque mesure de la </a:t>
            </a:r>
            <a:r>
              <a:rPr lang="fr-FR" noProof="0">
                <a:latin typeface="Arial"/>
                <a:ea typeface="Arial"/>
                <a:cs typeface="Arial"/>
                <a:sym typeface="Arial"/>
              </a:rPr>
              <a:t>position</a:t>
            </a:r>
            <a:r>
              <a:rPr lang="fr-FR" sz="1300">
                <a:latin typeface="Arial"/>
                <a:ea typeface="Arial"/>
                <a:cs typeface="Arial"/>
                <a:sym typeface="Arial"/>
              </a:rPr>
              <a:t> centrale a-t-elle été affectée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endParaRPr lang="fr-FR" noProof="0"/>
          </a:p>
          <a:p>
            <a:pPr marL="261791" indent="-181240">
              <a:lnSpc>
                <a:spcPct val="115000"/>
              </a:lnSpc>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 mode est resté à 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r>
              <a:rPr lang="fr-FR" sz="1300">
                <a:latin typeface="Arial"/>
                <a:ea typeface="Arial"/>
                <a:cs typeface="Arial"/>
                <a:sym typeface="Arial"/>
              </a:rPr>
              <a:t>La médiane est restée à 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Mais la moyenne est passée de 8,8 à 9,5.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p>
          <a:p>
            <a:pPr marL="261791" indent="-181240">
              <a:lnSpc>
                <a:spcPct val="115000"/>
              </a:lnSpc>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Ceci démontre que le mode et la médiane ne sont généralement pas affectés par une ou deux valeurs extrêmes, mais que la moyenne peut être affectée ou « sensible » aux valeurs aberrantes</a:t>
            </a:r>
            <a:r>
              <a:rPr lang="fr-FR" sz="1300" b="1">
                <a:latin typeface="Arial"/>
                <a:ea typeface="Arial"/>
                <a:cs typeface="Arial"/>
                <a:sym typeface="Arial"/>
              </a:rPr>
              <a:t>. &lt;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Utilisez donc la moyenne pour les données symétriques sans valeurs aberrantes, mais utilisez la médiane si les données sont asymétriques ou si elles comportent des valeurs aberrantes. </a:t>
            </a:r>
            <a:endParaRPr lang="fr-FR" noProof="0"/>
          </a:p>
          <a:p>
            <a:pPr marL="0" indent="0"/>
            <a:endParaRPr sz="1300"/>
          </a:p>
        </p:txBody>
      </p:sp>
      <p:sp>
        <p:nvSpPr>
          <p:cNvPr id="1057" name="Google Shape;1057;p3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6"/>
        <p:cNvGrpSpPr/>
        <p:nvPr/>
      </p:nvGrpSpPr>
      <p:grpSpPr>
        <a:xfrm>
          <a:off x="0" y="0"/>
          <a:ext cx="0" cy="0"/>
          <a:chOff x="0" y="0"/>
          <a:chExt cx="0" cy="0"/>
        </a:xfrm>
      </p:grpSpPr>
      <p:sp>
        <p:nvSpPr>
          <p:cNvPr id="1067" name="Google Shape;1067;p3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8" name="Google Shape;1068;p3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Nous avons parlé des mesures de tendance centrale qui reflètent le milieu de la distribution.  Un autre ensemble de mesures, les mesures de dispersion ou de la distribution, indiquent si les données sont concentrées près du milieu ou si elles sont dispersées.  La seule mesure de dispersion dont nous parlerons est l’intervalle.</a:t>
            </a:r>
            <a:endParaRPr lang="fr-FR" noProof="0"/>
          </a:p>
          <a:p>
            <a:pPr marL="0" indent="0">
              <a:spcBef>
                <a:spcPts val="634"/>
              </a:spcBef>
            </a:pPr>
            <a:endParaRPr sz="1300"/>
          </a:p>
        </p:txBody>
      </p:sp>
      <p:sp>
        <p:nvSpPr>
          <p:cNvPr id="1069" name="Google Shape;1069;p3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7"/>
        <p:cNvGrpSpPr/>
        <p:nvPr/>
      </p:nvGrpSpPr>
      <p:grpSpPr>
        <a:xfrm>
          <a:off x="0" y="0"/>
          <a:ext cx="0" cy="0"/>
          <a:chOff x="0" y="0"/>
          <a:chExt cx="0" cy="0"/>
        </a:xfrm>
      </p:grpSpPr>
      <p:sp>
        <p:nvSpPr>
          <p:cNvPr id="1078" name="Google Shape;1078;p3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9" name="Google Shape;1079;p3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
                <a:ea typeface="Arial  "/>
                <a:cs typeface="Arial  "/>
                <a:sym typeface="Arial  "/>
              </a:rPr>
              <a:t>Notes de l'instructeur :</a:t>
            </a:r>
            <a:endParaRPr lang="fr-FR" noProof="0"/>
          </a:p>
          <a:p>
            <a:pPr marL="0" indent="0">
              <a:lnSpc>
                <a:spcPct val="115000"/>
              </a:lnSpc>
              <a:spcBef>
                <a:spcPts val="1903"/>
              </a:spcBef>
            </a:pPr>
            <a:endParaRPr lang="fr-FR" sz="1300" b="1" u="sng">
              <a:latin typeface="Arial  "/>
              <a:ea typeface="Arial  "/>
              <a:cs typeface="Arial  "/>
              <a:sym typeface="Arial  "/>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
                <a:ea typeface="Arial  "/>
                <a:cs typeface="Arial  "/>
                <a:sym typeface="Arial  "/>
              </a:rPr>
              <a:t>L’intervalle est simplement la distance entre la plus petite à la plus grande valeur.  En épidémiologie, nous rapportons les deux valeurs. </a:t>
            </a:r>
            <a:r>
              <a:rPr lang="fr-FR" sz="1300" b="1">
                <a:latin typeface="Arial  "/>
                <a:ea typeface="Arial  "/>
                <a:cs typeface="Arial  "/>
                <a:sym typeface="Arial  "/>
              </a:rPr>
              <a:t>&lt;</a:t>
            </a:r>
            <a:r>
              <a:rPr lang="fr-FR" b="1" noProof="0">
                <a:latin typeface="Arial"/>
                <a:ea typeface="Arial"/>
                <a:cs typeface="Arial"/>
                <a:sym typeface="Arial"/>
              </a:rPr>
              <a:t>CLIQUER</a:t>
            </a:r>
            <a:r>
              <a:rPr lang="fr-FR" sz="1300" b="1">
                <a:latin typeface="Arial  "/>
                <a:ea typeface="Arial  "/>
                <a:cs typeface="Arial  "/>
                <a:sym typeface="Arial  "/>
              </a:rPr>
              <a:t>&gt; </a:t>
            </a:r>
            <a:r>
              <a:rPr lang="fr-FR" sz="1300">
                <a:latin typeface="Arial  "/>
                <a:ea typeface="Arial  "/>
                <a:cs typeface="Arial  "/>
                <a:sym typeface="Arial  "/>
              </a:rPr>
              <a:t>Trouvez l’intervalle en plaçant les données dans l'ordre </a:t>
            </a:r>
            <a:r>
              <a:rPr lang="fr-FR" sz="1300" b="1">
                <a:latin typeface="Arial  "/>
                <a:ea typeface="Arial  "/>
                <a:cs typeface="Arial  "/>
                <a:sym typeface="Arial  "/>
              </a:rPr>
              <a:t>; &lt;</a:t>
            </a:r>
            <a:r>
              <a:rPr lang="fr-FR" b="1" noProof="0">
                <a:latin typeface="Arial"/>
                <a:ea typeface="Arial"/>
                <a:cs typeface="Arial"/>
                <a:sym typeface="Arial"/>
              </a:rPr>
              <a:t>CLIQUER</a:t>
            </a:r>
            <a:r>
              <a:rPr lang="fr-FR" sz="1300" b="1">
                <a:latin typeface="Arial  "/>
                <a:ea typeface="Arial  "/>
                <a:cs typeface="Arial  "/>
                <a:sym typeface="Arial  "/>
              </a:rPr>
              <a:t>&gt; </a:t>
            </a:r>
            <a:r>
              <a:rPr lang="fr-FR" sz="1300">
                <a:latin typeface="Arial  "/>
                <a:ea typeface="Arial  "/>
                <a:cs typeface="Arial  "/>
                <a:sym typeface="Arial  "/>
              </a:rPr>
              <a:t>puis trouvez les valeurs minimales et maximales.  L’intervalle est utilisé en complément de la moyenne ou de la médiane.</a:t>
            </a:r>
          </a:p>
          <a:p>
            <a:pPr marL="0" indent="0">
              <a:spcBef>
                <a:spcPts val="634"/>
              </a:spcBef>
            </a:pPr>
            <a:endParaRPr sz="1300"/>
          </a:p>
        </p:txBody>
      </p:sp>
      <p:sp>
        <p:nvSpPr>
          <p:cNvPr id="1080" name="Google Shape;1080;p3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200"/>
            </a:pPr>
            <a:fld id="{00000000-1234-1234-1234-123412341234}" type="slidenum">
              <a:rPr lang="fr-FR" sz="1300"/>
              <a:pPr algn="r">
                <a:buSzPts val="1200"/>
              </a:pPr>
              <a:t>33</a:t>
            </a:fld>
            <a:endParaRPr sz="13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Google Shape;1089;p3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0" name="Google Shape;1090;p3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Pouvez-vous tous localiser l’intervalle si les données sont triées ?</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Faites une pause</a:t>
            </a:r>
            <a:r>
              <a:rPr lang="fr-FR" sz="1300" b="1">
                <a:latin typeface="Arial"/>
                <a:ea typeface="Arial"/>
                <a:cs typeface="Arial"/>
                <a:sym typeface="Arial"/>
              </a:rPr>
              <a:t> </a:t>
            </a:r>
            <a:r>
              <a:rPr lang="fr-FR" sz="1300">
                <a:latin typeface="Arial"/>
                <a:ea typeface="Arial"/>
                <a:cs typeface="Arial"/>
                <a:sym typeface="Arial"/>
              </a:rPr>
              <a:t>et permettez aux participants de revoir la diapositive.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 valeur minimale ou la plus petite pour la période d'incubation d'Ébola est de 2 jours.  La valeur maximale est de 14.  L'intervalle est donc simplement de 2 à 14 jours !</a:t>
            </a:r>
          </a:p>
          <a:p>
            <a:pPr marL="0" indent="0">
              <a:spcBef>
                <a:spcPts val="634"/>
              </a:spcBef>
            </a:pPr>
            <a:endParaRPr sz="1300"/>
          </a:p>
        </p:txBody>
      </p:sp>
      <p:sp>
        <p:nvSpPr>
          <p:cNvPr id="1091" name="Google Shape;1091;p3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3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3" name="Google Shape;1103;p3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Voici à nouveau la distribution de fréquence de la période d'incubation. C'est un moyen facile de déterminer </a:t>
            </a:r>
            <a:r>
              <a:rPr lang="fr-FR" noProof="0">
                <a:latin typeface="Arial"/>
                <a:ea typeface="Arial"/>
                <a:cs typeface="Arial"/>
                <a:sym typeface="Arial"/>
              </a:rPr>
              <a:t>l’intervalle</a:t>
            </a:r>
            <a:r>
              <a:rPr lang="fr-FR" sz="1300">
                <a:latin typeface="Arial"/>
                <a:ea typeface="Arial"/>
                <a:cs typeface="Arial"/>
                <a:sym typeface="Arial"/>
              </a:rPr>
              <a:t>. Comme nous pouvons le voir ici, l’intervalle est de 2 à 14 jours. </a:t>
            </a:r>
            <a:endParaRPr lang="fr-FR" sz="1300">
              <a:latin typeface="Arial  "/>
              <a:ea typeface="Arial  "/>
              <a:cs typeface="Arial  "/>
              <a:sym typeface="Arial  "/>
            </a:endParaRPr>
          </a:p>
        </p:txBody>
      </p:sp>
      <p:sp>
        <p:nvSpPr>
          <p:cNvPr id="1104" name="Google Shape;1104;p3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p3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0" name="Google Shape;1110;p3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sz="1300">
              <a:latin typeface="Arial"/>
              <a:ea typeface="Arial"/>
              <a:cs typeface="Arial"/>
              <a:sym typeface="Arial"/>
            </a:endParaRPr>
          </a:p>
          <a:p>
            <a:pPr marL="0" indent="0">
              <a:lnSpc>
                <a:spcPct val="115000"/>
              </a:lnSpc>
              <a:spcBef>
                <a:spcPts val="1903"/>
              </a:spcBef>
            </a:pPr>
            <a:endParaRPr lang="fr-FR" sz="130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Nous avons commencé cette session en demandant comment résumer une série de données.  Résumons la série de données originale de 19 périodes d'incubation d'Ébola. Le mode de la période d'incubation d'Ébola est de 9 jours, la médiane est de 9 jours, la moyenne est de 8,8 jours et l’intervalle est de 2 à 14 jours.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Comme vous l'avez entendu, en général, pour la plupart des données épidémiologiques, nous recommandons la médiane et l’intervalle.</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Comment résumeriez-vous les données relatives à la période d'incubation d'Ebola dans un rapport ? </a:t>
            </a:r>
            <a:endParaRPr lang="fr-FR" sz="1300" b="1">
              <a:latin typeface="Arial"/>
              <a:ea typeface="Arial"/>
              <a:cs typeface="Arial"/>
              <a:sym typeface="Arial"/>
            </a:endParaRPr>
          </a:p>
          <a:p>
            <a:pPr marL="261791" indent="-181240">
              <a:lnSpc>
                <a:spcPct val="115000"/>
              </a:lnSpc>
              <a:spcBef>
                <a:spcPts val="1903"/>
              </a:spcBef>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Laissez</a:t>
            </a:r>
            <a:r>
              <a:rPr lang="fr-FR" sz="1300" b="1">
                <a:latin typeface="Arial"/>
                <a:ea typeface="Arial"/>
                <a:cs typeface="Arial"/>
                <a:sym typeface="Arial"/>
              </a:rPr>
              <a:t> </a:t>
            </a:r>
            <a:r>
              <a:rPr lang="fr-FR" sz="1300">
                <a:latin typeface="Arial"/>
                <a:ea typeface="Arial"/>
                <a:cs typeface="Arial"/>
                <a:sym typeface="Arial"/>
              </a:rPr>
              <a:t>un participant répondre et renforcez/accentuez la bonne réponse.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u="sng">
                <a:latin typeface="Arial"/>
                <a:ea typeface="Arial"/>
                <a:cs typeface="Arial"/>
                <a:sym typeface="Arial"/>
              </a:rPr>
              <a:t>Réponse</a:t>
            </a:r>
            <a:r>
              <a:rPr lang="fr-FR" sz="1300" b="1">
                <a:latin typeface="Arial"/>
                <a:ea typeface="Arial"/>
                <a:cs typeface="Arial"/>
                <a:sym typeface="Arial"/>
              </a:rPr>
              <a:t> : </a:t>
            </a:r>
            <a:r>
              <a:rPr lang="fr-FR" sz="1300" i="1">
                <a:latin typeface="Arial"/>
                <a:ea typeface="Arial"/>
                <a:cs typeface="Arial"/>
                <a:sym typeface="Arial"/>
              </a:rPr>
              <a:t>Indiquez la médiane et l’intervalle comme suit: « La période d'incubation médiane était de 9 jours, avec un intervalle de 2 à 14 jours. »</a:t>
            </a:r>
            <a:endParaRPr lang="fr-FR" noProof="0"/>
          </a:p>
          <a:p>
            <a:pPr marL="0" indent="0">
              <a:spcBef>
                <a:spcPts val="634"/>
              </a:spcBef>
            </a:pPr>
            <a:endParaRPr sz="1300"/>
          </a:p>
        </p:txBody>
      </p:sp>
      <p:sp>
        <p:nvSpPr>
          <p:cNvPr id="1111" name="Google Shape;1111;p3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3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8" name="Google Shape;1118;p3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SzPts val="1200"/>
            </a:pPr>
            <a:r>
              <a:rPr lang="fr-FR" sz="1300" b="1">
                <a:solidFill>
                  <a:srgbClr val="000000"/>
                </a:solidFill>
                <a:latin typeface="Arial"/>
                <a:ea typeface="Arial"/>
                <a:cs typeface="Arial"/>
                <a:sym typeface="Arial"/>
              </a:rPr>
              <a:t>Notes de l'instructeur :</a:t>
            </a:r>
            <a:endParaRPr lang="fr-FR" noProof="0"/>
          </a:p>
          <a:p>
            <a:pPr marL="0" indent="0">
              <a:lnSpc>
                <a:spcPct val="115000"/>
              </a:lnSpc>
              <a:spcBef>
                <a:spcPts val="1903"/>
              </a:spcBef>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Informez</a:t>
            </a:r>
            <a:r>
              <a:rPr lang="fr-FR" sz="1300">
                <a:latin typeface="Arial"/>
                <a:ea typeface="Arial"/>
                <a:cs typeface="Arial"/>
                <a:sym typeface="Arial"/>
              </a:rPr>
              <a:t> les participants que vous allez faire un exercice pour calculer des mesures de </a:t>
            </a:r>
            <a:r>
              <a:rPr lang="fr-FR" noProof="0">
                <a:latin typeface="Arial"/>
                <a:ea typeface="Arial"/>
                <a:cs typeface="Arial"/>
                <a:sym typeface="Arial"/>
              </a:rPr>
              <a:t>tendance centrale</a:t>
            </a:r>
            <a:r>
              <a:rPr lang="fr-FR" sz="1300">
                <a:latin typeface="Arial"/>
                <a:ea typeface="Arial"/>
                <a:cs typeface="Arial"/>
                <a:sym typeface="Arial"/>
              </a:rPr>
              <a:t>.</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a:latin typeface="Arial"/>
                <a:ea typeface="Arial"/>
                <a:cs typeface="Arial"/>
                <a:sym typeface="Arial"/>
              </a:rPr>
              <a:t> aux participants de consulter leur « Cahier d'exercices du participant » pour l'exercice intitulé : </a:t>
            </a:r>
            <a:r>
              <a:rPr lang="fr-FR" sz="1300" b="1">
                <a:latin typeface="Arial"/>
                <a:ea typeface="Arial"/>
                <a:cs typeface="Arial"/>
                <a:sym typeface="Arial"/>
              </a:rPr>
              <a:t>Calculer les mesures de </a:t>
            </a:r>
            <a:r>
              <a:rPr lang="fr-FR" b="1" noProof="0">
                <a:latin typeface="Arial"/>
                <a:ea typeface="Arial"/>
                <a:cs typeface="Arial"/>
                <a:sym typeface="Arial"/>
              </a:rPr>
              <a:t>tendance</a:t>
            </a:r>
            <a:r>
              <a:rPr lang="fr-FR" sz="1300" b="1">
                <a:latin typeface="Arial"/>
                <a:ea typeface="Arial"/>
                <a:cs typeface="Arial"/>
                <a:sym typeface="Arial"/>
              </a:rPr>
              <a:t> centrale.</a:t>
            </a:r>
          </a:p>
          <a:p>
            <a:pPr marL="0" indent="0">
              <a:lnSpc>
                <a:spcPct val="115000"/>
              </a:lnSpc>
              <a:spcBef>
                <a:spcPts val="1903"/>
              </a:spcBef>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a:latin typeface="Arial"/>
                <a:ea typeface="Arial"/>
                <a:cs typeface="Arial"/>
                <a:sym typeface="Arial"/>
              </a:rPr>
              <a:t>Durée totale : 30 minutes (20 minutes pour les participants, 10 minutes pour la discussion)</a:t>
            </a:r>
            <a:endParaRPr lang="fr-FR" sz="1300" i="1">
              <a:latin typeface="Arial"/>
              <a:ea typeface="Arial"/>
              <a:cs typeface="Arial"/>
              <a:sym typeface="Arial"/>
            </a:endParaRPr>
          </a:p>
          <a:p>
            <a:pPr marL="0" indent="0">
              <a:spcBef>
                <a:spcPts val="634"/>
              </a:spcBef>
            </a:pPr>
            <a:endParaRPr>
              <a:latin typeface="Calibri"/>
              <a:ea typeface="Calibri"/>
              <a:cs typeface="Calibri"/>
              <a:sym typeface="Calibri"/>
            </a:endParaRPr>
          </a:p>
        </p:txBody>
      </p:sp>
      <p:sp>
        <p:nvSpPr>
          <p:cNvPr id="1119" name="Google Shape;1119;p3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p3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4" name="Google Shape;1124;p3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SzPts val="1200"/>
            </a:pPr>
            <a:r>
              <a:rPr lang="fr-FR" sz="1300" b="1">
                <a:solidFill>
                  <a:srgbClr val="000000"/>
                </a:solidFill>
                <a:latin typeface="Arial"/>
                <a:ea typeface="Arial"/>
                <a:cs typeface="Arial"/>
                <a:sym typeface="Arial"/>
              </a:rPr>
              <a:t>Notes de l'instructeur :</a:t>
            </a:r>
            <a:endParaRPr lang="fr-FR" noProof="0"/>
          </a:p>
          <a:p>
            <a:pPr marL="181240" indent="-100689">
              <a:lnSpc>
                <a:spcPct val="115000"/>
              </a:lnSpc>
              <a:spcBef>
                <a:spcPts val="1903"/>
              </a:spcBef>
              <a:buClr>
                <a:schemeClr val="dk1"/>
              </a:buClr>
              <a:buSzPts val="1200"/>
            </a:pPr>
            <a:endParaRPr lang="fr-FR" sz="1300" b="1">
              <a:latin typeface="Arial"/>
              <a:ea typeface="Arial"/>
              <a:cs typeface="Arial"/>
              <a:sym typeface="Arial"/>
            </a:endParaRPr>
          </a:p>
          <a:p>
            <a:pPr marL="181240" indent="-181240">
              <a:lnSpc>
                <a:spcPct val="115000"/>
              </a:lnSpc>
              <a:spcBef>
                <a:spcPts val="634"/>
              </a:spcBef>
              <a:buClr>
                <a:schemeClr val="dk1"/>
              </a:buClr>
              <a:buSzPts val="1200"/>
              <a:buFont typeface="Noto Sans Symbols"/>
              <a:buChar char="❖"/>
            </a:pPr>
            <a:r>
              <a:rPr lang="fr-FR" sz="1300" b="1" i="1">
                <a:latin typeface="Arial"/>
                <a:ea typeface="Arial"/>
                <a:cs typeface="Arial"/>
                <a:sym typeface="Arial"/>
              </a:rPr>
              <a:t>Suivez les étapes suivantes pour faciliter l'exercice :</a:t>
            </a:r>
            <a:endParaRPr lang="fr-FR" sz="1300" b="1">
              <a:latin typeface="Arial"/>
              <a:ea typeface="Arial"/>
              <a:cs typeface="Arial"/>
              <a:sym typeface="Arial"/>
            </a:endParaRPr>
          </a:p>
          <a:p>
            <a:pPr marL="0" indent="0">
              <a:lnSpc>
                <a:spcPct val="115000"/>
              </a:lnSpc>
              <a:spcBef>
                <a:spcPts val="1269"/>
              </a:spcBef>
            </a:pPr>
            <a:endParaRPr lang="fr-FR" sz="1300">
              <a:latin typeface="Arial"/>
              <a:ea typeface="Arial"/>
              <a:cs typeface="Arial"/>
              <a:sym typeface="Arial"/>
            </a:endParaRPr>
          </a:p>
          <a:p>
            <a:pPr marL="664546" lvl="1" indent="-181240">
              <a:lnSpc>
                <a:spcPct val="115000"/>
              </a:lnSpc>
              <a:spcBef>
                <a:spcPts val="1269"/>
              </a:spcBef>
              <a:buClr>
                <a:schemeClr val="dk1"/>
              </a:buClr>
              <a:buSzPts val="1200"/>
              <a:buFont typeface="Courier New" panose="02070309020205020404" pitchFamily="49" charset="0"/>
              <a:buChar char="o"/>
            </a:pPr>
            <a:r>
              <a:rPr lang="fr-FR" sz="1300" b="1" i="1">
                <a:latin typeface="Arial"/>
                <a:ea typeface="Arial"/>
                <a:cs typeface="Arial"/>
                <a:sym typeface="Arial"/>
              </a:rPr>
              <a:t>Demandez aux participants de </a:t>
            </a:r>
            <a:r>
              <a:rPr lang="fr-FR" b="1" i="1" noProof="0">
                <a:latin typeface="Arial"/>
                <a:ea typeface="Arial"/>
                <a:cs typeface="Arial"/>
                <a:sym typeface="Arial"/>
              </a:rPr>
              <a:t>travailler par groupes en paires et d'examiner la </a:t>
            </a:r>
            <a:r>
              <a:rPr lang="fr-FR" sz="1300" b="1" i="1">
                <a:latin typeface="Arial"/>
                <a:ea typeface="Arial"/>
                <a:cs typeface="Arial"/>
                <a:sym typeface="Arial"/>
              </a:rPr>
              <a:t>liste des cas d'infection aiguë par le coronavirus du syndrome respiratoire du Moyen-Orient (MERS-</a:t>
            </a:r>
            <a:r>
              <a:rPr lang="fr-FR" sz="1300" b="1" i="1" err="1">
                <a:latin typeface="Arial"/>
                <a:ea typeface="Arial"/>
                <a:cs typeface="Arial"/>
                <a:sym typeface="Arial"/>
              </a:rPr>
              <a:t>CoV</a:t>
            </a:r>
            <a:r>
              <a:rPr lang="fr-FR" sz="1300" b="1" i="1">
                <a:latin typeface="Arial"/>
                <a:ea typeface="Arial"/>
                <a:cs typeface="Arial"/>
                <a:sym typeface="Arial"/>
              </a:rPr>
              <a:t>)</a:t>
            </a:r>
            <a:r>
              <a:rPr lang="fr-FR" b="1" i="1" noProof="0">
                <a:latin typeface="Arial"/>
                <a:ea typeface="Arial"/>
                <a:cs typeface="Arial"/>
                <a:sym typeface="Arial"/>
              </a:rPr>
              <a:t>. </a:t>
            </a:r>
            <a:endParaRPr lang="fr-FR" sz="1300" b="1" i="1">
              <a:latin typeface="Arial"/>
              <a:ea typeface="Arial"/>
              <a:cs typeface="Arial"/>
              <a:sym typeface="Arial"/>
            </a:endParaRPr>
          </a:p>
          <a:p>
            <a:pPr marL="1147852" lvl="2" indent="-181240">
              <a:lnSpc>
                <a:spcPct val="115000"/>
              </a:lnSpc>
              <a:spcBef>
                <a:spcPts val="1269"/>
              </a:spcBef>
              <a:buClr>
                <a:schemeClr val="dk1"/>
              </a:buClr>
              <a:buSzPts val="1200"/>
              <a:buFont typeface="Arial" panose="020B0604020202020204" pitchFamily="34" charset="0"/>
              <a:buChar char="•"/>
            </a:pPr>
            <a:r>
              <a:rPr lang="fr-FR" sz="1300" b="1" i="1">
                <a:latin typeface="Arial"/>
                <a:ea typeface="Arial"/>
                <a:cs typeface="Arial"/>
                <a:sym typeface="Arial"/>
              </a:rPr>
              <a:t>Les participants doivent calculer le mode, la médiane, la moyenne et l’</a:t>
            </a:r>
            <a:r>
              <a:rPr lang="fr-FR" b="1" i="1" noProof="0">
                <a:latin typeface="Arial"/>
                <a:ea typeface="Arial"/>
                <a:cs typeface="Arial"/>
                <a:sym typeface="Arial"/>
              </a:rPr>
              <a:t>intervalle</a:t>
            </a:r>
            <a:r>
              <a:rPr lang="fr-FR" sz="1300" b="1" i="1">
                <a:latin typeface="Arial"/>
                <a:ea typeface="Arial"/>
                <a:cs typeface="Arial"/>
                <a:sym typeface="Arial"/>
              </a:rPr>
              <a:t> pour l'âge (en années) et le nombre de jours entre l'apparition des symptômes et la date de confirmation en laboratoire en utilisant les données du tableau.</a:t>
            </a:r>
            <a:endParaRPr lang="fr-FR" noProof="0"/>
          </a:p>
          <a:p>
            <a:pPr marL="664546" lvl="1" indent="-181240">
              <a:lnSpc>
                <a:spcPct val="115000"/>
              </a:lnSpc>
              <a:spcBef>
                <a:spcPts val="1269"/>
              </a:spcBef>
              <a:buClr>
                <a:schemeClr val="dk1"/>
              </a:buClr>
              <a:buSzPts val="1200"/>
              <a:buFont typeface="Courier New" panose="02070309020205020404" pitchFamily="49" charset="0"/>
              <a:buChar char="o"/>
            </a:pPr>
            <a:r>
              <a:rPr lang="fr-FR" sz="1300" b="1" i="1">
                <a:latin typeface="Arial"/>
                <a:ea typeface="Arial"/>
                <a:cs typeface="Arial"/>
                <a:sym typeface="Arial"/>
              </a:rPr>
              <a:t>Notez que le patient 14 devrait être inclus dans les calculs d'âge mais exclus de la seconde analyse. </a:t>
            </a:r>
            <a:endParaRPr lang="fr-FR" noProof="0"/>
          </a:p>
          <a:p>
            <a:pPr marL="1147852" lvl="2" indent="-181240">
              <a:lnSpc>
                <a:spcPct val="115000"/>
              </a:lnSpc>
              <a:spcBef>
                <a:spcPts val="1269"/>
              </a:spcBef>
              <a:buClr>
                <a:schemeClr val="dk1"/>
              </a:buClr>
              <a:buSzPts val="1200"/>
              <a:buFont typeface="Arial" panose="020B0604020202020204" pitchFamily="34" charset="0"/>
              <a:buChar char="•"/>
            </a:pPr>
            <a:r>
              <a:rPr lang="fr-FR" sz="1300" b="1" i="1">
                <a:latin typeface="Arial"/>
                <a:ea typeface="Arial"/>
                <a:cs typeface="Arial"/>
                <a:sym typeface="Arial"/>
              </a:rPr>
              <a:t>La date d'apparition des symptômes est inconnue (ou peut-être n'a-t-il jamais développé de symptômes), de sorte qu'il n'a pas été possible de calculer le temps écoulé entre les symptômes et la notification.</a:t>
            </a:r>
            <a:endParaRPr lang="fr-FR" noProof="0"/>
          </a:p>
          <a:p>
            <a:pPr marL="0" indent="0">
              <a:lnSpc>
                <a:spcPct val="115000"/>
              </a:lnSpc>
              <a:spcBef>
                <a:spcPts val="1269"/>
              </a:spcBef>
            </a:pPr>
            <a:endParaRPr lang="fr-FR" sz="1300" b="1" i="1">
              <a:latin typeface="Arial"/>
              <a:ea typeface="Arial"/>
              <a:cs typeface="Arial"/>
              <a:sym typeface="Arial"/>
            </a:endParaRPr>
          </a:p>
          <a:p>
            <a:pPr marL="664546" lvl="1" indent="-181240">
              <a:lnSpc>
                <a:spcPct val="115000"/>
              </a:lnSpc>
              <a:spcBef>
                <a:spcPts val="1269"/>
              </a:spcBef>
              <a:buClr>
                <a:schemeClr val="dk1"/>
              </a:buClr>
              <a:buSzPts val="1200"/>
              <a:buFont typeface="Courier New" panose="02070309020205020404" pitchFamily="49" charset="0"/>
              <a:buChar char="o"/>
            </a:pPr>
            <a:r>
              <a:rPr lang="fr-FR" sz="1300" b="1" i="1">
                <a:latin typeface="Arial"/>
                <a:ea typeface="Arial"/>
                <a:cs typeface="Arial"/>
                <a:sym typeface="Arial"/>
              </a:rPr>
              <a:t>Après 20 minutes, demandez aux participants leurs réponses. </a:t>
            </a:r>
            <a:endParaRPr lang="fr-FR" noProof="0"/>
          </a:p>
          <a:p>
            <a:pPr marL="664546" lvl="1" indent="-100689">
              <a:lnSpc>
                <a:spcPct val="115000"/>
              </a:lnSpc>
              <a:spcBef>
                <a:spcPts val="1269"/>
              </a:spcBef>
              <a:buClr>
                <a:schemeClr val="dk1"/>
              </a:buClr>
              <a:buSzPts val="1200"/>
            </a:pPr>
            <a:endParaRPr lang="fr-FR" sz="1300" b="1" i="1">
              <a:latin typeface="Arial"/>
              <a:ea typeface="Arial"/>
              <a:cs typeface="Arial"/>
              <a:sym typeface="Arial"/>
            </a:endParaRPr>
          </a:p>
          <a:p>
            <a:pPr marL="181240" indent="-181240">
              <a:lnSpc>
                <a:spcPct val="115000"/>
              </a:lnSpc>
              <a:spcBef>
                <a:spcPts val="1269"/>
              </a:spcBef>
              <a:buClr>
                <a:schemeClr val="dk1"/>
              </a:buClr>
              <a:buSzPts val="1200"/>
              <a:buFont typeface="Noto Sans Symbols"/>
              <a:buChar char="▪"/>
            </a:pPr>
            <a:r>
              <a:rPr lang="fr-FR" sz="1300" b="1" u="sng">
                <a:latin typeface="Arial"/>
                <a:ea typeface="Arial"/>
                <a:cs typeface="Arial"/>
                <a:sym typeface="Arial"/>
              </a:rPr>
              <a:t>Facilitez</a:t>
            </a:r>
            <a:r>
              <a:rPr lang="fr-FR" sz="1300">
                <a:latin typeface="Arial"/>
                <a:ea typeface="Arial"/>
                <a:cs typeface="Arial"/>
                <a:sym typeface="Arial"/>
              </a:rPr>
              <a:t> le partage des réponses des participants après 20 minutes.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pour afficher les bonnes réponses.</a:t>
            </a:r>
            <a:endParaRPr lang="fr-FR" noProof="0"/>
          </a:p>
          <a:p>
            <a:pPr marL="0" indent="0">
              <a:lnSpc>
                <a:spcPct val="115000"/>
              </a:lnSpc>
              <a:spcBef>
                <a:spcPts val="2537"/>
              </a:spcBef>
              <a:buClr>
                <a:schemeClr val="dk1"/>
              </a:buClr>
              <a:buSzPts val="1200"/>
            </a:pPr>
            <a:endParaRPr sz="1300">
              <a:latin typeface="Arial  "/>
              <a:ea typeface="Arial  "/>
              <a:cs typeface="Arial  "/>
              <a:sym typeface="Arial  "/>
            </a:endParaRPr>
          </a:p>
          <a:p>
            <a:pPr marL="0" indent="0">
              <a:spcBef>
                <a:spcPts val="634"/>
              </a:spcBef>
            </a:pPr>
            <a:endParaRPr>
              <a:latin typeface="Calibri"/>
              <a:ea typeface="Calibri"/>
              <a:cs typeface="Calibri"/>
              <a:sym typeface="Calibri"/>
            </a:endParaRPr>
          </a:p>
        </p:txBody>
      </p:sp>
      <p:sp>
        <p:nvSpPr>
          <p:cNvPr id="1125" name="Google Shape;1125;p3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p3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3" name="Google Shape;1133;p3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
                <a:ea typeface="Arial  "/>
                <a:cs typeface="Arial  "/>
                <a:sym typeface="Arial  "/>
              </a:rPr>
              <a:t>Notes de l'instructeur :</a:t>
            </a:r>
            <a:endParaRPr lang="fr-FR" noProof="0"/>
          </a:p>
          <a:p>
            <a:pPr marL="0" indent="0"/>
            <a:endParaRPr lang="fr-FR" sz="1300" b="1" u="sng">
              <a:solidFill>
                <a:srgbClr val="000000"/>
              </a:solidFill>
              <a:latin typeface="Arial  "/>
              <a:ea typeface="Arial  "/>
              <a:cs typeface="Arial  "/>
              <a:sym typeface="Arial  "/>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
                <a:ea typeface="Arial  "/>
                <a:cs typeface="Arial  "/>
                <a:sym typeface="Arial  "/>
              </a:rPr>
              <a:t>Nous avons terminé notre résumé des </a:t>
            </a:r>
            <a:r>
              <a:rPr lang="fr-FR" sz="1300" b="1">
                <a:latin typeface="Arial  "/>
                <a:ea typeface="Arial  "/>
                <a:cs typeface="Arial  "/>
                <a:sym typeface="Arial  "/>
              </a:rPr>
              <a:t>variables quantitatives </a:t>
            </a:r>
            <a:r>
              <a:rPr lang="fr-FR" sz="1300">
                <a:latin typeface="Arial  "/>
                <a:ea typeface="Arial  "/>
                <a:cs typeface="Arial  "/>
                <a:sym typeface="Arial  "/>
              </a:rPr>
              <a:t>et de la façon dont elles sont utilisées pour calculer les mesures de tendance centrale</a:t>
            </a:r>
            <a:r>
              <a:rPr lang="fr-FR" sz="1300" b="1">
                <a:solidFill>
                  <a:srgbClr val="000000"/>
                </a:solidFill>
                <a:latin typeface="Arial  "/>
                <a:ea typeface="Arial  "/>
                <a:cs typeface="Arial  "/>
                <a:sym typeface="Arial  "/>
              </a:rPr>
              <a:t>. </a:t>
            </a:r>
            <a:endParaRPr lang="fr-FR" noProof="0"/>
          </a:p>
          <a:p>
            <a:pPr marL="261791" indent="-181240">
              <a:buClr>
                <a:schemeClr val="dk1"/>
              </a:buClr>
              <a:buSzPts val="1200"/>
              <a:buFont typeface="Wingdings" panose="05000000000000000000" pitchFamily="2" charset="2"/>
              <a:buChar char="§"/>
            </a:pPr>
            <a:endParaRPr lang="fr-FR" sz="1300" b="1" u="sng">
              <a:solidFill>
                <a:srgbClr val="000000"/>
              </a:solidFill>
              <a:latin typeface="Arial  "/>
              <a:ea typeface="Arial  "/>
              <a:cs typeface="Arial  "/>
              <a:sym typeface="Arial  "/>
            </a:endParaRPr>
          </a:p>
          <a:p>
            <a:pPr marL="181240" indent="-181240">
              <a:buClr>
                <a:schemeClr val="dk1"/>
              </a:buClr>
              <a:buSzPts val="1200"/>
              <a:buFont typeface="Wingdings" panose="05000000000000000000" pitchFamily="2" charset="2"/>
              <a:buChar char="§"/>
            </a:pPr>
            <a:r>
              <a:rPr lang="fr-FR" sz="1300" b="1" u="sng">
                <a:latin typeface="Arial  "/>
                <a:ea typeface="Arial  "/>
                <a:cs typeface="Arial  "/>
                <a:sym typeface="Arial  "/>
              </a:rPr>
              <a:t>Révisez</a:t>
            </a:r>
            <a:r>
              <a:rPr lang="fr-FR" sz="1300">
                <a:latin typeface="Arial  "/>
                <a:ea typeface="Arial  "/>
                <a:cs typeface="Arial  "/>
                <a:sym typeface="Arial  "/>
              </a:rPr>
              <a:t> la diapositive</a:t>
            </a:r>
          </a:p>
          <a:p>
            <a:pPr marL="0" indent="0">
              <a:buClr>
                <a:schemeClr val="dk1"/>
              </a:buClr>
              <a:buSzPts val="1200"/>
            </a:pPr>
            <a:endParaRPr lang="fr-FR" sz="1300">
              <a:latin typeface="Arial  "/>
              <a:ea typeface="Arial  "/>
              <a:cs typeface="Arial  "/>
              <a:sym typeface="Arial  "/>
            </a:endParaRPr>
          </a:p>
          <a:p>
            <a:pPr marL="181240" indent="-181240">
              <a:buClr>
                <a:schemeClr val="dk1"/>
              </a:buClr>
              <a:buSzPts val="1200"/>
              <a:buFont typeface="Wingdings" panose="05000000000000000000" pitchFamily="2" charset="2"/>
              <a:buChar char="§"/>
            </a:pPr>
            <a:r>
              <a:rPr lang="fr-FR" sz="1300" b="1" u="sng">
                <a:latin typeface="Arial  "/>
                <a:ea typeface="Arial  "/>
                <a:cs typeface="Arial  "/>
                <a:sym typeface="Arial  "/>
              </a:rPr>
              <a:t>Posez la question</a:t>
            </a:r>
            <a:r>
              <a:rPr lang="fr-FR" sz="1300" b="1">
                <a:latin typeface="Arial  "/>
                <a:ea typeface="Arial  "/>
                <a:cs typeface="Arial  "/>
                <a:sym typeface="Arial  "/>
              </a:rPr>
              <a:t> : </a:t>
            </a:r>
            <a:r>
              <a:rPr lang="fr-FR" sz="1300">
                <a:latin typeface="Arial  "/>
                <a:ea typeface="Arial  "/>
                <a:cs typeface="Arial  "/>
                <a:sym typeface="Arial  "/>
              </a:rPr>
              <a:t>Quelles sont les questions que vous vous posez sur les mesures de tendance centrale et les variables quantitatives avant de passer aux variables qualitatives ?</a:t>
            </a:r>
            <a:endParaRPr lang="fr-FR" noProof="0"/>
          </a:p>
          <a:p>
            <a:pPr marL="261791" indent="-181240">
              <a:buClr>
                <a:schemeClr val="dk1"/>
              </a:buClr>
              <a:buSzPts val="1200"/>
              <a:buFont typeface="Wingdings" panose="05000000000000000000" pitchFamily="2" charset="2"/>
              <a:buChar char="§"/>
            </a:pPr>
            <a:endParaRPr lang="fr-FR" sz="1300">
              <a:latin typeface="Arial  "/>
              <a:ea typeface="Arial  "/>
              <a:cs typeface="Arial  "/>
              <a:sym typeface="Arial  "/>
            </a:endParaRPr>
          </a:p>
          <a:p>
            <a:pPr marL="181240" indent="-181240">
              <a:buClr>
                <a:schemeClr val="dk1"/>
              </a:buClr>
              <a:buSzPts val="1200"/>
              <a:buFont typeface="Wingdings" panose="05000000000000000000" pitchFamily="2" charset="2"/>
              <a:buChar char="§"/>
            </a:pPr>
            <a:r>
              <a:rPr lang="fr-FR" sz="1300" b="1" u="sng">
                <a:latin typeface="Arial  "/>
                <a:ea typeface="Arial  "/>
                <a:cs typeface="Arial  "/>
                <a:sym typeface="Arial  "/>
              </a:rPr>
              <a:t>Répondez</a:t>
            </a:r>
            <a:r>
              <a:rPr lang="fr-FR" sz="1300">
                <a:latin typeface="Arial  "/>
                <a:ea typeface="Arial  "/>
                <a:cs typeface="Arial  "/>
                <a:sym typeface="Arial  "/>
              </a:rPr>
              <a:t> aux questions ou apportez des précisions, si nécessaire.</a:t>
            </a:r>
            <a:endParaRPr lang="fr-FR" noProof="0"/>
          </a:p>
          <a:p>
            <a:pPr marL="0" indent="0">
              <a:lnSpc>
                <a:spcPct val="115000"/>
              </a:lnSpc>
              <a:buClr>
                <a:schemeClr val="dk1"/>
              </a:buClr>
              <a:buSzPts val="1200"/>
            </a:pPr>
            <a:endParaRPr sz="1300"/>
          </a:p>
        </p:txBody>
      </p:sp>
      <p:sp>
        <p:nvSpPr>
          <p:cNvPr id="1134" name="Google Shape;1134;p3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6" name="Google Shape;726;p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Demandez</a:t>
            </a:r>
            <a:r>
              <a:rPr lang="fr-FR" b="0" u="none" noProof="0">
                <a:latin typeface="Arial"/>
                <a:ea typeface="Arial"/>
                <a:cs typeface="Arial"/>
                <a:sym typeface="Arial"/>
              </a:rPr>
              <a:t> aux </a:t>
            </a:r>
            <a:r>
              <a:rPr lang="fr-FR" noProof="0">
                <a:latin typeface="Arial"/>
                <a:ea typeface="Arial"/>
                <a:cs typeface="Arial"/>
                <a:sym typeface="Arial"/>
              </a:rPr>
              <a:t>participants pourquoi la synthèse des données est une tâche si importante. </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Permettez</a:t>
            </a:r>
            <a:r>
              <a:rPr lang="fr-FR" b="0" u="none" noProof="0">
                <a:latin typeface="Arial"/>
                <a:ea typeface="Arial"/>
                <a:cs typeface="Arial"/>
                <a:sym typeface="Arial"/>
              </a:rPr>
              <a:t> à </a:t>
            </a:r>
            <a:r>
              <a:rPr lang="fr-FR" noProof="0">
                <a:latin typeface="Arial"/>
                <a:ea typeface="Arial"/>
                <a:cs typeface="Arial"/>
                <a:sym typeface="Arial"/>
              </a:rPr>
              <a:t>2 ou 3 participants de partager leurs réponses.</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Cliquez</a:t>
            </a:r>
            <a:r>
              <a:rPr lang="fr-FR" b="1" noProof="0">
                <a:latin typeface="Arial"/>
                <a:ea typeface="Arial"/>
                <a:cs typeface="Arial"/>
                <a:sym typeface="Arial"/>
              </a:rPr>
              <a:t> </a:t>
            </a:r>
            <a:r>
              <a:rPr lang="fr-FR" b="0" noProof="0">
                <a:latin typeface="Arial"/>
                <a:ea typeface="Arial"/>
                <a:cs typeface="Arial"/>
                <a:sym typeface="Arial"/>
              </a:rPr>
              <a:t>sur la </a:t>
            </a:r>
            <a:r>
              <a:rPr lang="fr-FR" noProof="0">
                <a:latin typeface="Arial"/>
                <a:ea typeface="Arial"/>
                <a:cs typeface="Arial"/>
                <a:sym typeface="Arial"/>
              </a:rPr>
              <a:t>diapositive contenant les réponses pour passer à la diapositive suivante.</a:t>
            </a:r>
            <a:endParaRPr lang="fr-FR" noProof="0"/>
          </a:p>
        </p:txBody>
      </p:sp>
      <p:sp>
        <p:nvSpPr>
          <p:cNvPr id="727" name="Google Shape;727;p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8"/>
        <p:cNvGrpSpPr/>
        <p:nvPr/>
      </p:nvGrpSpPr>
      <p:grpSpPr>
        <a:xfrm>
          <a:off x="0" y="0"/>
          <a:ext cx="0" cy="0"/>
          <a:chOff x="0" y="0"/>
          <a:chExt cx="0" cy="0"/>
        </a:xfrm>
      </p:grpSpPr>
      <p:sp>
        <p:nvSpPr>
          <p:cNvPr id="1139" name="Google Shape;1139;p4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0" name="Google Shape;1140;p4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noProof="0">
                <a:latin typeface="Arial"/>
                <a:ea typeface="Arial"/>
                <a:cs typeface="Arial"/>
                <a:sym typeface="Arial"/>
              </a:rPr>
              <a:t>A</a:t>
            </a:r>
            <a:r>
              <a:rPr lang="fr-FR" sz="1300">
                <a:latin typeface="Arial"/>
                <a:ea typeface="Arial"/>
                <a:cs typeface="Arial"/>
                <a:sym typeface="Arial"/>
              </a:rPr>
              <a:t>bordons maintenant les mesures utilisées pour résumer des </a:t>
            </a:r>
            <a:r>
              <a:rPr lang="fr-FR" sz="1300" b="1">
                <a:latin typeface="Arial"/>
                <a:ea typeface="Arial"/>
                <a:cs typeface="Arial"/>
                <a:sym typeface="Arial"/>
              </a:rPr>
              <a:t>variables qualitatives</a:t>
            </a:r>
            <a:r>
              <a:rPr lang="fr-FR" sz="1300">
                <a:latin typeface="Arial"/>
                <a:ea typeface="Arial"/>
                <a:cs typeface="Arial"/>
                <a:sym typeface="Arial"/>
              </a:rPr>
              <a:t>, telles que les nombres, les ratios, les proportions et les taux !</a:t>
            </a:r>
            <a:endParaRPr lang="fr-FR" noProof="0">
              <a:latin typeface="Arial"/>
              <a:ea typeface="Arial"/>
              <a:cs typeface="Arial"/>
              <a:sym typeface="Arial"/>
            </a:endParaRPr>
          </a:p>
        </p:txBody>
      </p:sp>
      <p:sp>
        <p:nvSpPr>
          <p:cNvPr id="1141" name="Google Shape;1141;p4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4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6" name="Google Shape;1156;p4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solidFill>
                <a:srgbClr val="000000"/>
              </a:solidFill>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 première mesure pour résumer une variable qualitative est simplement un nombre.  Ce tableau présente des données de l'Organisation mondiale de la santé (OMS) sur les 10 principales causes de décès dans le monde en 2019. À titre de comparaison, le nombre de décès dans le monde en 2000 pour ces 10 causes est également inclus. Il s'agit simplement de chiffres et de nombres simples représentant le nombre de décès attribués à chaque cause (</a:t>
            </a:r>
            <a:r>
              <a:rPr lang="fr-FR" sz="1300" i="1">
                <a:latin typeface="Arial"/>
                <a:ea typeface="Arial"/>
                <a:cs typeface="Arial"/>
                <a:sym typeface="Arial"/>
              </a:rPr>
              <a:t>par exemple : le nombre de décès attribués aux maladies cardiaques, aux accidents vasculaires cérébraux, etc</a:t>
            </a:r>
            <a:r>
              <a:rPr lang="fr-FR" sz="1300">
                <a:latin typeface="Arial"/>
                <a:ea typeface="Arial"/>
                <a:cs typeface="Arial"/>
                <a:sym typeface="Arial"/>
              </a:rPr>
              <a:t>.)</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 pouvons-nous apprendre de ces chiffres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Sollicitez</a:t>
            </a:r>
            <a:r>
              <a:rPr lang="fr-FR" sz="1300" b="1">
                <a:latin typeface="Arial"/>
                <a:ea typeface="Arial"/>
                <a:cs typeface="Arial"/>
                <a:sym typeface="Arial"/>
              </a:rPr>
              <a:t> </a:t>
            </a:r>
            <a:r>
              <a:rPr lang="fr-FR" sz="1300">
                <a:latin typeface="Arial"/>
                <a:ea typeface="Arial"/>
                <a:cs typeface="Arial"/>
                <a:sym typeface="Arial"/>
              </a:rPr>
              <a:t>quelques réponses de la part des participants.</a:t>
            </a:r>
            <a:endParaRPr lang="fr-FR" noProof="0"/>
          </a:p>
          <a:p>
            <a:pPr marL="181240" indent="-100689">
              <a:spcBef>
                <a:spcPts val="1903"/>
              </a:spcBef>
              <a:buClr>
                <a:schemeClr val="dk1"/>
              </a:buClr>
              <a:buSzPts val="1200"/>
            </a:pPr>
            <a:endParaRPr lang="fr-FR" sz="1300" b="1" i="1">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i="1">
                <a:latin typeface="Arial"/>
                <a:ea typeface="Arial"/>
                <a:cs typeface="Arial"/>
                <a:sym typeface="Arial"/>
              </a:rPr>
              <a:t> Réponses possibles :</a:t>
            </a:r>
            <a:endParaRPr lang="fr-FR" sz="1300" i="1">
              <a:latin typeface="Arial"/>
              <a:ea typeface="Arial"/>
              <a:cs typeface="Arial"/>
              <a:sym typeface="Arial"/>
            </a:endParaRPr>
          </a:p>
          <a:p>
            <a:pPr marL="785372" indent="-302066">
              <a:lnSpc>
                <a:spcPct val="115000"/>
              </a:lnSpc>
              <a:spcBef>
                <a:spcPts val="634"/>
              </a:spcBef>
              <a:buClr>
                <a:schemeClr val="dk1"/>
              </a:buClr>
              <a:buSzPts val="1200"/>
              <a:buFont typeface="Courier New"/>
              <a:buChar char="o"/>
            </a:pPr>
            <a:r>
              <a:rPr lang="fr-FR" sz="1300" b="1" i="1">
                <a:latin typeface="Arial"/>
                <a:ea typeface="Arial"/>
                <a:cs typeface="Arial"/>
                <a:sym typeface="Arial"/>
              </a:rPr>
              <a:t>Le nombre total de décès a augmenté.</a:t>
            </a:r>
            <a:endParaRPr lang="fr-FR" noProof="0"/>
          </a:p>
          <a:p>
            <a:pPr marL="785372" indent="-302066">
              <a:lnSpc>
                <a:spcPct val="115000"/>
              </a:lnSpc>
              <a:spcBef>
                <a:spcPts val="634"/>
              </a:spcBef>
              <a:buClr>
                <a:schemeClr val="dk1"/>
              </a:buClr>
              <a:buSzPts val="1200"/>
              <a:buFont typeface="Courier New"/>
              <a:buChar char="o"/>
            </a:pPr>
            <a:r>
              <a:rPr lang="fr-FR" sz="1300" b="1" i="1">
                <a:latin typeface="Arial"/>
                <a:ea typeface="Arial"/>
                <a:cs typeface="Arial"/>
                <a:sym typeface="Arial"/>
              </a:rPr>
              <a:t>Les deux principales causes de décès en 2000 et en 2019 sont les maladies non transmissibles, à savoir les maladies cardiaques et les accidents vasculaires cérébraux.</a:t>
            </a:r>
            <a:endParaRPr lang="fr-FR" noProof="0"/>
          </a:p>
          <a:p>
            <a:pPr marL="785372" indent="-302066">
              <a:lnSpc>
                <a:spcPct val="115000"/>
              </a:lnSpc>
              <a:spcBef>
                <a:spcPts val="634"/>
              </a:spcBef>
              <a:buClr>
                <a:schemeClr val="dk1"/>
              </a:buClr>
              <a:buSzPts val="1200"/>
              <a:buFont typeface="Courier New"/>
              <a:buChar char="o"/>
            </a:pPr>
            <a:r>
              <a:rPr lang="fr-FR" sz="1300" b="1" i="1">
                <a:latin typeface="Arial"/>
                <a:ea typeface="Arial"/>
                <a:cs typeface="Arial"/>
                <a:sym typeface="Arial"/>
              </a:rPr>
              <a:t>Le nombre de décès pour les catégories de maladies infectieuses (infections des voies respiratoires inférieures, affections (conditions) néonatales et maladies diarrhéiques) a diminué entre 2000 et 2019.</a:t>
            </a:r>
            <a:endParaRPr lang="fr-FR" noProof="0"/>
          </a:p>
          <a:p>
            <a:pPr marL="785372" indent="-302066">
              <a:lnSpc>
                <a:spcPct val="115000"/>
              </a:lnSpc>
              <a:spcBef>
                <a:spcPts val="634"/>
              </a:spcBef>
              <a:buClr>
                <a:schemeClr val="dk1"/>
              </a:buClr>
              <a:buSzPts val="1200"/>
              <a:buFont typeface="Courier New"/>
              <a:buChar char="o"/>
            </a:pPr>
            <a:r>
              <a:rPr lang="fr-FR" sz="1300" b="1" i="1">
                <a:latin typeface="Arial"/>
                <a:ea typeface="Arial"/>
                <a:cs typeface="Arial"/>
                <a:sym typeface="Arial"/>
              </a:rPr>
              <a:t>Le nombre de décès pour les catégories de maladies non transmissibles (les 7 catégories restantes) a augmenté entre 2000 et 2019.</a:t>
            </a:r>
            <a:endParaRPr lang="fr-FR" noProof="0"/>
          </a:p>
          <a:p>
            <a:pPr marL="1268679" lvl="1" indent="-221515">
              <a:lnSpc>
                <a:spcPct val="115000"/>
              </a:lnSpc>
              <a:spcBef>
                <a:spcPts val="634"/>
              </a:spcBef>
              <a:buClr>
                <a:schemeClr val="dk1"/>
              </a:buClr>
              <a:buSzPts val="1200"/>
            </a:pPr>
            <a:endParaRPr lang="fr-FR" sz="1300" b="1" i="1">
              <a:latin typeface="Arial"/>
              <a:ea typeface="Arial"/>
              <a:cs typeface="Arial"/>
              <a:sym typeface="Arial"/>
            </a:endParaRPr>
          </a:p>
          <a:p>
            <a:pPr marL="181240" indent="-181240">
              <a:spcBef>
                <a:spcPts val="634"/>
              </a:spcBef>
              <a:buClr>
                <a:schemeClr val="dk1"/>
              </a:buClr>
              <a:buSzPts val="1200"/>
              <a:buFont typeface="Noto Sans Symbols"/>
              <a:buChar char="❖"/>
            </a:pPr>
            <a:r>
              <a:rPr lang="fr-FR" sz="1300" b="1" i="1" u="sng">
                <a:latin typeface="Arial"/>
                <a:ea typeface="Arial"/>
                <a:cs typeface="Arial"/>
                <a:sym typeface="Arial"/>
              </a:rPr>
              <a:t>Note </a:t>
            </a:r>
            <a:r>
              <a:rPr lang="fr-FR" sz="1300" b="1" i="1">
                <a:latin typeface="Arial"/>
                <a:ea typeface="Arial"/>
                <a:cs typeface="Arial"/>
                <a:sym typeface="Arial"/>
              </a:rPr>
              <a:t>: La maladie d'Alzheimer et autres démences, le diabète sucré et les maladies rénales figuraient parmi les 10 premières causes de décès en 2019, mais pas en 2000. Par ailleurs, la tuberculose, le VIH/sida et les accidents de la route figuraient parmi les 10 premières causes de décès en 2000, mais pas en 2019.</a:t>
            </a:r>
            <a:endParaRPr lang="fr-FR" noProof="0"/>
          </a:p>
          <a:p>
            <a:pPr marL="0" indent="0"/>
            <a:endParaRPr sz="1300"/>
          </a:p>
        </p:txBody>
      </p:sp>
      <p:sp>
        <p:nvSpPr>
          <p:cNvPr id="1157" name="Google Shape;1157;p4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p4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5" name="Google Shape;1165;p4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nombres sont souvent utilisées dans le domaine de la santé publique et peuvent être très utiles. Ils permettent de se faire une idée de la charge de morbidité.  Les rapports de surveillance font souvent état du nombre de cas ou de maladies à déclaration obligatoire observés cette semaine ou ce mois-là.  </a:t>
            </a:r>
            <a:r>
              <a:rPr lang="fr-FR" sz="1300" i="1">
                <a:latin typeface="Arial"/>
                <a:ea typeface="Arial"/>
                <a:cs typeface="Arial"/>
                <a:sym typeface="Arial"/>
              </a:rPr>
              <a:t>Ils sont également essentiels pour la prestation et la planification des services de santé : Combien de lits sont nécessaires pour le nouvel hôpital ? Combien de doses de vaccin devons-nous commander ?  </a:t>
            </a:r>
            <a:r>
              <a:rPr lang="fr-FR" sz="1300">
                <a:latin typeface="Arial"/>
                <a:ea typeface="Arial"/>
                <a:cs typeface="Arial"/>
                <a:sym typeface="Arial"/>
              </a:rPr>
              <a:t>Ces types de questions dépendent des </a:t>
            </a:r>
            <a:r>
              <a:rPr lang="fr-FR" noProof="0">
                <a:latin typeface="Arial"/>
                <a:ea typeface="Arial"/>
                <a:cs typeface="Arial"/>
                <a:sym typeface="Arial"/>
              </a:rPr>
              <a:t>nombres</a:t>
            </a:r>
            <a:r>
              <a:rPr lang="fr-FR" sz="1300">
                <a:latin typeface="Arial"/>
                <a:ea typeface="Arial"/>
                <a:cs typeface="Arial"/>
                <a:sym typeface="Arial"/>
              </a:rPr>
              <a:t>.  En outre, les </a:t>
            </a:r>
            <a:r>
              <a:rPr lang="fr-FR" noProof="0">
                <a:latin typeface="Arial"/>
                <a:ea typeface="Arial"/>
                <a:cs typeface="Arial"/>
                <a:sym typeface="Arial"/>
              </a:rPr>
              <a:t>nombres</a:t>
            </a:r>
            <a:r>
              <a:rPr lang="fr-FR" sz="1300">
                <a:latin typeface="Arial"/>
                <a:ea typeface="Arial"/>
                <a:cs typeface="Arial"/>
                <a:sym typeface="Arial"/>
              </a:rPr>
              <a:t> fournissent le numérateur pour le calcul de divers types de taux, tels que les taux d'incidence, les taux d'attaque et les taux de mortalité, dont nous allons parler.</a:t>
            </a:r>
          </a:p>
          <a:p>
            <a:pPr marL="0" indent="0">
              <a:spcBef>
                <a:spcPts val="634"/>
              </a:spcBef>
            </a:pPr>
            <a:endParaRPr sz="1300"/>
          </a:p>
        </p:txBody>
      </p:sp>
      <p:sp>
        <p:nvSpPr>
          <p:cNvPr id="1166" name="Google Shape;1166;p4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p4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2" name="Google Shape;1172;p4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autres mesures de fréquence - ratios, proportions et taux - sont toutes des fractions avec un numérateur (</a:t>
            </a:r>
            <a:r>
              <a:rPr lang="fr-FR" sz="1300" i="1">
                <a:latin typeface="Arial"/>
                <a:ea typeface="Arial"/>
                <a:cs typeface="Arial"/>
                <a:sym typeface="Arial"/>
              </a:rPr>
              <a:t>le nombre en haut</a:t>
            </a:r>
            <a:r>
              <a:rPr lang="fr-FR" sz="1300">
                <a:latin typeface="Arial"/>
                <a:ea typeface="Arial"/>
                <a:cs typeface="Arial"/>
                <a:sym typeface="Arial"/>
              </a:rPr>
              <a:t>), un dénominateur (</a:t>
            </a:r>
            <a:r>
              <a:rPr lang="fr-FR" sz="1300" i="1">
                <a:latin typeface="Arial"/>
                <a:ea typeface="Arial"/>
                <a:cs typeface="Arial"/>
                <a:sym typeface="Arial"/>
              </a:rPr>
              <a:t>le nombre en bas</a:t>
            </a:r>
            <a:r>
              <a:rPr lang="fr-FR" sz="1300">
                <a:latin typeface="Arial"/>
                <a:ea typeface="Arial"/>
                <a:cs typeface="Arial"/>
                <a:sym typeface="Arial"/>
              </a:rPr>
              <a:t>), multipliés par une constante telle que 100 ou 1 000.  La clé est de savoir ce qui entre dans le numérateur et le dénominateur et par quelle constante il faut multiplier.</a:t>
            </a:r>
          </a:p>
          <a:p>
            <a:pPr marL="0" indent="0">
              <a:spcBef>
                <a:spcPts val="634"/>
              </a:spcBef>
            </a:pPr>
            <a:endParaRPr sz="1300"/>
          </a:p>
        </p:txBody>
      </p:sp>
      <p:sp>
        <p:nvSpPr>
          <p:cNvPr id="1173" name="Google Shape;1173;p4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p4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2" name="Google Shape;1192;p4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Un r</a:t>
            </a:r>
            <a:r>
              <a:rPr lang="fr-FR" noProof="0">
                <a:latin typeface="Arial"/>
                <a:ea typeface="Arial"/>
                <a:cs typeface="Arial"/>
                <a:sym typeface="Arial"/>
              </a:rPr>
              <a:t>atio</a:t>
            </a:r>
            <a:r>
              <a:rPr lang="fr-FR" sz="1300">
                <a:latin typeface="Arial"/>
                <a:ea typeface="Arial"/>
                <a:cs typeface="Arial"/>
                <a:sym typeface="Arial"/>
              </a:rPr>
              <a:t> est la comparaison de deux valeurs quelconques, calculée en divisant un nombre par un autre.  Les nombres peuvent être liés ou non. Un exemple pourrait être le ra</a:t>
            </a:r>
            <a:r>
              <a:rPr lang="fr-FR" noProof="0">
                <a:latin typeface="Arial"/>
                <a:ea typeface="Arial"/>
                <a:cs typeface="Arial"/>
                <a:sym typeface="Arial"/>
              </a:rPr>
              <a:t>tio</a:t>
            </a:r>
            <a:r>
              <a:rPr lang="fr-FR" sz="1300">
                <a:latin typeface="Arial"/>
                <a:ea typeface="Arial"/>
                <a:cs typeface="Arial"/>
                <a:sym typeface="Arial"/>
              </a:rPr>
              <a:t> entre les garçons et les filles (M:F) dans cette classe.</a:t>
            </a:r>
            <a:endParaRPr lang="fr-FR" noProof="0"/>
          </a:p>
          <a:p>
            <a:pPr marL="0" indent="0">
              <a:spcBef>
                <a:spcPts val="634"/>
              </a:spcBef>
            </a:pPr>
            <a:endParaRPr sz="1300"/>
          </a:p>
        </p:txBody>
      </p:sp>
      <p:sp>
        <p:nvSpPr>
          <p:cNvPr id="1193" name="Google Shape;1193;p4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4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0" name="Google Shape;1200;p4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 </a:t>
            </a:r>
            <a:endParaRPr lang="fr-FR" noProof="0"/>
          </a:p>
          <a:p>
            <a:pPr marL="0" indent="0"/>
            <a:endParaRPr lang="fr-FR" sz="1300" b="1">
              <a:latin typeface="Arial"/>
              <a:ea typeface="Arial"/>
              <a:cs typeface="Arial"/>
              <a:sym typeface="Arial"/>
            </a:endParaRPr>
          </a:p>
          <a:p>
            <a:pPr marL="181240" indent="-181240">
              <a:buClr>
                <a:schemeClr val="dk1"/>
              </a:buClr>
              <a:buSzPts val="1200"/>
              <a:buFont typeface="Noto Sans Symbols"/>
              <a:buChar char="❖"/>
            </a:pPr>
            <a:r>
              <a:rPr lang="fr-FR" sz="1300" b="1">
                <a:latin typeface="Arial"/>
                <a:ea typeface="Arial"/>
                <a:cs typeface="Arial"/>
                <a:sym typeface="Arial"/>
              </a:rPr>
              <a:t>Illustrez l'utilisation d'un ratio en calculant le rapport entre les femmes et les hommes dans l'ensemble de données.</a:t>
            </a:r>
          </a:p>
          <a:p>
            <a:pPr marL="181240" indent="-100689">
              <a:buClr>
                <a:schemeClr val="dk1"/>
              </a:buClr>
              <a:buSzPts val="1200"/>
            </a:pPr>
            <a:endParaRPr lang="fr-FR" sz="1300" b="1">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 est le r</a:t>
            </a:r>
            <a:r>
              <a:rPr lang="fr-FR" noProof="0">
                <a:latin typeface="Arial"/>
                <a:ea typeface="Arial"/>
                <a:cs typeface="Arial"/>
                <a:sym typeface="Arial"/>
              </a:rPr>
              <a:t>apport</a:t>
            </a:r>
            <a:r>
              <a:rPr lang="fr-FR" sz="1300">
                <a:latin typeface="Arial"/>
                <a:ea typeface="Arial"/>
                <a:cs typeface="Arial"/>
                <a:sym typeface="Arial"/>
              </a:rPr>
              <a:t> entre les hommes et les femmes ? </a:t>
            </a:r>
            <a:endParaRPr lang="fr-FR" noProof="0"/>
          </a:p>
          <a:p>
            <a:pPr marL="261791" indent="-181240">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Attendez</a:t>
            </a:r>
            <a:r>
              <a:rPr lang="fr-FR" sz="1300" b="1">
                <a:latin typeface="Arial"/>
                <a:ea typeface="Arial"/>
                <a:cs typeface="Arial"/>
                <a:sym typeface="Arial"/>
              </a:rPr>
              <a:t> </a:t>
            </a:r>
            <a:r>
              <a:rPr lang="fr-FR" sz="1300">
                <a:latin typeface="Arial"/>
                <a:ea typeface="Arial"/>
                <a:cs typeface="Arial"/>
                <a:sym typeface="Arial"/>
              </a:rPr>
              <a:t>un instant pour voir si quelqu'un répond. </a:t>
            </a:r>
            <a:endParaRPr lang="fr-FR" noProof="0"/>
          </a:p>
          <a:p>
            <a:pPr marL="261791" indent="-181240">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faisons-le ensemble !  Qu'est-ce qui entre dans le numérateur ?  </a:t>
            </a:r>
            <a:r>
              <a:rPr lang="fr-FR" sz="1300" b="1">
                <a:latin typeface="Arial"/>
                <a:ea typeface="Arial"/>
                <a:cs typeface="Arial"/>
                <a:sym typeface="Arial"/>
              </a:rPr>
              <a:t>Réponse : </a:t>
            </a:r>
            <a:r>
              <a:rPr lang="fr-FR" sz="1300">
                <a:latin typeface="Arial"/>
                <a:ea typeface="Arial"/>
                <a:cs typeface="Arial"/>
                <a:sym typeface="Arial"/>
              </a:rPr>
              <a:t>le</a:t>
            </a:r>
            <a:r>
              <a:rPr lang="fr-FR" sz="1300" b="1">
                <a:latin typeface="Arial"/>
                <a:ea typeface="Arial"/>
                <a:cs typeface="Arial"/>
                <a:sym typeface="Arial"/>
              </a:rPr>
              <a:t> </a:t>
            </a:r>
            <a:r>
              <a:rPr lang="fr-FR" sz="1300" i="1">
                <a:latin typeface="Arial"/>
                <a:ea typeface="Arial"/>
                <a:cs typeface="Arial"/>
                <a:sym typeface="Arial"/>
              </a:rPr>
              <a:t>nombre d'hommes.  </a:t>
            </a:r>
            <a:r>
              <a:rPr lang="fr-FR" sz="1300">
                <a:latin typeface="Arial"/>
                <a:ea typeface="Arial"/>
                <a:cs typeface="Arial"/>
                <a:sym typeface="Arial"/>
              </a:rPr>
              <a:t>Combien d'hommes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Réponse : </a:t>
            </a:r>
            <a:r>
              <a:rPr lang="fr-FR" sz="1300" i="1">
                <a:latin typeface="Arial"/>
                <a:ea typeface="Arial"/>
                <a:cs typeface="Arial"/>
                <a:sym typeface="Arial"/>
              </a:rPr>
              <a:t>5 Que contient le dénominateur ?  </a:t>
            </a:r>
            <a:r>
              <a:rPr lang="fr-FR" sz="1300" b="1">
                <a:latin typeface="Arial"/>
                <a:ea typeface="Arial"/>
                <a:cs typeface="Arial"/>
                <a:sym typeface="Arial"/>
              </a:rPr>
              <a:t>Réponse :</a:t>
            </a:r>
            <a:r>
              <a:rPr lang="fr-FR" sz="1300">
                <a:latin typeface="Arial"/>
                <a:ea typeface="Arial"/>
                <a:cs typeface="Arial"/>
                <a:sym typeface="Arial"/>
              </a:rPr>
              <a:t> le </a:t>
            </a:r>
            <a:r>
              <a:rPr lang="fr-FR" sz="1300" i="1">
                <a:latin typeface="Arial"/>
                <a:ea typeface="Arial"/>
                <a:cs typeface="Arial"/>
                <a:sym typeface="Arial"/>
              </a:rPr>
              <a:t>nombre de femmes. </a:t>
            </a:r>
            <a:r>
              <a:rPr lang="fr-FR" sz="1300">
                <a:latin typeface="Arial"/>
                <a:ea typeface="Arial"/>
                <a:cs typeface="Arial"/>
                <a:sym typeface="Arial"/>
              </a:rPr>
              <a:t>Combien de femmes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Réponse : </a:t>
            </a:r>
            <a:r>
              <a:rPr lang="fr-FR" sz="1300" i="1">
                <a:latin typeface="Arial"/>
                <a:ea typeface="Arial"/>
                <a:cs typeface="Arial"/>
                <a:sym typeface="Arial"/>
              </a:rPr>
              <a:t>6.  </a:t>
            </a:r>
            <a:r>
              <a:rPr lang="fr-FR" sz="1300">
                <a:latin typeface="Arial"/>
                <a:ea typeface="Arial"/>
                <a:cs typeface="Arial"/>
                <a:sym typeface="Arial"/>
              </a:rPr>
              <a:t>Quelle est la constante à utiliser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endParaRPr lang="fr-FR" noProof="0"/>
          </a:p>
          <a:p>
            <a:pPr marL="261791" indent="-181240">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pour quelque chose d'aussi simple, utilisons simplement 1.</a:t>
            </a:r>
            <a:endParaRPr lang="fr-FR" noProof="0"/>
          </a:p>
          <a:p>
            <a:pPr marL="261791" indent="-181240">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 est le rapport entre les mâles et les femelles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Réponse : </a:t>
            </a:r>
            <a:r>
              <a:rPr lang="fr-FR" sz="1300" i="1">
                <a:latin typeface="Arial"/>
                <a:ea typeface="Arial"/>
                <a:cs typeface="Arial"/>
                <a:sym typeface="Arial"/>
              </a:rPr>
              <a:t>5 à 6</a:t>
            </a:r>
            <a:endParaRPr lang="fr-FR" noProof="0"/>
          </a:p>
          <a:p>
            <a:pPr marL="261791" indent="-181240">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Aurions-nous pu calculer le ratio femmes/hommes à la place ? </a:t>
            </a:r>
            <a:r>
              <a:rPr lang="fr-FR" sz="1300" b="1">
                <a:latin typeface="Arial"/>
                <a:ea typeface="Arial"/>
                <a:cs typeface="Arial"/>
                <a:sym typeface="Arial"/>
              </a:rPr>
              <a:t>Réponse : </a:t>
            </a:r>
            <a:r>
              <a:rPr lang="fr-FR" sz="1300" i="1">
                <a:latin typeface="Arial"/>
                <a:ea typeface="Arial"/>
                <a:cs typeface="Arial"/>
                <a:sym typeface="Arial"/>
              </a:rPr>
              <a:t>Oui, 6 à 5.</a:t>
            </a:r>
            <a:endParaRPr lang="fr-FR" noProof="0"/>
          </a:p>
          <a:p>
            <a:pPr marL="483306" indent="0">
              <a:lnSpc>
                <a:spcPct val="115000"/>
              </a:lnSpc>
            </a:pPr>
            <a:endParaRPr sz="1300">
              <a:latin typeface="Arial"/>
              <a:ea typeface="Arial"/>
              <a:cs typeface="Arial"/>
              <a:sym typeface="Arial"/>
            </a:endParaRPr>
          </a:p>
          <a:p>
            <a:pPr marL="0" indent="0"/>
            <a:endParaRPr sz="1300"/>
          </a:p>
        </p:txBody>
      </p:sp>
      <p:sp>
        <p:nvSpPr>
          <p:cNvPr id="1201" name="Google Shape;1201;p4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4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5" name="Google Shape;1215;p4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ratios fonctionnent bien pour des catégories apparentées telles que les hommes et les femmes, mais ils fonctionnent également bien pour des mesures qui ne </a:t>
            </a:r>
            <a:r>
              <a:rPr lang="fr-FR" noProof="0">
                <a:latin typeface="Arial"/>
                <a:ea typeface="Arial"/>
                <a:cs typeface="Arial"/>
                <a:sym typeface="Arial"/>
              </a:rPr>
              <a:t>leur </a:t>
            </a:r>
            <a:r>
              <a:rPr lang="fr-FR" sz="1300">
                <a:latin typeface="Arial"/>
                <a:ea typeface="Arial"/>
                <a:cs typeface="Arial"/>
                <a:sym typeface="Arial"/>
              </a:rPr>
              <a:t>sont pas directement liées. Considérons une ville de 4 millions d'habitants comptant 400 cliniques.  Calculons le ratio de cliniques par personne. </a:t>
            </a:r>
          </a:p>
          <a:p>
            <a:pPr marL="261791" indent="-181240">
              <a:spcBef>
                <a:spcPts val="1903"/>
              </a:spcBef>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Quelle est la valeur du numérateur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nombre de cliniques, 400.  </a:t>
            </a:r>
            <a:r>
              <a:rPr lang="fr-FR" sz="1300">
                <a:latin typeface="Arial"/>
                <a:ea typeface="Arial"/>
                <a:cs typeface="Arial"/>
                <a:sym typeface="Arial"/>
              </a:rPr>
              <a:t>Quelle est la valeur du dénominateur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nombre de personnes, 4 000 000.</a:t>
            </a:r>
          </a:p>
          <a:p>
            <a:pPr marL="261791" indent="-181240">
              <a:spcBef>
                <a:spcPts val="1903"/>
              </a:spcBef>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Commençons par une constante de 1.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Calculez maintenant le rapport entre les cliniques et les personnes.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400/4 000 000 x 1 = 0,00001 clinique par personne.</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Cela semble gênant ; changeons la constante.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Quelle constante recommanderiez-vous ?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Laisse</a:t>
            </a:r>
            <a:r>
              <a:rPr lang="fr-FR" b="1" u="sng" noProof="0">
                <a:latin typeface="Arial"/>
                <a:ea typeface="Arial"/>
                <a:cs typeface="Arial"/>
                <a:sym typeface="Arial"/>
              </a:rPr>
              <a:t>z</a:t>
            </a:r>
            <a:r>
              <a:rPr lang="fr-FR" sz="1300" b="1">
                <a:latin typeface="Arial"/>
                <a:ea typeface="Arial"/>
                <a:cs typeface="Arial"/>
                <a:sym typeface="Arial"/>
              </a:rPr>
              <a:t> </a:t>
            </a:r>
            <a:r>
              <a:rPr lang="fr-FR" sz="1300">
                <a:latin typeface="Arial"/>
                <a:ea typeface="Arial"/>
                <a:cs typeface="Arial"/>
                <a:sym typeface="Arial"/>
              </a:rPr>
              <a:t>un moment aux participants pour traiter la question ou fournir une réponse.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endParaRPr lang="fr-FR" sz="1300">
              <a:latin typeface="Arial"/>
              <a:ea typeface="Arial"/>
              <a:cs typeface="Arial"/>
              <a:sym typeface="Arial"/>
            </a:endParaRPr>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nous voulons une constante qui déplace la décimale, de sorte que la clinique soit un nombre entier. Pour passer de 0,0001 à 1, nous devons multiplier par 10 000.  Calculons maintenant le rapport avec une constante de 10 000. Nous multiplions le numérateur et le dénominateur par 10 000, de sorte que 0,00001 clinique devient 1, et 1 personne devient 10 000 personnes.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(400/4 000 000) x 10 000 = 1 clinique pour 10 000 personnes.</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Qu'est-ce qui semble le mieux, 0,0001 clinique par personne ou 1 clinique pour 10 000 personnes ?  Décider si le numérateur ou le dénominateur est égal à un est une question de jugement ou de choix. La deuxième option est recommandée car elle élimine la décimale.</a:t>
            </a:r>
          </a:p>
          <a:p>
            <a:pPr marL="0" indent="0">
              <a:spcBef>
                <a:spcPts val="634"/>
              </a:spcBef>
            </a:pPr>
            <a:endParaRPr sz="1300"/>
          </a:p>
        </p:txBody>
      </p:sp>
      <p:sp>
        <p:nvSpPr>
          <p:cNvPr id="1216" name="Google Shape;1216;p4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
        <p:cNvGrpSpPr/>
        <p:nvPr/>
      </p:nvGrpSpPr>
      <p:grpSpPr>
        <a:xfrm>
          <a:off x="0" y="0"/>
          <a:ext cx="0" cy="0"/>
          <a:chOff x="0" y="0"/>
          <a:chExt cx="0" cy="0"/>
        </a:xfrm>
      </p:grpSpPr>
      <p:sp>
        <p:nvSpPr>
          <p:cNvPr id="1225" name="Google Shape;1225;p4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6" name="Google Shape;1226;p4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il s'agit d'une liste de cas signalés par le biais d'un système de surveillance. Certains des patients ont été hospitalisés, d'autres non.</a:t>
            </a:r>
          </a:p>
          <a:p>
            <a:pPr marL="80551" indent="0">
              <a:spcBef>
                <a:spcPts val="1903"/>
              </a:spcBef>
              <a:buClr>
                <a:schemeClr val="dk1"/>
              </a:buClr>
              <a:buSzPts val="1200"/>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 est le rapport entre les patients hospitalisés et les patients non hospitalisés ?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Laissez</a:t>
            </a:r>
            <a:r>
              <a:rPr lang="fr-FR" sz="1300" b="1">
                <a:latin typeface="Arial"/>
                <a:ea typeface="Arial"/>
                <a:cs typeface="Arial"/>
                <a:sym typeface="Arial"/>
              </a:rPr>
              <a:t> </a:t>
            </a:r>
            <a:r>
              <a:rPr lang="fr-FR" sz="1300">
                <a:latin typeface="Arial"/>
                <a:ea typeface="Arial"/>
                <a:cs typeface="Arial"/>
                <a:sym typeface="Arial"/>
              </a:rPr>
              <a:t>un moment aux participants pour répondre. </a:t>
            </a:r>
            <a:endParaRPr lang="fr-FR" noProof="0"/>
          </a:p>
          <a:p>
            <a:pPr marL="261791" indent="-181240">
              <a:spcBef>
                <a:spcPts val="1903"/>
              </a:spcBef>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Comptez le nombre de patients hospitalisés.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14. </a:t>
            </a:r>
          </a:p>
          <a:p>
            <a:pPr marL="261791" indent="-181240">
              <a:spcBef>
                <a:spcPts val="1903"/>
              </a:spcBef>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comptez le nombre de patients non hospitalisés.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Laissez</a:t>
            </a:r>
            <a:r>
              <a:rPr lang="fr-FR" sz="1300" b="1">
                <a:latin typeface="Arial"/>
                <a:ea typeface="Arial"/>
                <a:cs typeface="Arial"/>
                <a:sym typeface="Arial"/>
              </a:rPr>
              <a:t> </a:t>
            </a:r>
            <a:r>
              <a:rPr lang="fr-FR" sz="1300">
                <a:latin typeface="Arial"/>
                <a:ea typeface="Arial"/>
                <a:cs typeface="Arial"/>
                <a:sym typeface="Arial"/>
              </a:rPr>
              <a:t>un moment aux participants pour compter.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10.  </a:t>
            </a:r>
            <a:endParaRPr lang="fr-FR" noProof="0"/>
          </a:p>
          <a:p>
            <a:pPr marL="261791" indent="-181240">
              <a:spcBef>
                <a:spcPts val="1903"/>
              </a:spcBef>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Ratio ?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Laissez</a:t>
            </a:r>
            <a:r>
              <a:rPr lang="fr-FR" sz="1300" b="1">
                <a:latin typeface="Arial"/>
                <a:ea typeface="Arial"/>
                <a:cs typeface="Arial"/>
                <a:sym typeface="Arial"/>
              </a:rPr>
              <a:t> </a:t>
            </a:r>
            <a:r>
              <a:rPr lang="fr-FR" sz="1300">
                <a:latin typeface="Arial"/>
                <a:ea typeface="Arial"/>
                <a:cs typeface="Arial"/>
                <a:sym typeface="Arial"/>
              </a:rPr>
              <a:t>un moment aux participants pour répondre.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Le rapport entre les patients hospitalisés et les patients non hospitalisés est de 14:10, soit 1,4 pour 1.</a:t>
            </a:r>
          </a:p>
          <a:p>
            <a:pPr marL="0" indent="0">
              <a:spcBef>
                <a:spcPts val="634"/>
              </a:spcBef>
            </a:pPr>
            <a:endParaRPr sz="1300"/>
          </a:p>
          <a:p>
            <a:pPr marL="0" indent="0"/>
            <a:endParaRPr sz="1300"/>
          </a:p>
        </p:txBody>
      </p:sp>
      <p:sp>
        <p:nvSpPr>
          <p:cNvPr id="1227" name="Google Shape;1227;p4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p4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7" name="Google Shape;1237;p4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Passons aux proportions. Une proportion décrit une partie par rapport au tout, </a:t>
            </a:r>
            <a:r>
              <a:rPr lang="fr-FR" sz="1300" i="1">
                <a:latin typeface="Arial"/>
                <a:ea typeface="Arial"/>
                <a:cs typeface="Arial"/>
                <a:sym typeface="Arial"/>
              </a:rPr>
              <a:t>par exemple, quelle proportion de la population possède une caractéristique spécifique. </a:t>
            </a:r>
            <a:r>
              <a:rPr lang="fr-FR" sz="1300">
                <a:latin typeface="Arial"/>
                <a:ea typeface="Arial"/>
                <a:cs typeface="Arial"/>
                <a:sym typeface="Arial"/>
              </a:rPr>
              <a:t>Vous utiliseriez une proportion pour répondre à la question suivante : quelle proportion de la population a moins de 25 ans, ou quelle fraction des cas est féminine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Le numérateur est le nombre de personnes possédant la caractéristique qui vous intéresse. Le dénominateur est le nombre total. Une proportion peut être exprimée sous la forme d'une fraction, d'un pourcentage ou d'une décimale.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Pour créer un pourcentage à partir d'une proportion, il suffit de multiplier par 100 %.</a:t>
            </a:r>
          </a:p>
          <a:p>
            <a:pPr marL="0" indent="0">
              <a:spcBef>
                <a:spcPts val="634"/>
              </a:spcBef>
            </a:pPr>
            <a:endParaRPr sz="1300"/>
          </a:p>
        </p:txBody>
      </p:sp>
      <p:sp>
        <p:nvSpPr>
          <p:cNvPr id="1238" name="Google Shape;1238;p4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4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2" name="Google Shape;1252;p4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Voici la diapositive des causes de mortalité mondiale sélectionnées, vue plus tôt dans la leçon. Les causes sont classées par ordre décroissant pour 2019.  Nous pouvons prendre ces chiffres et déterminer la proportion de chaque cause de décès en tant que pourcentage des décès dus à TOUTES LES CAUSES en 2000 et en 2019.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Ces pourcentages sont indiqués en texte vert</a:t>
            </a:r>
            <a:r>
              <a:rPr lang="fr-FR" sz="1300">
                <a:solidFill>
                  <a:srgbClr val="FF0000"/>
                </a:solidFill>
                <a:latin typeface="Arial"/>
                <a:ea typeface="Arial"/>
                <a:cs typeface="Arial"/>
                <a:sym typeface="Arial"/>
              </a:rPr>
              <a:t>.</a:t>
            </a:r>
          </a:p>
          <a:p>
            <a:pPr marL="0" indent="0">
              <a:lnSpc>
                <a:spcPct val="115000"/>
              </a:lnSpc>
              <a:spcBef>
                <a:spcPts val="634"/>
              </a:spcBef>
            </a:pPr>
            <a:endParaRPr sz="1300">
              <a:latin typeface="Arial  "/>
              <a:ea typeface="Arial  "/>
              <a:cs typeface="Arial  "/>
              <a:sym typeface="Arial  "/>
            </a:endParaRPr>
          </a:p>
          <a:p>
            <a:pPr marL="0" indent="0">
              <a:lnSpc>
                <a:spcPct val="115000"/>
              </a:lnSpc>
              <a:spcBef>
                <a:spcPts val="1269"/>
              </a:spcBef>
            </a:pPr>
            <a:endParaRPr sz="1300">
              <a:latin typeface="Arial  "/>
              <a:ea typeface="Arial  "/>
              <a:cs typeface="Arial  "/>
              <a:sym typeface="Arial  "/>
            </a:endParaRPr>
          </a:p>
          <a:p>
            <a:pPr marL="0" indent="0">
              <a:spcBef>
                <a:spcPts val="1269"/>
              </a:spcBef>
            </a:pPr>
            <a:endParaRPr sz="1300"/>
          </a:p>
        </p:txBody>
      </p:sp>
      <p:sp>
        <p:nvSpPr>
          <p:cNvPr id="1253" name="Google Shape;1253;p4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a:t>
            </a:r>
            <a:endParaRPr lang="fr-FR" noProof="0"/>
          </a:p>
          <a:p>
            <a:pPr marL="0" indent="0"/>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Examinez</a:t>
            </a:r>
            <a:r>
              <a:rPr lang="fr-FR" b="1" u="none" noProof="0">
                <a:latin typeface="Arial"/>
                <a:ea typeface="Arial"/>
                <a:cs typeface="Arial"/>
                <a:sym typeface="Arial"/>
              </a:rPr>
              <a:t> </a:t>
            </a:r>
            <a:r>
              <a:rPr lang="fr-FR" noProof="0">
                <a:latin typeface="Arial"/>
                <a:ea typeface="Arial"/>
                <a:cs typeface="Arial"/>
                <a:sym typeface="Arial"/>
              </a:rPr>
              <a:t>et discutez chacune des réponses. </a:t>
            </a:r>
            <a:endParaRPr lang="fr-FR" noProof="0"/>
          </a:p>
          <a:p>
            <a:pPr marL="181240" indent="-18124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Comparez</a:t>
            </a:r>
            <a:r>
              <a:rPr lang="fr-FR" b="1" u="none" noProof="0">
                <a:latin typeface="Arial"/>
                <a:ea typeface="Arial"/>
                <a:cs typeface="Arial"/>
                <a:sym typeface="Arial"/>
              </a:rPr>
              <a:t> </a:t>
            </a:r>
            <a:r>
              <a:rPr lang="fr-FR" noProof="0">
                <a:latin typeface="Arial"/>
                <a:ea typeface="Arial"/>
                <a:cs typeface="Arial"/>
                <a:sym typeface="Arial"/>
              </a:rPr>
              <a:t>ces réponses aux réponses données par les participants. </a:t>
            </a:r>
            <a:endParaRPr lang="fr-FR" noProof="0"/>
          </a:p>
          <a:p>
            <a:pPr marL="261791" indent="-181240">
              <a:buClr>
                <a:schemeClr val="dk1"/>
              </a:buClr>
              <a:buSzPts val="1200"/>
              <a:buFont typeface="Wingdings" panose="05000000000000000000" pitchFamily="2" charset="2"/>
              <a:buChar char="§"/>
            </a:pPr>
            <a:endParaRPr lang="fr-FR" noProof="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Animez</a:t>
            </a:r>
            <a:r>
              <a:rPr lang="fr-FR" b="1" u="none" noProof="0">
                <a:latin typeface="Arial"/>
                <a:ea typeface="Arial"/>
                <a:cs typeface="Arial"/>
                <a:sym typeface="Arial"/>
              </a:rPr>
              <a:t> </a:t>
            </a:r>
            <a:r>
              <a:rPr lang="fr-FR" noProof="0">
                <a:latin typeface="Arial"/>
                <a:ea typeface="Arial"/>
                <a:cs typeface="Arial"/>
                <a:sym typeface="Arial"/>
              </a:rPr>
              <a:t>une brève discussion, si nécessaire.</a:t>
            </a:r>
            <a:endParaRPr lang="fr-FR" noProof="0"/>
          </a:p>
          <a:p>
            <a:pPr marL="0" indent="0"/>
            <a:endParaRPr/>
          </a:p>
        </p:txBody>
      </p:sp>
      <p:sp>
        <p:nvSpPr>
          <p:cNvPr id="735" name="Google Shape;735;p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3"/>
        <p:cNvGrpSpPr/>
        <p:nvPr/>
      </p:nvGrpSpPr>
      <p:grpSpPr>
        <a:xfrm>
          <a:off x="0" y="0"/>
          <a:ext cx="0" cy="0"/>
          <a:chOff x="0" y="0"/>
          <a:chExt cx="0" cy="0"/>
        </a:xfrm>
      </p:grpSpPr>
      <p:sp>
        <p:nvSpPr>
          <p:cNvPr id="1264" name="Google Shape;1264;p5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5" name="Google Shape;1265;p5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voici à nouveau la liste des cas hospitalisés et non hospitalisés signalés à un système de surveillance.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14 des cas ont été hospitalisés et 10 ne l'ont pas été.  Calculez la proportion de cas hospitalisés.  Le nombre de cas hospitalisés est de 14.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Le nombre total de patients est de 24.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La proportion de patients hospitalisés est de 14/24, soit 0,583</a:t>
            </a:r>
            <a:r>
              <a:rPr lang="fr-FR" sz="1300" b="1">
                <a:latin typeface="Arial"/>
                <a:ea typeface="Arial"/>
                <a:cs typeface="Arial"/>
                <a:sym typeface="Arial"/>
              </a:rPr>
              <a:t>. &lt;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Transformez la proportion en pourcentage en la multipliant par 100 %. 0,583 fois 100 % est égal à 58,3 %. </a:t>
            </a:r>
          </a:p>
          <a:p>
            <a:pPr marL="181240"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Résumez</a:t>
            </a:r>
            <a:r>
              <a:rPr lang="fr-FR" sz="1300" b="1">
                <a:latin typeface="Arial"/>
                <a:ea typeface="Arial"/>
                <a:cs typeface="Arial"/>
                <a:sym typeface="Arial"/>
              </a:rPr>
              <a:t> </a:t>
            </a:r>
            <a:r>
              <a:rPr lang="fr-FR" sz="1300">
                <a:latin typeface="Arial"/>
                <a:ea typeface="Arial"/>
                <a:cs typeface="Arial"/>
                <a:sym typeface="Arial"/>
              </a:rPr>
              <a:t>en affirmant : Cela signifie que 58,3 % des cas signalés ont été hospitalisés !</a:t>
            </a:r>
          </a:p>
          <a:p>
            <a:pPr marL="0" indent="0">
              <a:lnSpc>
                <a:spcPct val="115000"/>
              </a:lnSpc>
              <a:spcBef>
                <a:spcPts val="634"/>
              </a:spcBef>
            </a:pPr>
            <a:br>
              <a:rPr lang="fr-FR" sz="1300">
                <a:latin typeface="Arial  "/>
                <a:ea typeface="Arial  "/>
                <a:cs typeface="Arial  "/>
                <a:sym typeface="Arial  "/>
              </a:rPr>
            </a:br>
            <a:r>
              <a:rPr lang="fr-FR" sz="1300">
                <a:latin typeface="Arial  "/>
                <a:ea typeface="Arial  "/>
                <a:cs typeface="Arial  "/>
                <a:sym typeface="Arial  "/>
              </a:rPr>
              <a:t> </a:t>
            </a:r>
            <a:endParaRPr/>
          </a:p>
          <a:p>
            <a:pPr marL="0" indent="0">
              <a:spcBef>
                <a:spcPts val="1269"/>
              </a:spcBef>
            </a:pPr>
            <a:endParaRPr sz="1300"/>
          </a:p>
        </p:txBody>
      </p:sp>
      <p:sp>
        <p:nvSpPr>
          <p:cNvPr id="1266" name="Google Shape;1266;p5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p5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8" name="Google Shape;1278;p5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defTabSz="966612">
              <a:buClr>
                <a:schemeClr val="dk1"/>
              </a:buClr>
              <a:buSzPts val="1200"/>
              <a:defRPr/>
            </a:pPr>
            <a:r>
              <a:rPr lang="fr-FR" sz="1300" b="1">
                <a:latin typeface="Arial"/>
                <a:ea typeface="Arial"/>
                <a:cs typeface="Arial"/>
                <a:sym typeface="Arial"/>
              </a:rPr>
              <a:t>Notes de l'instructeur : </a:t>
            </a:r>
            <a:endParaRPr lang="fr-FR" b="1" u="sng">
              <a:latin typeface="+mn-lt"/>
            </a:endParaRPr>
          </a:p>
          <a:p>
            <a:pPr marL="181240" indent="-181240">
              <a:buClr>
                <a:schemeClr val="dk1"/>
              </a:buClr>
              <a:buSzPts val="1200"/>
              <a:buFont typeface="Arial"/>
              <a:buChar char="•"/>
            </a:pPr>
            <a:endParaRPr lang="fr-FR" b="1" u="sng">
              <a:latin typeface="+mn-lt"/>
            </a:endParaRPr>
          </a:p>
          <a:p>
            <a:pPr marL="181240" indent="-181240">
              <a:buClr>
                <a:schemeClr val="dk1"/>
              </a:buClr>
              <a:buSzPts val="1200"/>
              <a:buFont typeface="Wingdings" panose="05000000000000000000" pitchFamily="2" charset="2"/>
              <a:buChar char="§"/>
            </a:pPr>
            <a:r>
              <a:rPr lang="fr-FR" b="1" u="sng">
                <a:latin typeface="+mn-lt"/>
              </a:rPr>
              <a:t>Posez la question</a:t>
            </a:r>
            <a:r>
              <a:rPr lang="fr-FR" b="1" u="none">
                <a:latin typeface="+mn-lt"/>
              </a:rPr>
              <a:t> </a:t>
            </a:r>
            <a:r>
              <a:rPr lang="fr-FR" b="0" u="none">
                <a:latin typeface="+mn-lt"/>
              </a:rPr>
              <a:t>: 14 divisé par 24 est-il représenté plus précisément par 58,3 % ou 58 % ?</a:t>
            </a:r>
            <a:r>
              <a:rPr lang="fr-FR" b="1" u="none">
                <a:latin typeface="+mn-lt"/>
              </a:rPr>
              <a:t> </a:t>
            </a:r>
            <a:r>
              <a:rPr lang="fr-FR" b="1" u="sng">
                <a:latin typeface="+mn-lt"/>
              </a:rPr>
              <a:t>[Permettez à quelques participants de répondre]</a:t>
            </a:r>
            <a:endParaRPr lang="fr-FR" u="sng">
              <a:latin typeface="+mn-lt"/>
            </a:endParaRPr>
          </a:p>
          <a:p>
            <a:pPr marL="181240" indent="-181240">
              <a:buFont typeface="Wingdings" panose="05000000000000000000" pitchFamily="2" charset="2"/>
              <a:buChar char="§"/>
            </a:pPr>
            <a:endParaRPr lang="fr-FR" b="1" u="sng">
              <a:latin typeface="+mn-lt"/>
            </a:endParaRPr>
          </a:p>
          <a:p>
            <a:pPr marL="181240" indent="-181240">
              <a:buClr>
                <a:schemeClr val="dk1"/>
              </a:buClr>
              <a:buSzPts val="1200"/>
              <a:buFont typeface="Wingdings" panose="05000000000000000000" pitchFamily="2" charset="2"/>
              <a:buChar char="§"/>
            </a:pPr>
            <a:r>
              <a:rPr lang="fr-FR" b="1" u="sng">
                <a:latin typeface="+mn-lt"/>
              </a:rPr>
              <a:t>Dites</a:t>
            </a:r>
            <a:r>
              <a:rPr lang="fr-FR" b="1" u="none">
                <a:latin typeface="+mn-lt"/>
              </a:rPr>
              <a:t> : &lt;</a:t>
            </a:r>
            <a:r>
              <a:rPr lang="fr-FR" b="1">
                <a:latin typeface="+mn-lt"/>
                <a:ea typeface="Arial"/>
                <a:cs typeface="Arial"/>
                <a:sym typeface="Arial"/>
              </a:rPr>
              <a:t>CLIQUER</a:t>
            </a:r>
            <a:r>
              <a:rPr lang="fr-FR" b="1" u="none">
                <a:latin typeface="+mn-lt"/>
              </a:rPr>
              <a:t>&gt; </a:t>
            </a:r>
            <a:r>
              <a:rPr lang="fr-FR" b="0" u="none">
                <a:latin typeface="+mn-lt"/>
              </a:rPr>
              <a:t>Comme le dénominateur est 24, il est préférable d'arrondir le pourcentage à 58 % (plutôt que de dire 58,3 %). En général, si le dénominateur est &lt;1 000, il n'y a pas assez de précision pour utiliser plus de deux chiffres significatifs. </a:t>
            </a:r>
            <a:endParaRPr lang="fr-FR">
              <a:latin typeface="+mn-lt"/>
            </a:endParaRPr>
          </a:p>
          <a:p>
            <a:pPr marL="261791" indent="-181240">
              <a:buClr>
                <a:schemeClr val="dk1"/>
              </a:buClr>
              <a:buSzPts val="1200"/>
              <a:buFont typeface="Wingdings" panose="05000000000000000000" pitchFamily="2" charset="2"/>
              <a:buChar char="§"/>
            </a:pPr>
            <a:endParaRPr lang="fr-FR" b="0" u="none">
              <a:latin typeface="+mn-lt"/>
            </a:endParaRPr>
          </a:p>
          <a:p>
            <a:pPr marL="181240" indent="-181240">
              <a:buClr>
                <a:schemeClr val="dk1"/>
              </a:buClr>
              <a:buSzPts val="1200"/>
              <a:buFont typeface="Wingdings" panose="05000000000000000000" pitchFamily="2" charset="2"/>
              <a:buChar char="§"/>
            </a:pPr>
            <a:r>
              <a:rPr lang="fr-FR" b="1" u="sng">
                <a:latin typeface="+mn-lt"/>
              </a:rPr>
              <a:t>Dites</a:t>
            </a:r>
            <a:r>
              <a:rPr lang="fr-FR" b="1" u="none">
                <a:latin typeface="+mn-lt"/>
              </a:rPr>
              <a:t> : </a:t>
            </a:r>
            <a:r>
              <a:rPr lang="fr-FR" b="0" u="none">
                <a:latin typeface="+mn-lt"/>
              </a:rPr>
              <a:t>En outre, il est plus facile pour un lecteur de lire et d'interpréter des pourcentages arrondis. </a:t>
            </a:r>
            <a:r>
              <a:rPr lang="fr-FR" b="1" u="none">
                <a:latin typeface="+mn-lt"/>
              </a:rPr>
              <a:t>&lt;</a:t>
            </a:r>
            <a:r>
              <a:rPr lang="fr-FR" b="1">
                <a:latin typeface="+mn-lt"/>
                <a:ea typeface="Arial"/>
                <a:cs typeface="Arial"/>
                <a:sym typeface="Arial"/>
              </a:rPr>
              <a:t>CLIQUER</a:t>
            </a:r>
            <a:r>
              <a:rPr lang="fr-FR" b="1" u="none">
                <a:latin typeface="+mn-lt"/>
              </a:rPr>
              <a:t>&gt; </a:t>
            </a:r>
            <a:r>
              <a:rPr lang="fr-FR" b="0" u="none">
                <a:latin typeface="+mn-lt"/>
              </a:rPr>
              <a:t>Dans ce premier tableau, on constate que les cardiopathies ischémiques ont augmenté entre 2000 et 2019, tandis que les accidents vasculaires cérébraux et les BPCO sont restés à peu près inchangés. Bien que cela ne soit pas difficile à voir, cela nous prend quelques secondes. Dans le deuxième tableau, nous pouvons voir cette tendance plus facilement. </a:t>
            </a:r>
            <a:endParaRPr lang="fr-FR">
              <a:latin typeface="+mn-lt"/>
            </a:endParaRPr>
          </a:p>
          <a:p>
            <a:pPr marL="261791" indent="-181240">
              <a:buClr>
                <a:schemeClr val="dk1"/>
              </a:buClr>
              <a:buSzPts val="1200"/>
              <a:buFont typeface="Wingdings" panose="05000000000000000000" pitchFamily="2" charset="2"/>
              <a:buChar char="§"/>
            </a:pPr>
            <a:endParaRPr lang="fr-FR" b="0" u="none">
              <a:latin typeface="+mn-lt"/>
            </a:endParaRPr>
          </a:p>
          <a:p>
            <a:pPr marL="181240" indent="-181240">
              <a:buClr>
                <a:schemeClr val="dk1"/>
              </a:buClr>
              <a:buSzPts val="1200"/>
              <a:buFont typeface="Wingdings" panose="05000000000000000000" pitchFamily="2" charset="2"/>
              <a:buChar char="§"/>
            </a:pPr>
            <a:r>
              <a:rPr lang="fr-FR" b="1" u="sng">
                <a:latin typeface="+mn-lt"/>
              </a:rPr>
              <a:t>Dites</a:t>
            </a:r>
            <a:r>
              <a:rPr lang="fr-FR" b="1" u="none">
                <a:latin typeface="+mn-lt"/>
              </a:rPr>
              <a:t> : &lt;</a:t>
            </a:r>
            <a:r>
              <a:rPr lang="fr-FR" b="1">
                <a:latin typeface="+mn-lt"/>
                <a:ea typeface="Arial"/>
                <a:cs typeface="Arial"/>
                <a:sym typeface="Arial"/>
              </a:rPr>
              <a:t>CLIQUER</a:t>
            </a:r>
            <a:r>
              <a:rPr lang="fr-FR" b="1" u="none">
                <a:latin typeface="+mn-lt"/>
              </a:rPr>
              <a:t>&gt; </a:t>
            </a:r>
            <a:r>
              <a:rPr lang="fr-FR" b="0" u="none">
                <a:latin typeface="+mn-lt"/>
              </a:rPr>
              <a:t>Dans cet exemple précis, comme les dénominateurs étaient grands, nous pouvions utiliser le premier tableau. Cependant, la plupart du temps, même si elle est valable, la précision supplémentaire n'est pas nécessaire. Bien qu'il soit parfois important de savoir qu'une proportion est de 58,3 % au lieu de 58 %, la plupart du temps, 58 % est suffisant. </a:t>
            </a:r>
            <a:endParaRPr lang="fr-FR" b="1" u="sng">
              <a:latin typeface="+mn-lt"/>
            </a:endParaRPr>
          </a:p>
        </p:txBody>
      </p:sp>
      <p:sp>
        <p:nvSpPr>
          <p:cNvPr id="1279" name="Google Shape;1279;p5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6"/>
        <p:cNvGrpSpPr/>
        <p:nvPr/>
      </p:nvGrpSpPr>
      <p:grpSpPr>
        <a:xfrm>
          <a:off x="0" y="0"/>
          <a:ext cx="0" cy="0"/>
          <a:chOff x="0" y="0"/>
          <a:chExt cx="0" cy="0"/>
        </a:xfrm>
      </p:grpSpPr>
      <p:sp>
        <p:nvSpPr>
          <p:cNvPr id="1287" name="Google Shape;1287;p5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8" name="Google Shape;1288;p5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dirty="0">
                <a:latin typeface="Arial  "/>
                <a:ea typeface="Arial  "/>
                <a:cs typeface="Arial  "/>
                <a:sym typeface="Arial  "/>
              </a:rPr>
              <a:t>Notes de l'instructeur : </a:t>
            </a:r>
          </a:p>
          <a:p>
            <a:pPr marL="0" indent="0">
              <a:spcBef>
                <a:spcPts val="1903"/>
              </a:spcBef>
            </a:pPr>
            <a:endParaRPr lang="fr-FR" sz="1300" b="1"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
                <a:ea typeface="Arial  "/>
                <a:cs typeface="Arial  "/>
                <a:sym typeface="Arial  "/>
              </a:rPr>
              <a:t>L'atelier </a:t>
            </a:r>
            <a:r>
              <a:rPr lang="fr-FR" noProof="0" dirty="0">
                <a:latin typeface="Arial  "/>
                <a:ea typeface="Arial  "/>
                <a:cs typeface="Arial  "/>
                <a:sym typeface="Arial  "/>
              </a:rPr>
              <a:t>de FETP-Première ligne</a:t>
            </a:r>
            <a:r>
              <a:rPr lang="fr-FR" sz="1300" dirty="0">
                <a:latin typeface="Arial  "/>
                <a:ea typeface="Arial  "/>
                <a:cs typeface="Arial  "/>
                <a:sym typeface="Arial  "/>
              </a:rPr>
              <a:t> de cette semaine est consacré à la surveillance. Bien que nous utilisions principalement des exemples de maladies infectieuses, les maladies non transmissibles sont aujourd'hui les principales causes de décès chez les adultes dans le monde. Les ministères de la santé s'intéressent de plus en plus à la manière de surveiller les maladies non transmissibles et leurs facteurs de risque.  Ici, un pays a utilisé l'enquête STEPS de l'Organisation mondiale de la santé pour évaluer l'</a:t>
            </a:r>
            <a:r>
              <a:rPr lang="fr-FR" sz="1300" i="1" dirty="0">
                <a:latin typeface="Arial  "/>
                <a:ea typeface="Arial  "/>
                <a:cs typeface="Arial  "/>
                <a:sym typeface="Arial  "/>
              </a:rPr>
              <a:t>hypertension artérielle </a:t>
            </a:r>
            <a:r>
              <a:rPr lang="fr-FR" sz="1300" dirty="0">
                <a:latin typeface="Arial  "/>
                <a:ea typeface="Arial  "/>
                <a:cs typeface="Arial  "/>
                <a:sym typeface="Arial  "/>
              </a:rPr>
              <a:t>chez les adultes. </a:t>
            </a:r>
            <a:endParaRPr lang="fr-FR" noProof="0" dirty="0"/>
          </a:p>
          <a:p>
            <a:pPr marL="261791" indent="-181240">
              <a:spcBef>
                <a:spcPts val="1903"/>
              </a:spcBef>
              <a:buClr>
                <a:schemeClr val="dk1"/>
              </a:buClr>
              <a:buSzPts val="1200"/>
              <a:buFont typeface="Wingdings" panose="05000000000000000000" pitchFamily="2" charset="2"/>
              <a:buChar char="§"/>
            </a:pPr>
            <a:endParaRPr lang="fr-FR" sz="1300" b="1" u="sng"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
                <a:ea typeface="Arial  "/>
                <a:cs typeface="Arial  "/>
                <a:sym typeface="Arial  "/>
              </a:rPr>
              <a:t>Posez la question</a:t>
            </a:r>
            <a:r>
              <a:rPr lang="fr-FR" sz="1300" b="1" dirty="0">
                <a:latin typeface="Arial  "/>
                <a:ea typeface="Arial  "/>
                <a:cs typeface="Arial  "/>
                <a:sym typeface="Arial  "/>
              </a:rPr>
              <a:t> : </a:t>
            </a:r>
            <a:r>
              <a:rPr lang="fr-FR" sz="1300" dirty="0">
                <a:latin typeface="Arial  "/>
                <a:ea typeface="Arial  "/>
                <a:cs typeface="Arial  "/>
                <a:sym typeface="Arial  "/>
              </a:rPr>
              <a:t>Quelle est la proportion de participants à l'enquête qui souffrent d'hypertension ? </a:t>
            </a:r>
            <a:endParaRPr lang="fr-FR" noProof="0" dirty="0"/>
          </a:p>
          <a:p>
            <a:pPr marL="261791" indent="-181240">
              <a:spcBef>
                <a:spcPts val="1903"/>
              </a:spcBef>
              <a:buClr>
                <a:schemeClr val="dk1"/>
              </a:buClr>
              <a:buSzPts val="1200"/>
              <a:buFont typeface="Wingdings" panose="05000000000000000000" pitchFamily="2" charset="2"/>
              <a:buChar char="§"/>
            </a:pPr>
            <a:endParaRPr lang="fr-FR" sz="1300" b="1" u="sng"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
                <a:ea typeface="Arial  "/>
                <a:cs typeface="Arial  "/>
                <a:sym typeface="Arial  "/>
              </a:rPr>
              <a:t>Laisse</a:t>
            </a:r>
            <a:r>
              <a:rPr lang="fr-FR" b="1" u="sng" noProof="0" dirty="0">
                <a:latin typeface="Arial  "/>
                <a:ea typeface="Arial  "/>
                <a:cs typeface="Arial  "/>
                <a:sym typeface="Arial  "/>
              </a:rPr>
              <a:t>z</a:t>
            </a:r>
            <a:r>
              <a:rPr lang="fr-FR" sz="1300" b="1" dirty="0">
                <a:latin typeface="Arial  "/>
                <a:ea typeface="Arial  "/>
                <a:cs typeface="Arial  "/>
                <a:sym typeface="Arial  "/>
              </a:rPr>
              <a:t> </a:t>
            </a:r>
            <a:r>
              <a:rPr lang="fr-FR" sz="1300" dirty="0">
                <a:latin typeface="Arial  "/>
                <a:ea typeface="Arial  "/>
                <a:cs typeface="Arial  "/>
                <a:sym typeface="Arial  "/>
              </a:rPr>
              <a:t>un moment aux participants pour traiter et ou répondre </a:t>
            </a:r>
            <a:r>
              <a:rPr lang="fr-FR" sz="1300" b="1" dirty="0">
                <a:latin typeface="Arial  "/>
                <a:ea typeface="Arial  "/>
                <a:cs typeface="Arial  "/>
                <a:sym typeface="Arial  "/>
              </a:rPr>
              <a:t>&lt;</a:t>
            </a:r>
            <a:r>
              <a:rPr lang="fr-FR" b="1" noProof="0" dirty="0">
                <a:latin typeface="Arial"/>
                <a:ea typeface="Arial"/>
                <a:cs typeface="Arial"/>
                <a:sym typeface="Arial"/>
              </a:rPr>
              <a:t>CLIQUER</a:t>
            </a:r>
            <a:r>
              <a:rPr lang="fr-FR" sz="1300" b="1" dirty="0">
                <a:latin typeface="Arial  "/>
                <a:ea typeface="Arial  "/>
                <a:cs typeface="Arial  "/>
                <a:sym typeface="Arial  "/>
              </a:rPr>
              <a:t>&gt; </a:t>
            </a:r>
            <a:r>
              <a:rPr lang="fr-FR" sz="1300" b="1" i="1" dirty="0">
                <a:latin typeface="Arial  "/>
                <a:ea typeface="Arial  "/>
                <a:cs typeface="Arial  "/>
                <a:sym typeface="Arial  "/>
              </a:rPr>
              <a:t>Réponse :  </a:t>
            </a:r>
            <a:r>
              <a:rPr lang="fr-FR" sz="1300" i="1" dirty="0">
                <a:latin typeface="Arial  "/>
                <a:ea typeface="Arial  "/>
                <a:cs typeface="Arial  "/>
                <a:sym typeface="Arial  "/>
              </a:rPr>
              <a:t>570/10 000 = 0,057 </a:t>
            </a:r>
            <a:r>
              <a:rPr lang="fr-FR" sz="1300" dirty="0">
                <a:latin typeface="Arial  "/>
                <a:ea typeface="Arial  "/>
                <a:cs typeface="Arial  "/>
                <a:sym typeface="Arial  "/>
              </a:rPr>
              <a:t>qui est égal à </a:t>
            </a:r>
            <a:r>
              <a:rPr lang="fr-FR" sz="1300" b="1" dirty="0">
                <a:latin typeface="Arial  "/>
                <a:ea typeface="Arial  "/>
                <a:cs typeface="Arial  "/>
                <a:sym typeface="Arial  "/>
              </a:rPr>
              <a:t>&lt;</a:t>
            </a:r>
            <a:r>
              <a:rPr lang="fr-FR" b="1" noProof="0" dirty="0">
                <a:latin typeface="Arial"/>
                <a:ea typeface="Arial"/>
                <a:cs typeface="Arial"/>
                <a:sym typeface="Arial"/>
              </a:rPr>
              <a:t>CLIQUER</a:t>
            </a:r>
            <a:r>
              <a:rPr lang="fr-FR" sz="1300" b="1" dirty="0">
                <a:latin typeface="Arial  "/>
                <a:ea typeface="Arial  "/>
                <a:cs typeface="Arial  "/>
                <a:sym typeface="Arial  "/>
              </a:rPr>
              <a:t>&gt; </a:t>
            </a:r>
            <a:r>
              <a:rPr lang="fr-FR" sz="1300" i="1" dirty="0">
                <a:latin typeface="Arial  "/>
                <a:ea typeface="Arial  "/>
                <a:cs typeface="Arial  "/>
                <a:sym typeface="Arial  "/>
              </a:rPr>
              <a:t>5,7 %</a:t>
            </a:r>
            <a:endParaRPr lang="fr-FR" noProof="0" dirty="0"/>
          </a:p>
          <a:p>
            <a:pPr marL="261791" indent="-181240">
              <a:spcBef>
                <a:spcPts val="1903"/>
              </a:spcBef>
              <a:buClr>
                <a:schemeClr val="dk1"/>
              </a:buClr>
              <a:buSzPts val="1200"/>
              <a:buFont typeface="Wingdings" panose="05000000000000000000" pitchFamily="2" charset="2"/>
              <a:buChar char="§"/>
            </a:pPr>
            <a:endParaRPr lang="fr-FR" sz="1300" i="1" u="sng"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
                <a:ea typeface="Arial  "/>
                <a:cs typeface="Arial  "/>
                <a:sym typeface="Arial  "/>
              </a:rPr>
              <a:t>Posez la question</a:t>
            </a:r>
            <a:r>
              <a:rPr lang="fr-FR" sz="1300" b="1" dirty="0">
                <a:latin typeface="Arial  "/>
                <a:ea typeface="Arial  "/>
                <a:cs typeface="Arial  "/>
                <a:sym typeface="Arial  "/>
              </a:rPr>
              <a:t> : </a:t>
            </a:r>
            <a:r>
              <a:rPr lang="fr-FR" sz="1300" dirty="0">
                <a:latin typeface="Arial  "/>
                <a:ea typeface="Arial  "/>
                <a:cs typeface="Arial  "/>
                <a:sym typeface="Arial  "/>
              </a:rPr>
              <a:t>Quelle est la proportion de participants à l'enquête qui ne souffrent pas d'hypertension ?</a:t>
            </a:r>
            <a:r>
              <a:rPr lang="fr-FR" sz="1300" b="1" dirty="0">
                <a:latin typeface="Arial  "/>
                <a:ea typeface="Arial  "/>
                <a:cs typeface="Arial  "/>
                <a:sym typeface="Arial  "/>
              </a:rPr>
              <a:t> &lt;</a:t>
            </a:r>
            <a:r>
              <a:rPr lang="fr-FR" b="1" noProof="0" dirty="0">
                <a:latin typeface="Arial"/>
                <a:ea typeface="Arial"/>
                <a:cs typeface="Arial"/>
                <a:sym typeface="Arial"/>
              </a:rPr>
              <a:t>CLIQUER</a:t>
            </a:r>
            <a:r>
              <a:rPr lang="fr-FR" sz="1300" b="1" dirty="0">
                <a:latin typeface="Arial  "/>
                <a:ea typeface="Arial  "/>
                <a:cs typeface="Arial  "/>
                <a:sym typeface="Arial  "/>
              </a:rPr>
              <a:t>&gt; </a:t>
            </a:r>
            <a:endParaRPr lang="fr-FR" sz="1300" i="1" dirty="0">
              <a:latin typeface="Arial  "/>
              <a:ea typeface="Arial  "/>
              <a:cs typeface="Arial  "/>
              <a:sym typeface="Arial  "/>
            </a:endParaRPr>
          </a:p>
          <a:p>
            <a:pPr marL="261791" indent="-181240">
              <a:spcBef>
                <a:spcPts val="1903"/>
              </a:spcBef>
              <a:buClr>
                <a:schemeClr val="dk1"/>
              </a:buClr>
              <a:buSzPts val="1200"/>
              <a:buFont typeface="Wingdings" panose="05000000000000000000" pitchFamily="2" charset="2"/>
              <a:buChar char="§"/>
            </a:pPr>
            <a:endParaRPr lang="fr-FR" sz="1300" b="1" u="sng"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
                <a:ea typeface="Arial  "/>
                <a:cs typeface="Arial  "/>
                <a:sym typeface="Arial  "/>
              </a:rPr>
              <a:t>Laissez</a:t>
            </a:r>
            <a:r>
              <a:rPr lang="fr-FR" sz="1300" b="1" dirty="0">
                <a:latin typeface="Arial  "/>
                <a:ea typeface="Arial  "/>
                <a:cs typeface="Arial  "/>
                <a:sym typeface="Arial  "/>
              </a:rPr>
              <a:t> </a:t>
            </a:r>
            <a:r>
              <a:rPr lang="fr-FR" sz="1300" dirty="0">
                <a:latin typeface="Arial  "/>
                <a:ea typeface="Arial  "/>
                <a:cs typeface="Arial  "/>
                <a:sym typeface="Arial  "/>
              </a:rPr>
              <a:t>un moment aux participants pour qu'ils assimilent et ou répondent. </a:t>
            </a:r>
            <a:r>
              <a:rPr lang="fr-FR" sz="1300" b="1" i="1" dirty="0">
                <a:latin typeface="Arial  "/>
                <a:ea typeface="Arial  "/>
                <a:cs typeface="Arial  "/>
                <a:sym typeface="Arial  "/>
              </a:rPr>
              <a:t>Réponse : </a:t>
            </a:r>
            <a:r>
              <a:rPr lang="fr-FR" sz="1300" i="1" dirty="0">
                <a:latin typeface="Arial  "/>
                <a:ea typeface="Arial  "/>
                <a:cs typeface="Arial  "/>
                <a:sym typeface="Arial  "/>
              </a:rPr>
              <a:t>On peut calculer de deux façons :</a:t>
            </a:r>
          </a:p>
          <a:p>
            <a:pPr marL="261791" indent="-181240">
              <a:spcBef>
                <a:spcPts val="1903"/>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
                <a:ea typeface="Arial  "/>
                <a:cs typeface="Arial  "/>
                <a:sym typeface="Arial  "/>
              </a:rPr>
              <a:t>si 570 souffrent d'hypertension, 10 000 - 57 = 9 430 n'en souffrent pas. </a:t>
            </a:r>
            <a:r>
              <a:rPr lang="fr-FR" sz="1300" b="1" dirty="0">
                <a:latin typeface="Arial  "/>
                <a:ea typeface="Arial  "/>
                <a:cs typeface="Arial  "/>
                <a:sym typeface="Arial  "/>
              </a:rPr>
              <a:t>&lt;</a:t>
            </a:r>
            <a:r>
              <a:rPr lang="fr-FR" b="1" noProof="0" dirty="0">
                <a:latin typeface="Arial"/>
                <a:ea typeface="Arial"/>
                <a:cs typeface="Arial"/>
                <a:sym typeface="Arial"/>
              </a:rPr>
              <a:t>CLIQUER</a:t>
            </a:r>
            <a:r>
              <a:rPr lang="fr-FR" sz="1300" b="1" dirty="0">
                <a:latin typeface="Arial  "/>
                <a:ea typeface="Arial  "/>
                <a:cs typeface="Arial  "/>
                <a:sym typeface="Arial  "/>
              </a:rPr>
              <a:t>&gt; </a:t>
            </a:r>
            <a:r>
              <a:rPr lang="fr-FR" sz="1300" dirty="0">
                <a:latin typeface="Arial  "/>
                <a:ea typeface="Arial  "/>
                <a:cs typeface="Arial  "/>
                <a:sym typeface="Arial  "/>
              </a:rPr>
              <a:t>9 430/10 000 = 0,943 ce qui est égal à </a:t>
            </a:r>
            <a:r>
              <a:rPr lang="fr-FR" sz="1300" b="1" dirty="0">
                <a:latin typeface="Arial  "/>
                <a:ea typeface="Arial  "/>
                <a:cs typeface="Arial  "/>
                <a:sym typeface="Arial  "/>
              </a:rPr>
              <a:t>&lt;</a:t>
            </a:r>
            <a:r>
              <a:rPr lang="fr-FR" b="1" noProof="0" dirty="0">
                <a:latin typeface="Arial"/>
                <a:ea typeface="Arial"/>
                <a:cs typeface="Arial"/>
                <a:sym typeface="Arial"/>
              </a:rPr>
              <a:t>CLIQUER</a:t>
            </a:r>
            <a:r>
              <a:rPr lang="fr-FR" sz="1300" b="1" dirty="0">
                <a:latin typeface="Arial  "/>
                <a:ea typeface="Arial  "/>
                <a:cs typeface="Arial  "/>
                <a:sym typeface="Arial  "/>
              </a:rPr>
              <a:t>&gt; </a:t>
            </a:r>
            <a:r>
              <a:rPr lang="fr-FR" sz="1300" dirty="0">
                <a:latin typeface="Arial  "/>
                <a:ea typeface="Arial  "/>
                <a:cs typeface="Arial  "/>
                <a:sym typeface="Arial  "/>
              </a:rPr>
              <a:t>94,3 % </a:t>
            </a:r>
            <a:r>
              <a:rPr lang="fr-FR" sz="1300" b="1" dirty="0">
                <a:latin typeface="Arial  "/>
                <a:ea typeface="Arial  "/>
                <a:cs typeface="Arial  "/>
                <a:sym typeface="Arial  "/>
              </a:rPr>
              <a:t>&lt;</a:t>
            </a:r>
            <a:r>
              <a:rPr lang="fr-FR" b="1" noProof="0" dirty="0">
                <a:latin typeface="Arial"/>
                <a:ea typeface="Arial"/>
                <a:cs typeface="Arial"/>
                <a:sym typeface="Arial"/>
              </a:rPr>
              <a:t>CLIQUER</a:t>
            </a:r>
            <a:r>
              <a:rPr lang="fr-FR" sz="1300" b="1" dirty="0">
                <a:latin typeface="Arial  "/>
                <a:ea typeface="Arial  "/>
                <a:cs typeface="Arial  "/>
                <a:sym typeface="Arial  "/>
              </a:rPr>
              <a:t>&gt;</a:t>
            </a:r>
            <a:endParaRPr lang="fr-FR" noProof="0" dirty="0"/>
          </a:p>
          <a:p>
            <a:pPr marL="261791" indent="-181240">
              <a:spcBef>
                <a:spcPts val="1903"/>
              </a:spcBef>
              <a:buClr>
                <a:schemeClr val="dk1"/>
              </a:buClr>
              <a:buSzPts val="1200"/>
              <a:buFont typeface="Wingdings" panose="05000000000000000000" pitchFamily="2" charset="2"/>
              <a:buChar char="§"/>
            </a:pPr>
            <a:endParaRPr lang="fr-FR" sz="1300" b="1" u="sng" dirty="0">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
                <a:ea typeface="Arial  "/>
                <a:cs typeface="Arial  "/>
                <a:sym typeface="Arial  "/>
              </a:rPr>
              <a:t>Étant donné que les personnes souffrant d'hypertension et celles qui n'en souffrent pas représentent 100 %, nous pouvons simplement soustraire 5,7 % de 100 %.  100% - 5</a:t>
            </a:r>
            <a:r>
              <a:rPr lang="fr-FR" noProof="0" dirty="0">
                <a:latin typeface="Arial  "/>
                <a:ea typeface="Arial  "/>
                <a:cs typeface="Arial  "/>
                <a:sym typeface="Arial  "/>
              </a:rPr>
              <a:t>,</a:t>
            </a:r>
            <a:r>
              <a:rPr lang="fr-FR" sz="1300" dirty="0">
                <a:latin typeface="Arial  "/>
                <a:ea typeface="Arial  "/>
                <a:cs typeface="Arial  "/>
                <a:sym typeface="Arial  "/>
              </a:rPr>
              <a:t>7% = 94</a:t>
            </a:r>
            <a:r>
              <a:rPr lang="fr-FR" noProof="0" dirty="0">
                <a:latin typeface="Arial  "/>
                <a:ea typeface="Arial  "/>
                <a:cs typeface="Arial  "/>
                <a:sym typeface="Arial  "/>
              </a:rPr>
              <a:t>,</a:t>
            </a:r>
            <a:r>
              <a:rPr lang="fr-FR" sz="1300" dirty="0">
                <a:latin typeface="Arial  "/>
                <a:ea typeface="Arial  "/>
                <a:cs typeface="Arial  "/>
                <a:sym typeface="Arial  "/>
              </a:rPr>
              <a:t>3%</a:t>
            </a:r>
          </a:p>
          <a:p>
            <a:pPr marL="0" indent="0">
              <a:spcBef>
                <a:spcPts val="634"/>
              </a:spcBef>
            </a:pPr>
            <a:endParaRPr sz="1300" dirty="0"/>
          </a:p>
        </p:txBody>
      </p:sp>
      <p:sp>
        <p:nvSpPr>
          <p:cNvPr id="1289" name="Google Shape;1289;p5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Google Shape;1300;p5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1" name="Google Shape;1301;p5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Nous avons abordé les fréquences, les ra</a:t>
            </a:r>
            <a:r>
              <a:rPr lang="fr-FR" noProof="0">
                <a:latin typeface="Arial"/>
                <a:ea typeface="Arial"/>
                <a:cs typeface="Arial"/>
                <a:sym typeface="Arial"/>
              </a:rPr>
              <a:t>tios</a:t>
            </a:r>
            <a:r>
              <a:rPr lang="fr-FR" sz="1300">
                <a:latin typeface="Arial"/>
                <a:ea typeface="Arial"/>
                <a:cs typeface="Arial"/>
                <a:sym typeface="Arial"/>
              </a:rPr>
              <a:t> et les proportions. Terminons avec les taux !  En santé publique, de nombreux types de taux sont utilisés pour mesurer différentes caractéristiques de la santé de la population. Parmi les taux qui seront abordés, citons la prévalence, l'incidence, le taux d'attaque, le taux de mortalité et le taux de létalité.</a:t>
            </a:r>
          </a:p>
          <a:p>
            <a:pPr marL="0" indent="0">
              <a:spcBef>
                <a:spcPts val="634"/>
              </a:spcBef>
            </a:pPr>
            <a:endParaRPr sz="1300"/>
          </a:p>
        </p:txBody>
      </p:sp>
      <p:sp>
        <p:nvSpPr>
          <p:cNvPr id="1302" name="Google Shape;1302;p5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p54: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0" name="Google Shape;1310;p5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mn-lt"/>
                <a:ea typeface="Arial"/>
                <a:cs typeface="Arial"/>
                <a:sym typeface="Arial"/>
              </a:rPr>
              <a:t>Notes de l'instructeur :</a:t>
            </a:r>
          </a:p>
          <a:p>
            <a:pPr marL="0" indent="0"/>
            <a:endParaRPr lang="fr-FR" sz="1300">
              <a:latin typeface="+mn-lt"/>
            </a:endParaRPr>
          </a:p>
          <a:p>
            <a:pPr marL="181240" indent="-181240">
              <a:lnSpc>
                <a:spcPct val="115000"/>
              </a:lnSpc>
              <a:spcBef>
                <a:spcPts val="634"/>
              </a:spcBef>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mn-lt"/>
                <a:ea typeface="Times New Roman"/>
                <a:cs typeface="Times New Roman"/>
                <a:sym typeface="Times New Roman"/>
              </a:rPr>
              <a:t>De nombreuses personnes confondent l'incidence et la prévalence. Nous examinerons chaque mesure plus en détail, mais la principale différence réside dans le numérateur. Le numérateur de l'incidence ne comprend que les nouveaux cas. Le numérateur de la prévalence comprend tous les cas actuels, quelle que soit la date d'apparition.</a:t>
            </a:r>
          </a:p>
          <a:p>
            <a:pPr marL="0" indent="0"/>
            <a:endParaRPr/>
          </a:p>
        </p:txBody>
      </p:sp>
      <p:sp>
        <p:nvSpPr>
          <p:cNvPr id="1311" name="Google Shape;1311;p5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p5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7" name="Google Shape;1317;p5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discutons de la prévalence !  La prévalence fait référence à tous les cas existants ou actuels dans la population, que l'apparition soit récente ou qu'elle remonte à un passé lointain.  Le numérateur de la prévalence comprend tous les cas actuels, quelle que soit la date d'apparition de la maladie. Ainsi, la prévalence d'une maladie est le nombre de cas existants (</a:t>
            </a:r>
            <a:r>
              <a:rPr lang="fr-FR" sz="1300" i="1">
                <a:latin typeface="Arial"/>
                <a:ea typeface="Arial"/>
                <a:cs typeface="Arial"/>
                <a:sym typeface="Arial"/>
              </a:rPr>
              <a:t>nouveaux cas plus anciens cas encore actifs</a:t>
            </a:r>
            <a:r>
              <a:rPr lang="fr-FR" sz="1300">
                <a:latin typeface="Arial"/>
                <a:ea typeface="Arial"/>
                <a:cs typeface="Arial"/>
                <a:sym typeface="Arial"/>
              </a:rPr>
              <a:t>) dans une population à un moment donné ou à une période donnée. La formule de la prévalence suit les autres formules que nous avons examinées: </a:t>
            </a:r>
            <a:r>
              <a:rPr lang="fr-FR" b="1" noProof="0">
                <a:latin typeface="Arial"/>
                <a:ea typeface="Arial"/>
                <a:cs typeface="Arial"/>
                <a:sym typeface="Arial"/>
              </a:rPr>
              <a:t>&lt;CLIQUER&gt; </a:t>
            </a:r>
            <a:endParaRPr lang="fr-FR" sz="1300">
              <a:latin typeface="Arial"/>
              <a:ea typeface="Arial"/>
              <a:cs typeface="Arial"/>
              <a:sym typeface="Arial"/>
            </a:endParaRPr>
          </a:p>
          <a:p>
            <a:pPr marL="845786" lvl="1" indent="-362480">
              <a:lnSpc>
                <a:spcPct val="115000"/>
              </a:lnSpc>
              <a:buClr>
                <a:schemeClr val="dk1"/>
              </a:buClr>
              <a:buSzPts val="1200"/>
              <a:buFont typeface="Courier New"/>
              <a:buChar char="o"/>
            </a:pPr>
            <a:r>
              <a:rPr lang="fr-FR" sz="1300">
                <a:latin typeface="Arial"/>
                <a:ea typeface="Arial"/>
                <a:cs typeface="Arial"/>
                <a:sym typeface="Arial"/>
              </a:rPr>
              <a:t>Le numérateur est le nombre de cas ou le nombre de personnes présentant l'attribut ou le comportement</a:t>
            </a:r>
          </a:p>
          <a:p>
            <a:pPr marL="845786" lvl="1" indent="-362480">
              <a:lnSpc>
                <a:spcPct val="115000"/>
              </a:lnSpc>
              <a:buClr>
                <a:schemeClr val="dk1"/>
              </a:buClr>
              <a:buSzPts val="1200"/>
              <a:buFont typeface="Courier New"/>
              <a:buChar char="o"/>
            </a:pPr>
            <a:r>
              <a:rPr lang="fr-FR" sz="1300">
                <a:latin typeface="Arial"/>
                <a:ea typeface="Arial"/>
                <a:cs typeface="Arial"/>
                <a:sym typeface="Arial"/>
              </a:rPr>
              <a:t>Le dénominateur est la taille de la population </a:t>
            </a:r>
            <a:endParaRPr lang="fr-FR" noProof="0"/>
          </a:p>
          <a:p>
            <a:pPr marL="845786" lvl="1" indent="-362480">
              <a:lnSpc>
                <a:spcPct val="115000"/>
              </a:lnSpc>
              <a:buClr>
                <a:schemeClr val="dk1"/>
              </a:buClr>
              <a:buSzPts val="1200"/>
              <a:buFont typeface="Courier New"/>
              <a:buChar char="o"/>
            </a:pPr>
            <a:r>
              <a:rPr lang="fr-FR" sz="1300">
                <a:latin typeface="Arial"/>
                <a:ea typeface="Arial"/>
                <a:cs typeface="Arial"/>
                <a:sym typeface="Arial"/>
              </a:rPr>
              <a:t>La constante est généralement soit 100, et exprimée en pourcentage, soit 1 000.</a:t>
            </a:r>
          </a:p>
          <a:p>
            <a:pPr marL="483306" lvl="1" indent="0">
              <a:lnSpc>
                <a:spcPct val="115000"/>
              </a:lnSpc>
              <a:buClr>
                <a:schemeClr val="dk1"/>
              </a:buClr>
              <a:buSzPts val="1200"/>
            </a:pPr>
            <a:endParaRPr lang="fr-FR" sz="1300">
              <a:latin typeface="Arial"/>
              <a:ea typeface="Arial"/>
              <a:cs typeface="Arial"/>
              <a:sym typeface="Arial"/>
            </a:endParaRPr>
          </a:p>
          <a:p>
            <a:pPr marL="302066" indent="-302066">
              <a:lnSpc>
                <a:spcPct val="115000"/>
              </a:lnSpc>
              <a:buClr>
                <a:schemeClr val="dk1"/>
              </a:buClr>
              <a:buSzPts val="1200"/>
              <a:buFont typeface="Noto Sans Symbols"/>
              <a:buChar char="❖"/>
            </a:pPr>
            <a:r>
              <a:rPr lang="fr-FR" sz="1300" b="1">
                <a:latin typeface="Arial"/>
                <a:ea typeface="Arial"/>
                <a:cs typeface="Arial"/>
                <a:sym typeface="Arial"/>
              </a:rPr>
              <a:t>Remarque : certaines personnes utilisent le terme « taux de prévalence » au lieu de « prévalence. »  Dans ce cours, l'un ou l'autre convient.</a:t>
            </a:r>
          </a:p>
          <a:p>
            <a:pPr marL="0" indent="0"/>
            <a:endParaRPr sz="1300"/>
          </a:p>
        </p:txBody>
      </p:sp>
      <p:sp>
        <p:nvSpPr>
          <p:cNvPr id="1318" name="Google Shape;1318;p5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p5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8" name="Google Shape;1328;p5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cette diapositive montre trois exemples de prévalence. Le premier concerne l'anémie chez les enfants. Comme le numérateur est limité aux enfants, le dénominateur doit l'être aussi.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Le deuxième est une proportion de bovins testés positifs pour la brucellose. Le numérateur est le nombre de bovins positifs et le dénominateur est la population totale de bovins dans le comté.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Le troisième est le nombre de personnes dont le taux de plomb dans le sang est supérieur au niveau préoccupant dans une population spécifique de travailleurs d'une mine d'or.  Tous ces exemples de prévalence sont valables et se calculent de la même manière. </a:t>
            </a:r>
            <a:endParaRPr lang="fr-FR" noProof="0"/>
          </a:p>
          <a:p>
            <a:pPr marL="181240" indent="-100689">
              <a:spcBef>
                <a:spcPts val="1903"/>
              </a:spcBef>
              <a:buClr>
                <a:schemeClr val="dk1"/>
              </a:buClr>
              <a:buSzPts val="1200"/>
            </a:pPr>
            <a:endParaRPr lang="fr-FR" sz="1300" b="1">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a:latin typeface="Arial"/>
                <a:ea typeface="Arial"/>
                <a:cs typeface="Arial"/>
                <a:sym typeface="Arial"/>
              </a:rPr>
              <a:t>Pour des raisons d'espace, cette diapositive ne montre pas la constante, mais chaque constante serait multipliée par 100 ou 1 000.</a:t>
            </a:r>
          </a:p>
          <a:p>
            <a:pPr marL="0" indent="0">
              <a:spcBef>
                <a:spcPts val="634"/>
              </a:spcBef>
            </a:pPr>
            <a:endParaRPr sz="1300"/>
          </a:p>
        </p:txBody>
      </p:sp>
      <p:sp>
        <p:nvSpPr>
          <p:cNvPr id="1329" name="Google Shape;1329;p5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p5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0" name="Google Shape;1340;p5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L'incidence est la fréquence des nouveaux cas d'une maladie ou d'une affection dans une population donnée au cours d'une période déterminée. La composante temporelle est essentielle dans l'étude de l'incidence. Un nouveau cas de rougeole chaque jour est très différent d'un nouveau cas de rougeole chaque année.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L'incidence est calculée en divisant le nombre de nouveaux cas au cours d'une période donnée par la taille de la population à risque au cours de cette même période et en multipliant par une constante.</a:t>
            </a:r>
          </a:p>
          <a:p>
            <a:pPr marL="0" indent="0">
              <a:spcBef>
                <a:spcPts val="634"/>
              </a:spcBef>
            </a:pPr>
            <a:endParaRPr sz="1300"/>
          </a:p>
        </p:txBody>
      </p:sp>
      <p:sp>
        <p:nvSpPr>
          <p:cNvPr id="1341" name="Google Shape;1341;p5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p5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2" name="Google Shape;1352;p5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dirty="0">
                <a:latin typeface="Arial"/>
                <a:ea typeface="Arial"/>
                <a:cs typeface="Arial"/>
                <a:sym typeface="Arial"/>
              </a:rPr>
              <a:t>Notes de l'instructeur :</a:t>
            </a:r>
            <a:endParaRPr lang="fr-FR" noProof="0" dirty="0"/>
          </a:p>
          <a:p>
            <a:pPr marL="0" indent="0">
              <a:spcBef>
                <a:spcPts val="1903"/>
              </a:spcBef>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Cet exemple concerne 24 nouveaux cas d'infection aiguë par le virus Zika qui ont été signalés l'année dernière dans un district dont la population est estimée à 300 000 habitants</a:t>
            </a:r>
            <a:r>
              <a:rPr lang="fr-FR" sz="1300" b="1" dirty="0">
                <a:latin typeface="Arial"/>
                <a:ea typeface="Arial"/>
                <a:cs typeface="Arial"/>
                <a:sym typeface="Arial"/>
              </a:rPr>
              <a:t>. &lt;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Calculez l'incidence en prenant les 24 nouveaux cas de virus Zika (</a:t>
            </a:r>
            <a:r>
              <a:rPr lang="fr-FR" sz="1300" i="1" dirty="0">
                <a:latin typeface="Arial"/>
                <a:ea typeface="Arial"/>
                <a:cs typeface="Arial"/>
                <a:sym typeface="Arial"/>
              </a:rPr>
              <a:t>le numérateur, en vert</a:t>
            </a:r>
            <a:r>
              <a:rPr lang="fr-FR" sz="1300" dirty="0">
                <a:latin typeface="Arial"/>
                <a:ea typeface="Arial"/>
                <a:cs typeface="Arial"/>
                <a:sym typeface="Arial"/>
              </a:rPr>
              <a:t>) ; puis divisez par le dénominateur (</a:t>
            </a:r>
            <a:r>
              <a:rPr lang="fr-FR" sz="1300" i="1" dirty="0">
                <a:latin typeface="Arial"/>
                <a:ea typeface="Arial"/>
                <a:cs typeface="Arial"/>
                <a:sym typeface="Arial"/>
              </a:rPr>
              <a:t>300 000 habitants dans le district A, en vert</a:t>
            </a:r>
            <a:r>
              <a:rPr lang="fr-FR" sz="1300" dirty="0">
                <a:latin typeface="Arial"/>
                <a:ea typeface="Arial"/>
                <a:cs typeface="Arial"/>
                <a:sym typeface="Arial"/>
              </a:rPr>
              <a:t>) et le nombre d'années dans cette période (</a:t>
            </a:r>
            <a:r>
              <a:rPr lang="fr-FR" sz="1300" i="1" dirty="0">
                <a:latin typeface="Arial"/>
                <a:ea typeface="Arial"/>
                <a:cs typeface="Arial"/>
                <a:sym typeface="Arial"/>
              </a:rPr>
              <a:t>une seule année</a:t>
            </a:r>
            <a:r>
              <a:rPr lang="fr-FR" sz="1300" dirty="0">
                <a:latin typeface="Arial"/>
                <a:ea typeface="Arial"/>
                <a:cs typeface="Arial"/>
                <a:sym typeface="Arial"/>
              </a:rPr>
              <a:t>) et multipliez par une constante telle que 100 000. Le résultat est</a:t>
            </a:r>
            <a:r>
              <a:rPr lang="fr-FR" sz="1300" b="1" dirty="0">
                <a:latin typeface="Arial"/>
                <a:ea typeface="Arial"/>
                <a:cs typeface="Arial"/>
                <a:sym typeface="Arial"/>
              </a:rPr>
              <a:t> &lt;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8 cas de Zika pour 100 000 habitants l'année dernière.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Comment exprimeriez-vous cela avec des mots ?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u="sng"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Permet</a:t>
            </a:r>
            <a:r>
              <a:rPr lang="fr-FR" b="1" u="sng" noProof="0" dirty="0">
                <a:latin typeface="Arial"/>
                <a:ea typeface="Arial"/>
                <a:cs typeface="Arial"/>
                <a:sym typeface="Arial"/>
              </a:rPr>
              <a:t>tez</a:t>
            </a:r>
            <a:r>
              <a:rPr lang="fr-FR" b="0" u="none" noProof="0" dirty="0">
                <a:latin typeface="Arial"/>
                <a:ea typeface="Arial"/>
                <a:cs typeface="Arial"/>
                <a:sym typeface="Arial"/>
              </a:rPr>
              <a:t> </a:t>
            </a:r>
            <a:r>
              <a:rPr lang="fr-FR" sz="1300" dirty="0">
                <a:latin typeface="Arial"/>
                <a:ea typeface="Arial"/>
                <a:cs typeface="Arial"/>
                <a:sym typeface="Arial"/>
              </a:rPr>
              <a:t>aux participants de considérer la question et d'y répondre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endParaRPr lang="fr-FR" sz="1300" dirty="0">
              <a:latin typeface="Arial"/>
              <a:ea typeface="Arial"/>
              <a:cs typeface="Arial"/>
              <a:sym typeface="Arial"/>
            </a:endParaRPr>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L'année dernière, le taux d'incidence de la maladie à virus Zika était de 8,0 cas pour 100 000 habitants par an.</a:t>
            </a:r>
          </a:p>
          <a:p>
            <a:pPr marL="0" indent="0">
              <a:spcBef>
                <a:spcPts val="1269"/>
              </a:spcBef>
            </a:pPr>
            <a:endParaRPr sz="1300" dirty="0"/>
          </a:p>
        </p:txBody>
      </p:sp>
      <p:sp>
        <p:nvSpPr>
          <p:cNvPr id="1353" name="Google Shape;1353;p5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3"/>
        <p:cNvGrpSpPr/>
        <p:nvPr/>
      </p:nvGrpSpPr>
      <p:grpSpPr>
        <a:xfrm>
          <a:off x="0" y="0"/>
          <a:ext cx="0" cy="0"/>
          <a:chOff x="0" y="0"/>
          <a:chExt cx="0" cy="0"/>
        </a:xfrm>
      </p:grpSpPr>
      <p:sp>
        <p:nvSpPr>
          <p:cNvPr id="1364" name="Google Shape;1364;p5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5" name="Google Shape;1365;p5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dirty="0">
                <a:latin typeface="Arial"/>
                <a:ea typeface="Arial"/>
                <a:cs typeface="Arial"/>
                <a:sym typeface="Arial"/>
              </a:rPr>
              <a:t>Notes de l'instructeur :</a:t>
            </a:r>
            <a:endParaRPr lang="fr-FR" noProof="0" dirty="0"/>
          </a:p>
          <a:p>
            <a:pPr marL="0" indent="0">
              <a:spcBef>
                <a:spcPts val="1903"/>
              </a:spcBef>
            </a:pPr>
            <a:endParaRPr lang="fr-FR" sz="1300" b="1"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faut parfois calculer un taux en utilisant des données sur plusieurs années. Au cours des trois dernières années, 60 cas de virus Zika ont été signalés au système de surveillance dans le district A.</a:t>
            </a:r>
          </a:p>
          <a:p>
            <a:pPr marL="261791" indent="-181240">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aux participants de calculer le taux d'incidence annuel moyen pour cette période de trois ans dans le district A. </a:t>
            </a:r>
          </a:p>
          <a:p>
            <a:pPr marL="261791" indent="-181240">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Permett</a:t>
            </a:r>
            <a:r>
              <a:rPr lang="fr-FR" b="1" u="sng" noProof="0" dirty="0">
                <a:latin typeface="Arial"/>
                <a:ea typeface="Arial"/>
                <a:cs typeface="Arial"/>
                <a:sym typeface="Arial"/>
              </a:rPr>
              <a:t>ez</a:t>
            </a:r>
            <a:r>
              <a:rPr lang="fr-FR" sz="1300" dirty="0">
                <a:latin typeface="Arial"/>
                <a:ea typeface="Arial"/>
                <a:cs typeface="Arial"/>
                <a:sym typeface="Arial"/>
              </a:rPr>
              <a:t> aux participants de considérer la question et d'y répondre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p>
          <a:p>
            <a:pPr marL="261791" indent="-181240">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 numérateur est de 60 cas. La population est de 300 000 personnes et la composante temporelle est de 3 ans</a:t>
            </a:r>
            <a:r>
              <a:rPr lang="fr-FR" sz="1300" b="1" dirty="0">
                <a:latin typeface="Arial"/>
                <a:ea typeface="Arial"/>
                <a:cs typeface="Arial"/>
                <a:sym typeface="Arial"/>
              </a:rPr>
              <a:t>.  </a:t>
            </a:r>
            <a:r>
              <a:rPr lang="fr-FR" sz="1300" dirty="0">
                <a:latin typeface="Arial"/>
                <a:ea typeface="Arial"/>
                <a:cs typeface="Arial"/>
                <a:sym typeface="Arial"/>
              </a:rPr>
              <a:t>La </a:t>
            </a:r>
            <a:r>
              <a:rPr lang="fr-FR" sz="1300" b="1" i="1" dirty="0">
                <a:latin typeface="Arial"/>
                <a:ea typeface="Arial"/>
                <a:cs typeface="Arial"/>
                <a:sym typeface="Arial"/>
              </a:rPr>
              <a:t>réponse </a:t>
            </a:r>
            <a:r>
              <a:rPr lang="fr-FR" sz="1300" i="1" dirty="0">
                <a:latin typeface="Arial"/>
                <a:ea typeface="Arial"/>
                <a:cs typeface="Arial"/>
                <a:sym typeface="Arial"/>
              </a:rPr>
              <a:t>est </a:t>
            </a:r>
            <a:r>
              <a:rPr lang="fr-FR" sz="1300" dirty="0">
                <a:latin typeface="Arial"/>
                <a:ea typeface="Arial"/>
                <a:cs typeface="Arial"/>
                <a:sym typeface="Arial"/>
              </a:rPr>
              <a:t>donc </a:t>
            </a:r>
            <a:r>
              <a:rPr lang="fr-FR" sz="1300" i="1" dirty="0">
                <a:latin typeface="Arial"/>
                <a:ea typeface="Arial"/>
                <a:cs typeface="Arial"/>
                <a:sym typeface="Arial"/>
              </a:rPr>
              <a:t>6,7</a:t>
            </a:r>
          </a:p>
          <a:p>
            <a:pPr marL="181240" indent="-100689">
              <a:spcBef>
                <a:spcPts val="1903"/>
              </a:spcBef>
              <a:buClr>
                <a:schemeClr val="dk1"/>
              </a:buClr>
              <a:buSzPts val="1200"/>
            </a:pPr>
            <a:endParaRPr lang="fr-FR" sz="1300" i="1" dirty="0">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i="1" dirty="0">
                <a:latin typeface="Arial"/>
                <a:ea typeface="Arial"/>
                <a:cs typeface="Arial"/>
                <a:sym typeface="Arial"/>
              </a:rPr>
              <a:t>Ce calcul est un peu plus difficile que le précédent car les 60 cas se sont produits sur une période de 3 ans et non d'un an. Si les participants ne divisent pas par 3, le résultat sera de 20 cas pour 100 000 sur la période de 3 ans. Pour calculer le taux d'incidence annuel moyen, il faut diviser les 20/100 000 par 3 pour obtenir 6,7/100 000 par an.</a:t>
            </a:r>
          </a:p>
          <a:p>
            <a:pPr marL="181240" indent="-100689">
              <a:spcBef>
                <a:spcPts val="1903"/>
              </a:spcBef>
              <a:buClr>
                <a:schemeClr val="dk1"/>
              </a:buClr>
              <a:buSzPts val="1200"/>
            </a:pPr>
            <a:endParaRPr lang="fr-FR" sz="1300" b="1" i="1"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Comment ferions-nous état de cette situation ?</a:t>
            </a:r>
          </a:p>
          <a:p>
            <a:pPr marL="261791" indent="-181240">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Permett</a:t>
            </a:r>
            <a:r>
              <a:rPr lang="fr-FR" b="1" u="sng" noProof="0" dirty="0">
                <a:latin typeface="Arial"/>
                <a:ea typeface="Arial"/>
                <a:cs typeface="Arial"/>
                <a:sym typeface="Arial"/>
              </a:rPr>
              <a:t>ez</a:t>
            </a:r>
            <a:r>
              <a:rPr lang="fr-FR" sz="1300" dirty="0">
                <a:latin typeface="Arial"/>
                <a:ea typeface="Arial"/>
                <a:cs typeface="Arial"/>
                <a:sym typeface="Arial"/>
              </a:rPr>
              <a:t> aux participants de considérer la question et d'y répondre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endParaRPr lang="fr-FR" noProof="0" dirty="0"/>
          </a:p>
          <a:p>
            <a:pPr marL="261791" indent="-181240">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b="1" i="1" dirty="0">
                <a:latin typeface="Arial"/>
                <a:ea typeface="Arial"/>
                <a:cs typeface="Arial"/>
                <a:sym typeface="Arial"/>
              </a:rPr>
              <a:t>:</a:t>
            </a:r>
            <a:r>
              <a:rPr lang="fr-FR" sz="1300" i="1" dirty="0">
                <a:latin typeface="Arial"/>
                <a:ea typeface="Arial"/>
                <a:cs typeface="Arial"/>
                <a:sym typeface="Arial"/>
              </a:rPr>
              <a:t> Le taux d'incidence annuel moyen du virus Zika était de 6,7 cas pour 100 000 habitants par an dans le district A au cours des trois dernières années.</a:t>
            </a:r>
          </a:p>
          <a:p>
            <a:pPr marL="0" indent="0">
              <a:spcBef>
                <a:spcPts val="634"/>
              </a:spcBef>
            </a:pPr>
            <a:endParaRPr sz="1300" dirty="0"/>
          </a:p>
        </p:txBody>
      </p:sp>
      <p:sp>
        <p:nvSpPr>
          <p:cNvPr id="1366" name="Google Shape;1366;p5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1" name="Google Shape;741;p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 </a:t>
            </a:r>
            <a:endParaRPr lang="fr-FR" noProof="0"/>
          </a:p>
          <a:p>
            <a:pPr marL="0" indent="0">
              <a:spcBef>
                <a:spcPts val="1903"/>
              </a:spcBef>
            </a:pPr>
            <a:endParaRPr lang="fr-FR" sz="1300" b="1">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Il s'agit maintenant de la phase d'analyse du cycle de surveillance de la santé publique.</a:t>
            </a:r>
            <a:endParaRPr lang="fr-FR" noProof="0"/>
          </a:p>
          <a:p>
            <a:pPr marL="181240" indent="-181240">
              <a:spcBef>
                <a:spcPts val="1903"/>
              </a:spcBef>
              <a:buFont typeface="Wingdings" panose="05000000000000000000" pitchFamily="2" charset="2"/>
              <a:buChar char="§"/>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d'entre vous résument ou analysent des données dans le cadre de leur travail ?</a:t>
            </a:r>
            <a:endParaRPr lang="fr-FR" noProof="0"/>
          </a:p>
          <a:p>
            <a:pPr marL="181240"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b="1" u="sng" noProof="0">
                <a:latin typeface="Arial"/>
                <a:ea typeface="Arial"/>
                <a:cs typeface="Arial"/>
                <a:sym typeface="Arial"/>
              </a:rPr>
              <a:t>Remerciez</a:t>
            </a:r>
            <a:r>
              <a:rPr lang="fr-FR" b="1" u="none" noProof="0">
                <a:latin typeface="Arial"/>
                <a:ea typeface="Arial"/>
                <a:cs typeface="Arial"/>
                <a:sym typeface="Arial"/>
              </a:rPr>
              <a:t> </a:t>
            </a:r>
            <a:r>
              <a:rPr lang="fr-FR" b="0" u="none" noProof="0">
                <a:latin typeface="Arial"/>
                <a:ea typeface="Arial"/>
                <a:cs typeface="Arial"/>
                <a:sym typeface="Arial"/>
              </a:rPr>
              <a:t>les participants pour leurs</a:t>
            </a:r>
            <a:r>
              <a:rPr lang="fr-FR" sz="1300">
                <a:latin typeface="Arial"/>
                <a:ea typeface="Arial"/>
                <a:cs typeface="Arial"/>
                <a:sym typeface="Arial"/>
              </a:rPr>
              <a:t> réponses. </a:t>
            </a:r>
            <a:endParaRPr lang="fr-FR" sz="1300" b="1">
              <a:latin typeface="Arial"/>
              <a:ea typeface="Arial"/>
              <a:cs typeface="Arial"/>
              <a:sym typeface="Arial"/>
            </a:endParaRPr>
          </a:p>
          <a:p>
            <a:pPr marL="181240" indent="-181240">
              <a:lnSpc>
                <a:spcPct val="115000"/>
              </a:lnSpc>
              <a:spcBef>
                <a:spcPts val="634"/>
              </a:spcBef>
              <a:buFont typeface="Wingdings" panose="05000000000000000000" pitchFamily="2" charset="2"/>
              <a:buChar char="§"/>
            </a:pPr>
            <a:endParaRPr lang="fr-FR" sz="130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L'un des résultats que nous espérons obtenir grâce à votre participation à FETP-</a:t>
            </a:r>
            <a:r>
              <a:rPr lang="fr-FR" noProof="0">
                <a:latin typeface="Arial"/>
                <a:ea typeface="Arial"/>
                <a:cs typeface="Arial"/>
                <a:sym typeface="Arial"/>
              </a:rPr>
              <a:t>Première ligne,</a:t>
            </a:r>
            <a:r>
              <a:rPr lang="fr-FR" sz="1300">
                <a:latin typeface="Arial"/>
                <a:ea typeface="Arial"/>
                <a:cs typeface="Arial"/>
                <a:sym typeface="Arial"/>
              </a:rPr>
              <a:t> est que vous vous sentirez tous à l'aise pour faire la synthèse des données qui arrivent </a:t>
            </a:r>
            <a:r>
              <a:rPr lang="fr-FR" noProof="0">
                <a:latin typeface="Arial"/>
                <a:ea typeface="Arial"/>
                <a:cs typeface="Arial"/>
                <a:sym typeface="Arial"/>
              </a:rPr>
              <a:t>sur</a:t>
            </a:r>
            <a:r>
              <a:rPr lang="fr-FR" sz="1300">
                <a:latin typeface="Arial"/>
                <a:ea typeface="Arial"/>
                <a:cs typeface="Arial"/>
                <a:sym typeface="Arial"/>
              </a:rPr>
              <a:t> votre bureau et que vous le ferez régulièrement.</a:t>
            </a:r>
            <a:endParaRPr lang="fr-FR" noProof="0"/>
          </a:p>
          <a:p>
            <a:pPr marL="181240" indent="-181240">
              <a:lnSpc>
                <a:spcPct val="115000"/>
              </a:lnSpc>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a:t>
            </a:r>
            <a:r>
              <a:rPr lang="fr-FR" sz="1300">
                <a:latin typeface="Arial"/>
                <a:ea typeface="Arial"/>
                <a:cs typeface="Arial"/>
                <a:sym typeface="Arial"/>
              </a:rPr>
              <a:t>s'il y a des questions ou des commentaires avant de poursuivre.</a:t>
            </a:r>
            <a:endParaRPr lang="fr-FR" noProof="0"/>
          </a:p>
          <a:p>
            <a:pPr marL="181240" indent="-181240">
              <a:lnSpc>
                <a:spcPct val="115000"/>
              </a:lnSpc>
              <a:buClr>
                <a:schemeClr val="dk1"/>
              </a:buClr>
              <a:buSzPts val="1200"/>
              <a:buFont typeface="Wingdings" panose="05000000000000000000" pitchFamily="2" charset="2"/>
              <a:buChar char="§"/>
            </a:pPr>
            <a:endParaRPr lang="fr-FR" sz="1300" b="1">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Répondre</a:t>
            </a:r>
            <a:r>
              <a:rPr lang="fr-FR" sz="1300">
                <a:latin typeface="Arial"/>
                <a:ea typeface="Arial"/>
                <a:cs typeface="Arial"/>
                <a:sym typeface="Arial"/>
              </a:rPr>
              <a:t> aux questions ou aux commentaires, puis pass</a:t>
            </a:r>
            <a:r>
              <a:rPr lang="fr-FR" noProof="0">
                <a:latin typeface="Arial"/>
                <a:ea typeface="Arial"/>
                <a:cs typeface="Arial"/>
                <a:sym typeface="Arial"/>
              </a:rPr>
              <a:t>ez</a:t>
            </a:r>
            <a:r>
              <a:rPr lang="fr-FR" sz="1300">
                <a:latin typeface="Arial"/>
                <a:ea typeface="Arial"/>
                <a:cs typeface="Arial"/>
                <a:sym typeface="Arial"/>
              </a:rPr>
              <a:t> à la diapositive suivante.</a:t>
            </a:r>
            <a:endParaRPr lang="fr-FR" noProof="0"/>
          </a:p>
          <a:p>
            <a:pPr marL="0" indent="0"/>
            <a:endParaRPr>
              <a:latin typeface="Calibri"/>
              <a:ea typeface="Calibri"/>
              <a:cs typeface="Calibri"/>
              <a:sym typeface="Calibri"/>
            </a:endParaRPr>
          </a:p>
        </p:txBody>
      </p:sp>
      <p:sp>
        <p:nvSpPr>
          <p:cNvPr id="742" name="Google Shape;742;p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6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8" name="Google Shape;1378;p6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a:latin typeface="Arial"/>
                <a:ea typeface="Arial"/>
                <a:cs typeface="Arial"/>
                <a:sym typeface="Arial"/>
              </a:rPr>
              <a:t>Notes de l'instructeur :</a:t>
            </a:r>
            <a:endParaRPr lang="fr-FR" noProof="0"/>
          </a:p>
          <a:p>
            <a:pPr marL="0" indent="0">
              <a:lnSpc>
                <a:spcPct val="115000"/>
              </a:lnSpc>
              <a:buClr>
                <a:schemeClr val="dk1"/>
              </a:buClr>
              <a:buSzPts val="1200"/>
            </a:pPr>
            <a:endParaRPr lang="fr-FR" sz="1300" b="1">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Un taux d'attaque est similaire à un taux d'incidence. Dans les deux cas, le numérateur est le nombre de nouveaux cas. Le taux d'incidence est généralement calculé sur une longue période, tandis que le taux d'attaque est généralement calculé sur une courte période, par exemple pendant une flam</a:t>
            </a:r>
            <a:r>
              <a:rPr lang="fr-FR" noProof="0">
                <a:latin typeface="Arial"/>
                <a:ea typeface="Arial"/>
                <a:cs typeface="Arial"/>
                <a:sym typeface="Arial"/>
              </a:rPr>
              <a:t>bée </a:t>
            </a:r>
            <a:r>
              <a:rPr lang="fr-FR" sz="1300">
                <a:latin typeface="Arial"/>
                <a:ea typeface="Arial"/>
                <a:cs typeface="Arial"/>
                <a:sym typeface="Arial"/>
              </a:rPr>
              <a:t>épidémique.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Un taux d'attaque est le nombre de nouveaux cas dans une population au cours d'une période donnée. Le taux d'attaque peut être utilisé pour estimer le risque de maladie.</a:t>
            </a:r>
            <a:endParaRPr lang="fr-FR" noProof="0"/>
          </a:p>
          <a:p>
            <a:pPr marL="261791" indent="-181240">
              <a:lnSpc>
                <a:spcPct val="115000"/>
              </a:lnSpc>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a:latin typeface="Arial"/>
                <a:ea typeface="Arial"/>
                <a:cs typeface="Arial"/>
                <a:sym typeface="Arial"/>
              </a:rPr>
              <a:t> aux participants s'ils ont des questions.  </a:t>
            </a:r>
            <a:endParaRPr lang="fr-FR" noProof="0"/>
          </a:p>
          <a:p>
            <a:pPr marL="261791" indent="-181240">
              <a:lnSpc>
                <a:spcPct val="115000"/>
              </a:lnSpc>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Répond</a:t>
            </a:r>
            <a:r>
              <a:rPr lang="fr-FR" b="1" u="sng" noProof="0">
                <a:latin typeface="Arial"/>
                <a:ea typeface="Arial"/>
                <a:cs typeface="Arial"/>
                <a:sym typeface="Arial"/>
              </a:rPr>
              <a:t>ez</a:t>
            </a:r>
            <a:r>
              <a:rPr lang="fr-FR" sz="1300">
                <a:latin typeface="Arial"/>
                <a:ea typeface="Arial"/>
                <a:cs typeface="Arial"/>
                <a:sym typeface="Arial"/>
              </a:rPr>
              <a:t> aux questions, le cas échéant.</a:t>
            </a:r>
            <a:endParaRPr lang="fr-FR" noProof="0"/>
          </a:p>
          <a:p>
            <a:pPr marL="181240" indent="-100689">
              <a:lnSpc>
                <a:spcPct val="115000"/>
              </a:lnSpc>
              <a:buClr>
                <a:schemeClr val="dk1"/>
              </a:buClr>
              <a:buSzPts val="1200"/>
            </a:pPr>
            <a:endParaRPr lang="fr-FR" sz="1300" b="1">
              <a:latin typeface="Arial"/>
              <a:ea typeface="Arial"/>
              <a:cs typeface="Arial"/>
              <a:sym typeface="Arial"/>
            </a:endParaRPr>
          </a:p>
          <a:p>
            <a:pPr marL="181240" indent="-181240">
              <a:lnSpc>
                <a:spcPct val="115000"/>
              </a:lnSpc>
              <a:buClr>
                <a:schemeClr val="dk1"/>
              </a:buClr>
              <a:buSzPts val="1200"/>
              <a:buFont typeface="Noto Sans Symbols"/>
              <a:buChar char="❖"/>
            </a:pPr>
            <a:r>
              <a:rPr lang="fr-FR" sz="1300" b="1" i="1">
                <a:latin typeface="Arial"/>
                <a:ea typeface="Arial"/>
                <a:cs typeface="Arial"/>
                <a:sym typeface="Arial"/>
              </a:rPr>
              <a:t>Pour calculer le taux d'attaque :</a:t>
            </a:r>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Le numérateur, comme l'incidence, est le nombre de nouveaux cas</a:t>
            </a:r>
            <a:endParaRPr lang="fr-FR" noProof="0"/>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Le dénominateur est la taille de la population au début de cette période</a:t>
            </a:r>
            <a:endParaRPr lang="fr-FR" noProof="0"/>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La fraction est souvent multipliée par une constante, généralement 100 ou 1 000.</a:t>
            </a:r>
            <a:endParaRPr lang="fr-FR" noProof="0"/>
          </a:p>
          <a:p>
            <a:pPr marL="0" indent="0">
              <a:lnSpc>
                <a:spcPct val="115000"/>
              </a:lnSpc>
            </a:pPr>
            <a:r>
              <a:rPr lang="fr-FR" sz="1300" b="1">
                <a:latin typeface="Arial"/>
                <a:ea typeface="Arial"/>
                <a:cs typeface="Arial"/>
                <a:sym typeface="Arial"/>
              </a:rPr>
              <a:t> </a:t>
            </a:r>
            <a:endParaRPr sz="1300" b="1">
              <a:latin typeface="Arial"/>
              <a:ea typeface="Arial"/>
              <a:cs typeface="Arial"/>
              <a:sym typeface="Arial"/>
            </a:endParaRPr>
          </a:p>
        </p:txBody>
      </p:sp>
      <p:sp>
        <p:nvSpPr>
          <p:cNvPr id="1379" name="Google Shape;1379;p6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7"/>
        <p:cNvGrpSpPr/>
        <p:nvPr/>
      </p:nvGrpSpPr>
      <p:grpSpPr>
        <a:xfrm>
          <a:off x="0" y="0"/>
          <a:ext cx="0" cy="0"/>
          <a:chOff x="0" y="0"/>
          <a:chExt cx="0" cy="0"/>
        </a:xfrm>
      </p:grpSpPr>
      <p:sp>
        <p:nvSpPr>
          <p:cNvPr id="1388" name="Google Shape;1388;p6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9" name="Google Shape;1389;p6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Arial"/>
                <a:ea typeface="Arial"/>
                <a:cs typeface="Arial"/>
                <a:sym typeface="Arial"/>
              </a:rPr>
              <a:t>Notes de l'instructeur :</a:t>
            </a:r>
            <a:endParaRPr lang="fr-FR" noProof="0" dirty="0"/>
          </a:p>
          <a:p>
            <a:pPr marL="0" indent="0">
              <a:lnSpc>
                <a:spcPct val="115000"/>
              </a:lnSpc>
            </a:pPr>
            <a:endParaRPr lang="fr-FR" sz="1300" b="1" i="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d'un exemple de seize cas d'anthrax survenus dans le village Q avec une population de 800 habitants en mai 2023.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a:t>
            </a:r>
            <a:endParaRPr lang="fr-FR" noProof="0" dirty="0"/>
          </a:p>
          <a:p>
            <a:pPr marL="261791" indent="-181240">
              <a:lnSpc>
                <a:spcPct val="115000"/>
              </a:lnSpc>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 taux d'attaque pour cette période est calculé comme suit : 16/800, ce qui équivaut à 0,02. En général, comme pour d'autres mesures, il est préférable de faire précéder la décimale d'un nombre entier. Vous pouvez donc multiplier par 100 ou par 1 000.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Si l'on choisit une constante de 100, alors 0,02 x 100 = 2 pour 100 habitants.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 </a:t>
            </a:r>
            <a:r>
              <a:rPr lang="fr-FR" sz="1300" dirty="0">
                <a:latin typeface="Arial"/>
                <a:ea typeface="Arial"/>
                <a:cs typeface="Arial"/>
                <a:sym typeface="Arial"/>
              </a:rPr>
              <a:t>Multiplier par 100 revient à exprimer la fraction sous forme de pourcentage. </a:t>
            </a:r>
            <a:r>
              <a:rPr lang="fr-FR" sz="1300" b="1" dirty="0">
                <a:latin typeface="Arial"/>
                <a:ea typeface="Arial"/>
                <a:cs typeface="Arial"/>
                <a:sym typeface="Arial"/>
              </a:rPr>
              <a:t>&lt;</a:t>
            </a:r>
            <a:r>
              <a:rPr lang="fr-FR" b="1" noProof="0" dirty="0">
                <a:latin typeface="Arial"/>
                <a:ea typeface="Arial"/>
                <a:cs typeface="Arial"/>
                <a:sym typeface="Arial"/>
              </a:rPr>
              <a:t>CLIQUER</a:t>
            </a:r>
            <a:r>
              <a:rPr lang="fr-FR" sz="1300" b="1" dirty="0">
                <a:latin typeface="Arial"/>
                <a:ea typeface="Arial"/>
                <a:cs typeface="Arial"/>
                <a:sym typeface="Arial"/>
              </a:rPr>
              <a:t>&gt;</a:t>
            </a:r>
            <a:endParaRPr lang="fr-FR" noProof="0" dirty="0"/>
          </a:p>
          <a:p>
            <a:pPr marL="261791" indent="-181240">
              <a:lnSpc>
                <a:spcPct val="115000"/>
              </a:lnSpc>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Nous pourrions donc dire que le taux d'attaque à l'anthrax en </a:t>
            </a:r>
            <a:r>
              <a:rPr lang="fr-FR" sz="1300">
                <a:latin typeface="Arial"/>
                <a:ea typeface="Arial"/>
                <a:cs typeface="Arial"/>
                <a:sym typeface="Arial"/>
              </a:rPr>
              <a:t>mai 2023 </a:t>
            </a:r>
            <a:r>
              <a:rPr lang="fr-FR" sz="1300" dirty="0">
                <a:latin typeface="Arial"/>
                <a:ea typeface="Arial"/>
                <a:cs typeface="Arial"/>
                <a:sym typeface="Arial"/>
              </a:rPr>
              <a:t>dans le village Q était de 2 %, ou que 2 % de la population a contracté l'anthrax en mai. Le taux d'attaque est une estimation du risque.  Nous pourrions donc dire qu'un habitant du village Q avait un risque de 2 % de contracter la maladie du charbon pendant l'épidémie. </a:t>
            </a:r>
          </a:p>
          <a:p>
            <a:pPr marL="0" indent="0"/>
            <a:endParaRPr sz="1300" dirty="0"/>
          </a:p>
        </p:txBody>
      </p:sp>
      <p:sp>
        <p:nvSpPr>
          <p:cNvPr id="1390" name="Google Shape;1390;p6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p6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1" name="Google Shape;1401;p6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endParaRPr lang="fr-FR" sz="1300" b="1">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 tableau présente la répartition par âge et par sexe des 439 cas suspects diagnostiqués au cours d'une épidémie de diarrhée aqueuse aiguë. </a:t>
            </a:r>
            <a:endParaRPr lang="fr-FR" noProof="0"/>
          </a:p>
          <a:p>
            <a:pPr marL="261791" indent="-181240">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S'agit-il de fréquences ou de taux ? </a:t>
            </a:r>
            <a:r>
              <a:rPr lang="fr-FR" sz="1300" b="1" i="1">
                <a:latin typeface="Arial"/>
                <a:ea typeface="Arial"/>
                <a:cs typeface="Arial"/>
                <a:sym typeface="Arial"/>
              </a:rPr>
              <a:t>Réponse : </a:t>
            </a:r>
            <a:r>
              <a:rPr lang="fr-FR" sz="1300">
                <a:latin typeface="Arial"/>
                <a:ea typeface="Arial"/>
                <a:cs typeface="Arial"/>
                <a:sym typeface="Arial"/>
              </a:rPr>
              <a:t>il s</a:t>
            </a:r>
            <a:r>
              <a:rPr lang="fr-FR" noProof="0">
                <a:latin typeface="Arial"/>
                <a:ea typeface="Arial"/>
                <a:cs typeface="Arial"/>
                <a:sym typeface="Arial"/>
              </a:rPr>
              <a:t>’agit</a:t>
            </a:r>
            <a:r>
              <a:rPr lang="fr-FR" b="1" i="1" noProof="0">
                <a:latin typeface="Arial"/>
                <a:ea typeface="Arial"/>
                <a:cs typeface="Arial"/>
                <a:sym typeface="Arial"/>
              </a:rPr>
              <a:t> </a:t>
            </a:r>
            <a:r>
              <a:rPr lang="fr-FR" noProof="0">
                <a:latin typeface="Arial"/>
                <a:ea typeface="Arial"/>
                <a:cs typeface="Arial"/>
                <a:sym typeface="Arial"/>
              </a:rPr>
              <a:t>des</a:t>
            </a:r>
            <a:r>
              <a:rPr lang="fr-FR" b="1" i="1" noProof="0">
                <a:latin typeface="Arial"/>
                <a:ea typeface="Arial"/>
                <a:cs typeface="Arial"/>
                <a:sym typeface="Arial"/>
              </a:rPr>
              <a:t> </a:t>
            </a:r>
            <a:r>
              <a:rPr lang="fr-FR" sz="1300" i="1">
                <a:latin typeface="Arial"/>
                <a:ea typeface="Arial"/>
                <a:cs typeface="Arial"/>
                <a:sym typeface="Arial"/>
              </a:rPr>
              <a:t>fréquences</a:t>
            </a:r>
          </a:p>
          <a:p>
            <a:pPr marL="261791" indent="-181240">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En quoi les fréquences sont-elles utiles ? </a:t>
            </a:r>
            <a:r>
              <a:rPr lang="fr-FR" sz="1300" b="1" i="1">
                <a:latin typeface="Arial"/>
                <a:ea typeface="Arial"/>
                <a:cs typeface="Arial"/>
                <a:sym typeface="Arial"/>
              </a:rPr>
              <a:t>Réponse :</a:t>
            </a:r>
            <a:r>
              <a:rPr lang="fr-FR" sz="1300" i="1">
                <a:latin typeface="Arial"/>
                <a:ea typeface="Arial"/>
                <a:cs typeface="Arial"/>
                <a:sym typeface="Arial"/>
              </a:rPr>
              <a:t> Le nombre absolu (total) de cas par groupe d'âge est important pour estimer les besoins en matière de prestation de services, comme le nombre de lits pédiatriques ou le nombre de doses de médicaments ou de vaccins nécessaires, etc. </a:t>
            </a:r>
            <a:endParaRPr lang="fr-FR" noProof="0"/>
          </a:p>
          <a:p>
            <a:pPr marL="261791" indent="-181240">
              <a:buClr>
                <a:schemeClr val="dk1"/>
              </a:buClr>
              <a:buSzPts val="1200"/>
              <a:buFont typeface="Wingdings" panose="05000000000000000000" pitchFamily="2" charset="2"/>
              <a:buChar char="§"/>
            </a:pPr>
            <a:endParaRPr lang="fr-FR" sz="1300" b="1" i="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 </a:t>
            </a:r>
            <a:r>
              <a:rPr lang="fr-FR" sz="1300" b="1">
                <a:latin typeface="Arial"/>
                <a:ea typeface="Arial"/>
                <a:cs typeface="Arial"/>
                <a:sym typeface="Arial"/>
              </a:rPr>
              <a:t>:  </a:t>
            </a:r>
            <a:r>
              <a:rPr lang="fr-FR" sz="1300">
                <a:latin typeface="Arial"/>
                <a:ea typeface="Arial"/>
                <a:cs typeface="Arial"/>
                <a:sym typeface="Arial"/>
              </a:rPr>
              <a:t>Quelle est la tranche d'âge qui a enregistré le plus grand nombre de cas ? </a:t>
            </a:r>
            <a:endParaRPr lang="fr-FR" noProof="0"/>
          </a:p>
          <a:p>
            <a:pPr marL="261791" indent="-181240">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Permett</a:t>
            </a:r>
            <a:r>
              <a:rPr lang="fr-FR" b="1" u="sng" noProof="0">
                <a:latin typeface="Arial"/>
                <a:ea typeface="Arial"/>
                <a:cs typeface="Arial"/>
                <a:sym typeface="Arial"/>
              </a:rPr>
              <a:t>ez</a:t>
            </a:r>
            <a:r>
              <a:rPr lang="fr-FR" sz="1300" b="1" u="sng">
                <a:latin typeface="Arial"/>
                <a:ea typeface="Arial"/>
                <a:cs typeface="Arial"/>
                <a:sym typeface="Arial"/>
              </a:rPr>
              <a:t> </a:t>
            </a:r>
            <a:r>
              <a:rPr lang="fr-FR" sz="1300">
                <a:latin typeface="Arial"/>
                <a:ea typeface="Arial"/>
                <a:cs typeface="Arial"/>
                <a:sym typeface="Arial"/>
              </a:rPr>
              <a:t>aux</a:t>
            </a:r>
            <a:r>
              <a:rPr lang="fr-FR" sz="1300" b="1">
                <a:latin typeface="Arial"/>
                <a:ea typeface="Arial"/>
                <a:cs typeface="Arial"/>
                <a:sym typeface="Arial"/>
              </a:rPr>
              <a:t> </a:t>
            </a:r>
            <a:r>
              <a:rPr lang="fr-FR" sz="1300">
                <a:latin typeface="Arial"/>
                <a:ea typeface="Arial"/>
                <a:cs typeface="Arial"/>
                <a:sym typeface="Arial"/>
              </a:rPr>
              <a:t>participants de traiter la question et d'y répondre </a:t>
            </a:r>
            <a:r>
              <a:rPr lang="fr-FR" sz="1300" b="1">
                <a:solidFill>
                  <a:srgbClr val="000000"/>
                </a:solidFill>
                <a:latin typeface="Arial"/>
                <a:ea typeface="Arial"/>
                <a:cs typeface="Arial"/>
                <a:sym typeface="Arial"/>
              </a:rPr>
              <a:t>&lt;</a:t>
            </a:r>
            <a:r>
              <a:rPr lang="fr-FR" b="1" noProof="0">
                <a:latin typeface="Arial"/>
                <a:ea typeface="Arial"/>
                <a:cs typeface="Arial"/>
                <a:sym typeface="Arial"/>
              </a:rPr>
              <a:t>CLIQUER</a:t>
            </a:r>
            <a:r>
              <a:rPr lang="fr-FR" sz="1300" b="1">
                <a:solidFill>
                  <a:srgbClr val="000000"/>
                </a:solidFill>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De 1 an à 14 ans </a:t>
            </a:r>
            <a:r>
              <a:rPr lang="fr-FR" sz="1300" b="1">
                <a:solidFill>
                  <a:srgbClr val="000000"/>
                </a:solidFill>
                <a:latin typeface="Arial"/>
                <a:ea typeface="Arial"/>
                <a:cs typeface="Arial"/>
                <a:sym typeface="Arial"/>
              </a:rPr>
              <a:t>&lt;</a:t>
            </a:r>
            <a:r>
              <a:rPr lang="fr-FR" b="1" noProof="0">
                <a:latin typeface="Arial"/>
                <a:ea typeface="Arial"/>
                <a:cs typeface="Arial"/>
                <a:sym typeface="Arial"/>
              </a:rPr>
              <a:t>CLIQUER</a:t>
            </a:r>
            <a:r>
              <a:rPr lang="fr-FR" sz="1300" b="1">
                <a:solidFill>
                  <a:srgbClr val="000000"/>
                </a:solidFill>
                <a:latin typeface="Arial"/>
                <a:ea typeface="Arial"/>
                <a:cs typeface="Arial"/>
                <a:sym typeface="Arial"/>
              </a:rPr>
              <a:t>&gt; </a:t>
            </a:r>
            <a:endParaRPr lang="fr-FR" sz="1300" i="1">
              <a:solidFill>
                <a:srgbClr val="000000"/>
              </a:solidFill>
              <a:latin typeface="Arial"/>
              <a:ea typeface="Arial"/>
              <a:cs typeface="Arial"/>
              <a:sym typeface="Arial"/>
            </a:endParaRPr>
          </a:p>
          <a:p>
            <a:pPr marL="261791" indent="-181240">
              <a:buClr>
                <a:schemeClr val="dk1"/>
              </a:buClr>
              <a:buSzPts val="1200"/>
              <a:buFont typeface="Wingdings" panose="05000000000000000000" pitchFamily="2" charset="2"/>
              <a:buChar char="§"/>
            </a:pPr>
            <a:endParaRPr lang="fr-FR" sz="1300" i="1">
              <a:solidFill>
                <a:srgbClr val="000000"/>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a:latin typeface="Arial"/>
                <a:ea typeface="Arial"/>
                <a:cs typeface="Arial"/>
                <a:sym typeface="Arial"/>
              </a:rPr>
              <a:t> :  Quelle est la tranche d'âge la plus exposée au risque de maladie ? </a:t>
            </a:r>
            <a:endParaRPr lang="fr-FR" noProof="0"/>
          </a:p>
          <a:p>
            <a:pPr marL="261791" indent="-181240">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Permett</a:t>
            </a:r>
            <a:r>
              <a:rPr lang="fr-FR" b="1" u="sng" noProof="0">
                <a:latin typeface="Arial"/>
                <a:ea typeface="Arial"/>
                <a:cs typeface="Arial"/>
                <a:sym typeface="Arial"/>
              </a:rPr>
              <a:t>ez</a:t>
            </a:r>
            <a:r>
              <a:rPr lang="fr-FR" sz="1300">
                <a:latin typeface="Arial"/>
                <a:ea typeface="Arial"/>
                <a:cs typeface="Arial"/>
                <a:sym typeface="Arial"/>
              </a:rPr>
              <a:t> aux participants de considérer la question et d'y répondre </a:t>
            </a:r>
            <a:r>
              <a:rPr lang="fr-FR" sz="1300" b="1">
                <a:solidFill>
                  <a:srgbClr val="000000"/>
                </a:solidFill>
                <a:latin typeface="Arial"/>
                <a:ea typeface="Arial"/>
                <a:cs typeface="Arial"/>
                <a:sym typeface="Arial"/>
              </a:rPr>
              <a:t>&lt;</a:t>
            </a:r>
            <a:r>
              <a:rPr lang="fr-FR" b="1" noProof="0">
                <a:latin typeface="Arial"/>
                <a:ea typeface="Arial"/>
                <a:cs typeface="Arial"/>
                <a:sym typeface="Arial"/>
              </a:rPr>
              <a:t>CLIQUER</a:t>
            </a:r>
            <a:r>
              <a:rPr lang="fr-FR" sz="1300" b="1">
                <a:solidFill>
                  <a:srgbClr val="000000"/>
                </a:solidFill>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Nous ne pouvons pas le déterminer car le risque se réfère au nombre de cas par taille de population. Nous avons besoin de la répartition par âge de la population totale pour répondre à la question.</a:t>
            </a:r>
          </a:p>
          <a:p>
            <a:pPr marL="0" indent="0"/>
            <a:endParaRPr sz="1300"/>
          </a:p>
        </p:txBody>
      </p:sp>
      <p:sp>
        <p:nvSpPr>
          <p:cNvPr id="1402" name="Google Shape;1402;p6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1"/>
        <p:cNvGrpSpPr/>
        <p:nvPr/>
      </p:nvGrpSpPr>
      <p:grpSpPr>
        <a:xfrm>
          <a:off x="0" y="0"/>
          <a:ext cx="0" cy="0"/>
          <a:chOff x="0" y="0"/>
          <a:chExt cx="0" cy="0"/>
        </a:xfrm>
      </p:grpSpPr>
      <p:sp>
        <p:nvSpPr>
          <p:cNvPr id="1412" name="Google Shape;1412;p6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3" name="Google Shape;1413;p6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 tableau additionne la taille de la population pour chaque groupe d'âge et de sexe.</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Pouvons-nous maintenant calculer quel groupe d'âge présente le plus grand risque de maladie ? Comment ? </a:t>
            </a:r>
            <a:r>
              <a:rPr lang="fr-FR" sz="1300" b="1" i="1">
                <a:latin typeface="Arial"/>
                <a:ea typeface="Arial"/>
                <a:cs typeface="Arial"/>
                <a:sym typeface="Arial"/>
              </a:rPr>
              <a:t>Réponse : </a:t>
            </a:r>
            <a:r>
              <a:rPr lang="fr-FR" sz="1300" i="1">
                <a:latin typeface="Arial"/>
                <a:ea typeface="Arial"/>
                <a:cs typeface="Arial"/>
                <a:sym typeface="Arial"/>
              </a:rPr>
              <a:t>Oui. Divisez le nombre de cas dans un groupe d'âge (numérateur) par la population du même groupe d'âge (dénominateur) pour calculer les taux d'attaque, puis comparez. Le groupe d'âge présentant le taux d'attaque le plus élevé est le groupe le plus exposé au risque de maladie. </a:t>
            </a:r>
            <a:r>
              <a:rPr lang="fr-FR" sz="1300">
                <a:latin typeface="Arial"/>
                <a:ea typeface="Arial"/>
                <a:cs typeface="Arial"/>
                <a:sym typeface="Arial"/>
              </a:rPr>
              <a:t>C'est dans la tranche d'âge des 1-14 ans que l'on trouve le plus grand nombre de cas.  </a:t>
            </a:r>
            <a:endParaRPr lang="fr-FR" noProof="0"/>
          </a:p>
          <a:p>
            <a:pPr marL="261791" indent="-181240">
              <a:spcBef>
                <a:spcPts val="1903"/>
              </a:spcBef>
              <a:buClr>
                <a:schemeClr val="dk1"/>
              </a:buClr>
              <a:buSzPts val="1200"/>
              <a:buFont typeface="Wingdings" panose="05000000000000000000" pitchFamily="2" charset="2"/>
              <a:buChar char="§"/>
            </a:pPr>
            <a:endParaRPr lang="fr-FR" sz="1300"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a:latin typeface="Arial"/>
                <a:ea typeface="Arial"/>
                <a:cs typeface="Arial"/>
                <a:sym typeface="Arial"/>
              </a:rPr>
              <a:t> aux participants de calculer le taux d'attaque pour ce groupe d'âge</a:t>
            </a:r>
            <a:r>
              <a:rPr lang="fr-FR" sz="1300" b="1">
                <a:latin typeface="Arial"/>
                <a:ea typeface="Arial"/>
                <a:cs typeface="Arial"/>
                <a:sym typeface="Arial"/>
              </a:rPr>
              <a:t>.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Permett</a:t>
            </a:r>
            <a:r>
              <a:rPr lang="fr-FR" b="1" u="sng" noProof="0">
                <a:latin typeface="Arial"/>
                <a:ea typeface="Arial"/>
                <a:cs typeface="Arial"/>
                <a:sym typeface="Arial"/>
              </a:rPr>
              <a:t>ez</a:t>
            </a:r>
            <a:r>
              <a:rPr lang="fr-FR" b="0" u="none" noProof="0">
                <a:latin typeface="Arial"/>
                <a:ea typeface="Arial"/>
                <a:cs typeface="Arial"/>
                <a:sym typeface="Arial"/>
              </a:rPr>
              <a:t> </a:t>
            </a:r>
            <a:r>
              <a:rPr lang="fr-FR" sz="1300">
                <a:latin typeface="Arial"/>
                <a:ea typeface="Arial"/>
                <a:cs typeface="Arial"/>
                <a:sym typeface="Arial"/>
              </a:rPr>
              <a:t>aux participants de considérer la question et/ou d'y répondre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Divisez 259 par 18 350 et vous obtiendrez 0,0141. Multipliez par une constante (1 000) pour simplifier le nombre (0,0141 x 1 000 = 14,1).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a:latin typeface="Arial"/>
                <a:ea typeface="Arial"/>
                <a:cs typeface="Arial"/>
                <a:sym typeface="Arial"/>
              </a:rPr>
              <a:t>Les jeunes de 1 à 14 ans avaient un taux d'attaque de 14,1 cas pour 1 000 habitants.</a:t>
            </a:r>
            <a:endParaRPr lang="fr-FR" noProof="0"/>
          </a:p>
          <a:p>
            <a:pPr marL="181240" indent="-100689">
              <a:spcBef>
                <a:spcPts val="1903"/>
              </a:spcBef>
              <a:buClr>
                <a:schemeClr val="dk1"/>
              </a:buClr>
              <a:buSzPts val="1200"/>
            </a:pPr>
            <a:endParaRPr lang="fr-FR" sz="1300" b="1" u="sng">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u="sng">
                <a:latin typeface="Arial"/>
                <a:ea typeface="Arial"/>
                <a:cs typeface="Arial"/>
                <a:sym typeface="Arial"/>
              </a:rPr>
              <a:t>Tâche</a:t>
            </a:r>
            <a:r>
              <a:rPr lang="fr-FR" sz="1300" b="1">
                <a:latin typeface="Arial"/>
                <a:ea typeface="Arial"/>
                <a:cs typeface="Arial"/>
                <a:sym typeface="Arial"/>
              </a:rPr>
              <a:t> : Divisez la classe en 5 groupes.  Chaque groupe doit calculer le taux d'attaque pour l'une des tranches d'âge restantes et le total.  Les réponses se trouvent sur la diapositive suivante.</a:t>
            </a:r>
            <a:endParaRPr lang="fr-FR" noProof="0"/>
          </a:p>
          <a:p>
            <a:pPr marL="0" indent="0">
              <a:spcBef>
                <a:spcPts val="634"/>
              </a:spcBef>
            </a:pPr>
            <a:endParaRPr sz="1300"/>
          </a:p>
        </p:txBody>
      </p:sp>
      <p:sp>
        <p:nvSpPr>
          <p:cNvPr id="1414" name="Google Shape;1414;p6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3"/>
        <p:cNvGrpSpPr/>
        <p:nvPr/>
      </p:nvGrpSpPr>
      <p:grpSpPr>
        <a:xfrm>
          <a:off x="0" y="0"/>
          <a:ext cx="0" cy="0"/>
          <a:chOff x="0" y="0"/>
          <a:chExt cx="0" cy="0"/>
        </a:xfrm>
      </p:grpSpPr>
      <p:sp>
        <p:nvSpPr>
          <p:cNvPr id="1424" name="Google Shape;1424;p6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5" name="Google Shape;1425;p6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i="1">
                <a:latin typeface="Arial"/>
                <a:ea typeface="Arial"/>
                <a:cs typeface="Arial"/>
                <a:sym typeface="Arial"/>
              </a:rPr>
              <a:t>La question 1 a été répondue à partir du tableau des effectifs.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endParaRPr lang="fr-FR" noProof="0"/>
          </a:p>
          <a:p>
            <a:pPr marL="0" indent="0">
              <a:lnSpc>
                <a:spcPct val="115000"/>
              </a:lnSpc>
              <a:spcBef>
                <a:spcPts val="634"/>
              </a:spcBef>
              <a:buClr>
                <a:schemeClr val="dk1"/>
              </a:buClr>
              <a:buSzPts val="1200"/>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 groupe d'âge qui a enregistré le plus grand nombre de cas est celui des 1 à 14 ans (n=259).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endParaRPr lang="fr-FR" sz="1300">
              <a:latin typeface="Arial"/>
              <a:ea typeface="Arial"/>
              <a:cs typeface="Arial"/>
              <a:sym typeface="Arial"/>
            </a:endParaRPr>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Quelle est la tranche d'âge qui présente le risque ou le taux d'attaque le plus élevé ?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Permett</a:t>
            </a:r>
            <a:r>
              <a:rPr lang="fr-FR" b="1" u="sng" noProof="0">
                <a:latin typeface="Arial"/>
                <a:ea typeface="Arial"/>
                <a:cs typeface="Arial"/>
                <a:sym typeface="Arial"/>
              </a:rPr>
              <a:t>ez</a:t>
            </a:r>
            <a:r>
              <a:rPr lang="fr-FR" b="0" u="none" noProof="0">
                <a:latin typeface="Arial"/>
                <a:ea typeface="Arial"/>
                <a:cs typeface="Arial"/>
                <a:sym typeface="Arial"/>
              </a:rPr>
              <a:t> </a:t>
            </a:r>
            <a:r>
              <a:rPr lang="fr-FR" sz="1300">
                <a:latin typeface="Arial"/>
                <a:ea typeface="Arial"/>
                <a:cs typeface="Arial"/>
                <a:sym typeface="Arial"/>
              </a:rPr>
              <a:t> aux participants de considérer la question et d'y répondre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a:t>
            </a:r>
            <a:r>
              <a:rPr lang="fr-FR" sz="1300" i="1">
                <a:latin typeface="Arial"/>
                <a:ea typeface="Arial"/>
                <a:cs typeface="Arial"/>
                <a:sym typeface="Arial"/>
              </a:rPr>
              <a:t> Les nourrissons âgés de moins d'un an, avec un taux d'attaque de 15,8/1000. </a:t>
            </a:r>
          </a:p>
          <a:p>
            <a:pPr marL="261791" indent="-181240">
              <a:lnSpc>
                <a:spcPct val="115000"/>
              </a:lnSpc>
              <a:spcBef>
                <a:spcPts val="1269"/>
              </a:spcBef>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nourrissons constituaient donc le groupe le plus à risque dans cette épidémie de diarrhée aqueuse aiguë. L'étape suivante consisterait à déterminer pourquoi et à mettre en œuvre des interventions visant à réduire le risque chez les nourrissons (et les jeunes de 1 à 14 ans, qui présentent également un risque relativement élevé).</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Revoyons la situation.  Pourquoi est-il utile de regarder les fréquences absolues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Permettez</a:t>
            </a:r>
            <a:r>
              <a:rPr lang="fr-FR" sz="1300">
                <a:latin typeface="Arial"/>
                <a:ea typeface="Arial"/>
                <a:cs typeface="Arial"/>
                <a:sym typeface="Arial"/>
              </a:rPr>
              <a:t> aux participants de considérer les questions et d'y répondre. </a:t>
            </a:r>
            <a:r>
              <a:rPr lang="fr-FR" sz="1300" b="1" i="1">
                <a:latin typeface="Arial"/>
                <a:ea typeface="Arial"/>
                <a:cs typeface="Arial"/>
                <a:sym typeface="Arial"/>
              </a:rPr>
              <a:t>Réponse :</a:t>
            </a:r>
            <a:r>
              <a:rPr lang="fr-FR" sz="1300" i="1">
                <a:latin typeface="Arial"/>
                <a:ea typeface="Arial"/>
                <a:cs typeface="Arial"/>
                <a:sym typeface="Arial"/>
              </a:rPr>
              <a:t> Utile pour la planification et la prestation de services.</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i="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Pourquoi est-il utile d'examiner les taux ? </a:t>
            </a:r>
            <a:r>
              <a:rPr lang="fr-FR" sz="1300" b="1" i="1">
                <a:latin typeface="Arial"/>
                <a:ea typeface="Arial"/>
                <a:cs typeface="Arial"/>
                <a:sym typeface="Arial"/>
              </a:rPr>
              <a:t>Réponse :</a:t>
            </a:r>
            <a:r>
              <a:rPr lang="fr-FR" sz="1300" i="1">
                <a:latin typeface="Arial"/>
                <a:ea typeface="Arial"/>
                <a:cs typeface="Arial"/>
                <a:sym typeface="Arial"/>
              </a:rPr>
              <a:t> Pour identifier les groupes à haut risque afin de développer des interventions. On peut également examiner les groupes à faible risque et essayer de comprendre ce qu'ils font de bien !</a:t>
            </a:r>
          </a:p>
          <a:p>
            <a:pPr marL="0" indent="0">
              <a:spcBef>
                <a:spcPts val="1269"/>
              </a:spcBef>
            </a:pPr>
            <a:endParaRPr lang="fr-FR" sz="1300" b="1">
              <a:latin typeface="Arial"/>
              <a:ea typeface="Arial"/>
              <a:cs typeface="Arial"/>
              <a:sym typeface="Arial"/>
            </a:endParaRPr>
          </a:p>
          <a:p>
            <a:pPr marL="181240" indent="-181240">
              <a:buClr>
                <a:schemeClr val="dk1"/>
              </a:buClr>
              <a:buSzPts val="1200"/>
              <a:buFont typeface="Noto Sans Symbols"/>
              <a:buChar char="❖"/>
            </a:pPr>
            <a:r>
              <a:rPr lang="fr-FR" sz="1300" b="1" i="1">
                <a:latin typeface="Arial"/>
                <a:ea typeface="Arial"/>
                <a:cs typeface="Arial"/>
                <a:sym typeface="Arial"/>
              </a:rPr>
              <a:t>Anime</a:t>
            </a:r>
            <a:r>
              <a:rPr lang="fr-FR" b="1" i="1" noProof="0">
                <a:latin typeface="Arial"/>
                <a:ea typeface="Arial"/>
                <a:cs typeface="Arial"/>
                <a:sym typeface="Arial"/>
              </a:rPr>
              <a:t>z</a:t>
            </a:r>
            <a:r>
              <a:rPr lang="fr-FR" sz="1300" b="1" i="1">
                <a:latin typeface="Arial"/>
                <a:ea typeface="Arial"/>
                <a:cs typeface="Arial"/>
                <a:sym typeface="Arial"/>
              </a:rPr>
              <a:t> la discussion : Est-il plus important de cibler les interventions sur les groupes présentant le plus grand nombre de cas ou sur les groupes présentant les taux d'attaque les plus élevés ?</a:t>
            </a:r>
            <a:endParaRPr lang="fr-FR" noProof="0"/>
          </a:p>
        </p:txBody>
      </p:sp>
      <p:sp>
        <p:nvSpPr>
          <p:cNvPr id="1426" name="Google Shape;1426;p6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6"/>
        <p:cNvGrpSpPr/>
        <p:nvPr/>
      </p:nvGrpSpPr>
      <p:grpSpPr>
        <a:xfrm>
          <a:off x="0" y="0"/>
          <a:ext cx="0" cy="0"/>
          <a:chOff x="0" y="0"/>
          <a:chExt cx="0" cy="0"/>
        </a:xfrm>
      </p:grpSpPr>
      <p:sp>
        <p:nvSpPr>
          <p:cNvPr id="1437" name="Google Shape;1437;p6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8" name="Google Shape;1438;p6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Considérez ce diagramme. Il s'agit d'un type de chronologie. La ligne verticale de gauche représente le 1er juillet. La ligne verticale de droite représente le 1er août. Chaque ligne représente une personne de cette communauté de 100 personnes qui a développé une maladie au cours de cette période. Le point au début de chaque ligne horizontale indique quand la personne est tombée malade pour la première fois ; le point à la fin indique quand elle s'est rétablie. </a:t>
            </a:r>
            <a:endParaRPr lang="fr-FR" noProof="0"/>
          </a:p>
          <a:p>
            <a:pPr marL="181240" indent="-100689">
              <a:lnSpc>
                <a:spcPct val="115000"/>
              </a:lnSpc>
              <a:spcBef>
                <a:spcPts val="1903"/>
              </a:spcBef>
              <a:buClr>
                <a:schemeClr val="dk1"/>
              </a:buClr>
              <a:buSzPts val="1200"/>
            </a:pPr>
            <a:endParaRPr lang="fr-FR" sz="1300" b="1" i="1">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a:latin typeface="Arial"/>
                <a:ea typeface="Arial"/>
                <a:cs typeface="Arial"/>
                <a:sym typeface="Arial"/>
              </a:rPr>
              <a:t>Posez les questions suivantes, en donnant aux participants une brève possibilité de répondre avant de donner la réponse.</a:t>
            </a:r>
            <a:endParaRPr lang="fr-FR" noProof="0"/>
          </a:p>
          <a:p>
            <a:pPr marL="181240" indent="-100689">
              <a:lnSpc>
                <a:spcPct val="115000"/>
              </a:lnSpc>
              <a:spcBef>
                <a:spcPts val="1903"/>
              </a:spcBef>
              <a:buClr>
                <a:schemeClr val="dk1"/>
              </a:buClr>
              <a:buSzPts val="1200"/>
            </a:pPr>
            <a:endParaRPr lang="fr-FR" sz="1300" b="1" i="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 cas sont représentés sur ce diagramme ? </a:t>
            </a:r>
            <a:r>
              <a:rPr lang="fr-FR" sz="1300" b="1" i="1">
                <a:latin typeface="Arial"/>
                <a:ea typeface="Arial"/>
                <a:cs typeface="Arial"/>
                <a:sym typeface="Arial"/>
              </a:rPr>
              <a:t>Réponse : </a:t>
            </a:r>
            <a:r>
              <a:rPr lang="fr-FR" sz="1300" i="1">
                <a:latin typeface="Arial"/>
                <a:ea typeface="Arial"/>
                <a:cs typeface="Arial"/>
                <a:sym typeface="Arial"/>
              </a:rPr>
              <a:t>9</a:t>
            </a:r>
            <a:endParaRPr lang="fr-FR" noProof="0"/>
          </a:p>
          <a:p>
            <a:pPr marL="80551" indent="0">
              <a:lnSpc>
                <a:spcPct val="115000"/>
              </a:lnSpc>
              <a:spcBef>
                <a:spcPts val="1903"/>
              </a:spcBef>
              <a:buClr>
                <a:schemeClr val="dk1"/>
              </a:buClr>
              <a:buSzPts val="1200"/>
            </a:pPr>
            <a:endParaRPr lang="fr-FR" sz="1300" i="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 personnes étaient malades le 1</a:t>
            </a:r>
            <a:r>
              <a:rPr lang="fr-FR" sz="1300" baseline="30000">
                <a:latin typeface="Arial"/>
                <a:ea typeface="Arial"/>
                <a:cs typeface="Arial"/>
                <a:sym typeface="Arial"/>
              </a:rPr>
              <a:t>er</a:t>
            </a:r>
            <a:r>
              <a:rPr lang="fr-FR" sz="1300">
                <a:latin typeface="Arial"/>
                <a:ea typeface="Arial"/>
                <a:cs typeface="Arial"/>
                <a:sym typeface="Arial"/>
              </a:rPr>
              <a:t> juillet ? Quelle était la prévalence de la maladie le 1</a:t>
            </a:r>
            <a:r>
              <a:rPr lang="fr-FR" sz="1300" baseline="30000">
                <a:latin typeface="Arial"/>
                <a:ea typeface="Arial"/>
                <a:cs typeface="Arial"/>
                <a:sym typeface="Arial"/>
              </a:rPr>
              <a:t>er</a:t>
            </a:r>
            <a:r>
              <a:rPr lang="fr-FR" sz="1300">
                <a:latin typeface="Arial"/>
                <a:ea typeface="Arial"/>
                <a:cs typeface="Arial"/>
                <a:sym typeface="Arial"/>
              </a:rPr>
              <a:t> juillet ? </a:t>
            </a:r>
            <a:r>
              <a:rPr lang="fr-FR" sz="1300" b="1" i="1">
                <a:latin typeface="Arial"/>
                <a:ea typeface="Arial"/>
                <a:cs typeface="Arial"/>
                <a:sym typeface="Arial"/>
              </a:rPr>
              <a:t>Réponse : </a:t>
            </a:r>
            <a:r>
              <a:rPr lang="fr-FR" sz="1300" i="1">
                <a:latin typeface="Arial"/>
                <a:ea typeface="Arial"/>
                <a:cs typeface="Arial"/>
                <a:sym typeface="Arial"/>
              </a:rPr>
              <a:t>3 malades, donc la prévalence du 1</a:t>
            </a:r>
            <a:r>
              <a:rPr lang="fr-FR" sz="1300" baseline="30000">
                <a:latin typeface="Arial"/>
                <a:ea typeface="Arial"/>
                <a:cs typeface="Arial"/>
                <a:sym typeface="Arial"/>
              </a:rPr>
              <a:t>er</a:t>
            </a:r>
            <a:r>
              <a:rPr lang="fr-FR" sz="1300" i="1">
                <a:latin typeface="Arial"/>
                <a:ea typeface="Arial"/>
                <a:cs typeface="Arial"/>
                <a:sym typeface="Arial"/>
              </a:rPr>
              <a:t> juillet = 3/9</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 personnes étaient malades le 1</a:t>
            </a:r>
            <a:r>
              <a:rPr lang="fr-FR" sz="1300" baseline="30000">
                <a:latin typeface="Arial"/>
                <a:ea typeface="Arial"/>
                <a:cs typeface="Arial"/>
                <a:sym typeface="Arial"/>
              </a:rPr>
              <a:t>er</a:t>
            </a:r>
            <a:r>
              <a:rPr lang="fr-FR" sz="1300">
                <a:latin typeface="Arial"/>
                <a:ea typeface="Arial"/>
                <a:cs typeface="Arial"/>
                <a:sym typeface="Arial"/>
              </a:rPr>
              <a:t> août ? Quelle était la prévalence de la maladie le 1</a:t>
            </a:r>
            <a:r>
              <a:rPr lang="fr-FR" sz="1300" baseline="30000">
                <a:latin typeface="Arial"/>
                <a:ea typeface="Arial"/>
                <a:cs typeface="Arial"/>
                <a:sym typeface="Arial"/>
              </a:rPr>
              <a:t>er  </a:t>
            </a:r>
            <a:r>
              <a:rPr lang="fr-FR" sz="1300">
                <a:latin typeface="Arial"/>
                <a:ea typeface="Arial"/>
                <a:cs typeface="Arial"/>
                <a:sym typeface="Arial"/>
              </a:rPr>
              <a:t>août ? </a:t>
            </a:r>
            <a:r>
              <a:rPr lang="fr-FR" sz="1300" b="1" i="1">
                <a:latin typeface="Arial"/>
                <a:ea typeface="Arial"/>
                <a:cs typeface="Arial"/>
                <a:sym typeface="Arial"/>
              </a:rPr>
              <a:t>Réponse : </a:t>
            </a:r>
            <a:r>
              <a:rPr lang="fr-FR" sz="1300" i="1">
                <a:latin typeface="Arial"/>
                <a:ea typeface="Arial"/>
                <a:cs typeface="Arial"/>
                <a:sym typeface="Arial"/>
              </a:rPr>
              <a:t>4 malades, donc la prévalence du 1</a:t>
            </a:r>
            <a:r>
              <a:rPr lang="fr-FR" sz="1300" baseline="30000">
                <a:latin typeface="Arial"/>
                <a:ea typeface="Arial"/>
                <a:cs typeface="Arial"/>
                <a:sym typeface="Arial"/>
              </a:rPr>
              <a:t>er</a:t>
            </a:r>
            <a:r>
              <a:rPr lang="fr-FR" sz="1300" i="1">
                <a:latin typeface="Arial"/>
                <a:ea typeface="Arial"/>
                <a:cs typeface="Arial"/>
                <a:sym typeface="Arial"/>
              </a:rPr>
              <a:t> août = 4/9</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Combien de personnes ont été malades à un moment ou à un autre du mois de juillet ? Quelle a été la prévalence pendant tout le mois de juillet ? </a:t>
            </a:r>
            <a:r>
              <a:rPr lang="fr-FR" sz="1300" b="1" i="1">
                <a:latin typeface="Arial"/>
                <a:ea typeface="Arial"/>
                <a:cs typeface="Arial"/>
                <a:sym typeface="Arial"/>
              </a:rPr>
              <a:t>Réponse : </a:t>
            </a:r>
            <a:r>
              <a:rPr lang="fr-FR" sz="1300" i="1">
                <a:latin typeface="Arial"/>
                <a:ea typeface="Arial"/>
                <a:cs typeface="Arial"/>
                <a:sym typeface="Arial"/>
              </a:rPr>
              <a:t>7 malades, donc prévalence pendant le mois de juillet = 7/9</a:t>
            </a:r>
            <a:endParaRPr lang="fr-FR" noProof="0"/>
          </a:p>
          <a:p>
            <a:pPr marL="261791" indent="-181240">
              <a:lnSpc>
                <a:spcPct val="115000"/>
              </a:lnSpc>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Enfin, quelle a été l'incidence au cours du mois de juillet ? </a:t>
            </a:r>
            <a:r>
              <a:rPr lang="fr-FR" sz="1300" b="1" i="1">
                <a:latin typeface="Arial"/>
                <a:ea typeface="Arial"/>
                <a:cs typeface="Arial"/>
                <a:sym typeface="Arial"/>
              </a:rPr>
              <a:t>Réponse : </a:t>
            </a:r>
            <a:r>
              <a:rPr lang="fr-FR" sz="1300" i="1">
                <a:latin typeface="Arial"/>
                <a:ea typeface="Arial"/>
                <a:cs typeface="Arial"/>
                <a:sym typeface="Arial"/>
              </a:rPr>
              <a:t>4 NOUVEAUX cas au cours du mois de juillet, donc incidence = 4/9</a:t>
            </a:r>
            <a:endParaRPr lang="fr-FR" noProof="0"/>
          </a:p>
          <a:p>
            <a:pPr marL="181240" indent="-100689">
              <a:lnSpc>
                <a:spcPct val="115000"/>
              </a:lnSpc>
              <a:spcBef>
                <a:spcPts val="1903"/>
              </a:spcBef>
              <a:buClr>
                <a:schemeClr val="dk1"/>
              </a:buClr>
              <a:buSzPts val="1200"/>
            </a:pPr>
            <a:endParaRPr lang="fr-FR" sz="1300" i="1">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a:latin typeface="Arial"/>
                <a:ea typeface="Arial"/>
                <a:cs typeface="Arial"/>
                <a:sym typeface="Arial"/>
              </a:rPr>
              <a:t>Il convient de noter que la prévalence peut se référer à un moment donné, par exemple un jour particulier (« prévalence ponctuelle »), ou à une période de temps, par exemple un mois ou une année (« prévalence périodique »).</a:t>
            </a:r>
          </a:p>
          <a:p>
            <a:pPr marL="0" indent="0">
              <a:spcBef>
                <a:spcPts val="634"/>
              </a:spcBef>
            </a:pPr>
            <a:endParaRPr sz="1300"/>
          </a:p>
        </p:txBody>
      </p:sp>
      <p:sp>
        <p:nvSpPr>
          <p:cNvPr id="1439" name="Google Shape;1439;p6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6"/>
        <p:cNvGrpSpPr/>
        <p:nvPr/>
      </p:nvGrpSpPr>
      <p:grpSpPr>
        <a:xfrm>
          <a:off x="0" y="0"/>
          <a:ext cx="0" cy="0"/>
          <a:chOff x="0" y="0"/>
          <a:chExt cx="0" cy="0"/>
        </a:xfrm>
      </p:grpSpPr>
      <p:sp>
        <p:nvSpPr>
          <p:cNvPr id="1457" name="Google Shape;1457;p6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8" name="Google Shape;1458;p6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
                <a:ea typeface="Arial  "/>
                <a:cs typeface="Arial  "/>
                <a:sym typeface="Arial  "/>
              </a:rPr>
              <a:t>Notes de l'instructeur :</a:t>
            </a:r>
            <a:endParaRPr lang="fr-FR" noProof="0"/>
          </a:p>
          <a:p>
            <a:pPr marL="0" indent="0">
              <a:spcBef>
                <a:spcPts val="1903"/>
              </a:spcBef>
            </a:pPr>
            <a:endParaRPr lang="fr-FR" sz="1300" b="1">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
                <a:ea typeface="Arial  "/>
                <a:cs typeface="Arial  "/>
                <a:sym typeface="Arial  "/>
              </a:rPr>
              <a:t>Pour résumer, l'incidence fait référence au nombre de NOUVEAUX cas de maladie au cours d'une période donnée. Par conséquent, l'incidence est utile pour étudier les facteurs, les expositions, les comportements et les causes qui augmentent le risque de maladie chez une personne. En revanche, la prévalence fait référence au nombre total de nouveaux cas et de cas préexistants. « </a:t>
            </a:r>
            <a:r>
              <a:rPr lang="fr-FR" sz="1300" i="1">
                <a:latin typeface="Arial  "/>
                <a:ea typeface="Arial  "/>
                <a:cs typeface="Arial  "/>
                <a:sym typeface="Arial  "/>
              </a:rPr>
              <a:t>La prévalence vous dit ce qui est ». </a:t>
            </a:r>
            <a:r>
              <a:rPr lang="fr-FR" sz="1300">
                <a:latin typeface="Arial  "/>
                <a:ea typeface="Arial  "/>
                <a:cs typeface="Arial  "/>
                <a:sym typeface="Arial  "/>
              </a:rPr>
              <a:t>La prévalence est plus utile pour mesurer et surveiller l'ampleur du problème de santé dans la population et pour planifier des interventions.</a:t>
            </a:r>
          </a:p>
          <a:p>
            <a:pPr marL="0" indent="0">
              <a:lnSpc>
                <a:spcPct val="115000"/>
              </a:lnSpc>
              <a:spcBef>
                <a:spcPts val="634"/>
              </a:spcBef>
            </a:pPr>
            <a:endParaRPr lang="fr-FR" sz="1300">
              <a:latin typeface="Arial  "/>
              <a:ea typeface="Arial  "/>
              <a:cs typeface="Arial  "/>
              <a:sym typeface="Arial  "/>
            </a:endParaRPr>
          </a:p>
          <a:p>
            <a:pPr marL="302066" indent="-302066">
              <a:lnSpc>
                <a:spcPct val="115000"/>
              </a:lnSpc>
              <a:spcBef>
                <a:spcPts val="1269"/>
              </a:spcBef>
              <a:buClr>
                <a:schemeClr val="dk1"/>
              </a:buClr>
              <a:buSzPts val="1200"/>
              <a:buFont typeface="Noto Sans Symbols"/>
              <a:buChar char="❖"/>
            </a:pPr>
            <a:r>
              <a:rPr lang="fr-FR" sz="1300" b="1">
                <a:latin typeface="Arial  "/>
                <a:ea typeface="Arial  "/>
                <a:cs typeface="Arial  "/>
                <a:sym typeface="Arial  "/>
              </a:rPr>
              <a:t>Questions facultatives : </a:t>
            </a:r>
            <a:r>
              <a:rPr lang="fr-FR" sz="1300" b="1" i="1">
                <a:latin typeface="Arial  "/>
                <a:ea typeface="Arial  "/>
                <a:cs typeface="Arial  "/>
                <a:sym typeface="Arial  "/>
              </a:rPr>
              <a:t>Pouvez-vous citer une maladie dont l'incidence est relativement faible mais la prévalence relativement élevée ? </a:t>
            </a:r>
            <a:br>
              <a:rPr lang="fr-FR" sz="1300" b="1" i="1">
                <a:latin typeface="Arial  "/>
                <a:ea typeface="Arial  "/>
                <a:cs typeface="Arial  "/>
                <a:sym typeface="Arial  "/>
              </a:rPr>
            </a:br>
            <a:r>
              <a:rPr lang="fr-FR" sz="1300" b="1" i="1" u="sng">
                <a:latin typeface="Arial  "/>
                <a:ea typeface="Arial  "/>
                <a:cs typeface="Arial  "/>
                <a:sym typeface="Arial  "/>
              </a:rPr>
              <a:t>Réponse</a:t>
            </a:r>
            <a:r>
              <a:rPr lang="fr-FR" sz="1300" b="1" i="1">
                <a:latin typeface="Arial  "/>
                <a:ea typeface="Arial  "/>
                <a:cs typeface="Arial  "/>
                <a:sym typeface="Arial  "/>
              </a:rPr>
              <a:t> : </a:t>
            </a:r>
            <a:r>
              <a:rPr lang="fr-FR" sz="1300" i="1">
                <a:latin typeface="Arial  "/>
                <a:ea typeface="Arial  "/>
                <a:cs typeface="Arial  "/>
                <a:sym typeface="Arial  "/>
              </a:rPr>
              <a:t>Presque toutes les maladies chroniques qui ne sont pas mortelles mais qui ne peuvent pas être guéries, par exemple le diabète, l'hypertension, l'infection par le VIH traitée, etc. L'incidence au cours d'une période donnée peut être faible, mais comme les cas s'accumulent, la prévalence est plus élevée que l'incidence.</a:t>
            </a:r>
            <a:endParaRPr lang="fr-FR" sz="1300">
              <a:latin typeface="Arial  "/>
              <a:ea typeface="Arial  "/>
              <a:cs typeface="Arial  "/>
              <a:sym typeface="Arial  "/>
            </a:endParaRPr>
          </a:p>
          <a:p>
            <a:pPr marL="0" indent="0">
              <a:spcBef>
                <a:spcPts val="1269"/>
              </a:spcBef>
            </a:pPr>
            <a:endParaRPr sz="1300"/>
          </a:p>
        </p:txBody>
      </p:sp>
      <p:sp>
        <p:nvSpPr>
          <p:cNvPr id="1459" name="Google Shape;1459;p6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5"/>
        <p:cNvGrpSpPr/>
        <p:nvPr/>
      </p:nvGrpSpPr>
      <p:grpSpPr>
        <a:xfrm>
          <a:off x="0" y="0"/>
          <a:ext cx="0" cy="0"/>
          <a:chOff x="0" y="0"/>
          <a:chExt cx="0" cy="0"/>
        </a:xfrm>
      </p:grpSpPr>
      <p:sp>
        <p:nvSpPr>
          <p:cNvPr id="1466" name="Google Shape;1466;p6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7" name="Google Shape;1467;p6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solidFill>
                  <a:srgbClr val="000000"/>
                </a:solidFill>
                <a:latin typeface="Arial"/>
                <a:ea typeface="Arial"/>
                <a:cs typeface="Arial"/>
                <a:sym typeface="Arial"/>
              </a:rPr>
              <a:t>Notes de l'instructeur :</a:t>
            </a:r>
            <a:endParaRPr lang="fr-FR" noProof="0"/>
          </a:p>
          <a:p>
            <a:pPr marL="0" indent="0"/>
            <a:endParaRPr lang="fr-FR" sz="1300">
              <a:latin typeface="Arial"/>
              <a:ea typeface="Arial"/>
              <a:cs typeface="Arial"/>
              <a:sym typeface="Arial"/>
            </a:endParaRPr>
          </a:p>
          <a:p>
            <a:pPr marL="181240" indent="-181240">
              <a:buSzPts val="1200"/>
              <a:buFont typeface="Wingdings" panose="05000000000000000000" pitchFamily="2" charset="2"/>
              <a:buChar char="§"/>
            </a:pPr>
            <a:r>
              <a:rPr lang="fr-FR" sz="1300" b="1" u="sng">
                <a:solidFill>
                  <a:srgbClr val="000000"/>
                </a:solidFill>
                <a:latin typeface="Arial"/>
                <a:ea typeface="Arial"/>
                <a:cs typeface="Arial"/>
                <a:sym typeface="Arial"/>
              </a:rPr>
              <a:t>Dites</a:t>
            </a:r>
            <a:r>
              <a:rPr lang="fr-FR" sz="1300" b="1">
                <a:solidFill>
                  <a:srgbClr val="000000"/>
                </a:solidFill>
                <a:latin typeface="Arial"/>
                <a:ea typeface="Arial"/>
                <a:cs typeface="Arial"/>
                <a:sym typeface="Arial"/>
              </a:rPr>
              <a:t> </a:t>
            </a:r>
            <a:r>
              <a:rPr lang="fr-FR" sz="1300">
                <a:solidFill>
                  <a:srgbClr val="000000"/>
                </a:solidFill>
                <a:latin typeface="Arial"/>
                <a:ea typeface="Arial"/>
                <a:cs typeface="Arial"/>
                <a:sym typeface="Arial"/>
              </a:rPr>
              <a:t>: Un autre type de taux courant est le taux de mortalité. Les taux de mortalité sont le meilleur moyen de comparer les décès entre les régions car ils tiennent compte de la taille de la population. </a:t>
            </a:r>
            <a:r>
              <a:rPr lang="fr-FR" sz="1300" b="1">
                <a:solidFill>
                  <a:srgbClr val="000000"/>
                </a:solidFill>
                <a:latin typeface="Arial"/>
                <a:ea typeface="Arial"/>
                <a:cs typeface="Arial"/>
                <a:sym typeface="Arial"/>
              </a:rPr>
              <a:t>&lt;</a:t>
            </a:r>
            <a:r>
              <a:rPr lang="fr-FR" b="1" noProof="0">
                <a:latin typeface="Arial"/>
                <a:ea typeface="Arial"/>
                <a:cs typeface="Arial"/>
                <a:sym typeface="Arial"/>
              </a:rPr>
              <a:t>CLIQUER</a:t>
            </a:r>
            <a:r>
              <a:rPr lang="fr-FR" sz="1300" b="1">
                <a:solidFill>
                  <a:srgbClr val="000000"/>
                </a:solidFill>
                <a:latin typeface="Arial"/>
                <a:ea typeface="Arial"/>
                <a:cs typeface="Arial"/>
                <a:sym typeface="Arial"/>
              </a:rPr>
              <a:t>&gt; </a:t>
            </a:r>
            <a:r>
              <a:rPr lang="fr-FR" sz="1300">
                <a:solidFill>
                  <a:srgbClr val="000000"/>
                </a:solidFill>
                <a:latin typeface="Arial"/>
                <a:ea typeface="Arial"/>
                <a:cs typeface="Arial"/>
                <a:sym typeface="Arial"/>
              </a:rPr>
              <a:t>Un taux de mortalité est le nombre de décès dans une population, calculé en divisant le nombre de décès (</a:t>
            </a:r>
            <a:r>
              <a:rPr lang="fr-FR" sz="1300" i="1">
                <a:solidFill>
                  <a:srgbClr val="000000"/>
                </a:solidFill>
                <a:latin typeface="Arial"/>
                <a:ea typeface="Arial"/>
                <a:cs typeface="Arial"/>
                <a:sym typeface="Arial"/>
              </a:rPr>
              <a:t>le numérateur</a:t>
            </a:r>
            <a:r>
              <a:rPr lang="fr-FR" sz="1300">
                <a:solidFill>
                  <a:srgbClr val="000000"/>
                </a:solidFill>
                <a:latin typeface="Arial"/>
                <a:ea typeface="Arial"/>
                <a:cs typeface="Arial"/>
                <a:sym typeface="Arial"/>
              </a:rPr>
              <a:t>) au cours d'une période spécifique par la population estimée (</a:t>
            </a:r>
            <a:r>
              <a:rPr lang="fr-FR" sz="1300" i="1">
                <a:solidFill>
                  <a:srgbClr val="000000"/>
                </a:solidFill>
                <a:latin typeface="Arial"/>
                <a:ea typeface="Arial"/>
                <a:cs typeface="Arial"/>
                <a:sym typeface="Arial"/>
              </a:rPr>
              <a:t>le dénominateur</a:t>
            </a:r>
            <a:r>
              <a:rPr lang="fr-FR" sz="1300">
                <a:solidFill>
                  <a:srgbClr val="000000"/>
                </a:solidFill>
                <a:latin typeface="Arial"/>
                <a:ea typeface="Arial"/>
                <a:cs typeface="Arial"/>
                <a:sym typeface="Arial"/>
              </a:rPr>
              <a:t>).  Les taux de mortalité sont le plus souvent multipliés par 1 000.</a:t>
            </a:r>
            <a:endParaRPr lang="fr-FR" sz="1300">
              <a:latin typeface="Arial"/>
              <a:ea typeface="Arial"/>
              <a:cs typeface="Arial"/>
              <a:sym typeface="Arial"/>
            </a:endParaRPr>
          </a:p>
        </p:txBody>
      </p:sp>
      <p:sp>
        <p:nvSpPr>
          <p:cNvPr id="1468" name="Google Shape;1468;p6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6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7" name="Google Shape;1477;p6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
                <a:ea typeface="Arial  "/>
                <a:cs typeface="Arial  "/>
                <a:sym typeface="Arial  "/>
              </a:rPr>
              <a:t>Notes de l'instructeur :</a:t>
            </a:r>
            <a:endParaRPr lang="fr-FR" noProof="0"/>
          </a:p>
          <a:p>
            <a:pPr marL="0" indent="0">
              <a:spcBef>
                <a:spcPts val="1903"/>
              </a:spcBef>
            </a:pPr>
            <a:endParaRPr lang="fr-FR" sz="1300" b="1">
              <a:latin typeface="Arial  "/>
              <a:ea typeface="Arial  "/>
              <a:cs typeface="Arial  "/>
              <a:sym typeface="Arial  "/>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
                <a:ea typeface="Arial  "/>
                <a:cs typeface="Arial  "/>
                <a:sym typeface="Arial  "/>
              </a:rPr>
              <a:t>les différents types de taux de mortalité sont les suivants :</a:t>
            </a:r>
          </a:p>
          <a:p>
            <a:pPr marL="845786" lvl="1" indent="-362480">
              <a:lnSpc>
                <a:spcPct val="115000"/>
              </a:lnSpc>
              <a:spcBef>
                <a:spcPts val="634"/>
              </a:spcBef>
              <a:buClr>
                <a:schemeClr val="dk1"/>
              </a:buClr>
              <a:buSzPts val="1200"/>
              <a:buFont typeface="Courier New"/>
              <a:buChar char="o"/>
            </a:pPr>
            <a:r>
              <a:rPr lang="fr-FR" sz="1300">
                <a:latin typeface="Arial  "/>
                <a:ea typeface="Arial  "/>
                <a:cs typeface="Arial  "/>
                <a:sym typeface="Arial  "/>
              </a:rPr>
              <a:t>Si le numérateur (décès) est limité à une maladie spécifique, on parle de taux de mortalité « spécifique à une maladie » ou « spécifique à une cause. »</a:t>
            </a:r>
            <a:endParaRPr lang="fr-FR" noProof="0"/>
          </a:p>
          <a:p>
            <a:pPr marL="845786" lvl="1" indent="-362480">
              <a:lnSpc>
                <a:spcPct val="115000"/>
              </a:lnSpc>
              <a:buClr>
                <a:schemeClr val="dk1"/>
              </a:buClr>
              <a:buSzPts val="1200"/>
              <a:buFont typeface="Courier New"/>
              <a:buChar char="o"/>
            </a:pPr>
            <a:r>
              <a:rPr lang="fr-FR" sz="1300">
                <a:latin typeface="Arial  "/>
                <a:ea typeface="Arial  "/>
                <a:cs typeface="Arial  "/>
                <a:sym typeface="Arial  "/>
              </a:rPr>
              <a:t>Si le dénominateur est limité à une sous-population, comme un groupe d'âge ou uniquement des hommes, le taux de mortalité est appelé taux de mortalité « spécifique à l’âge » ou « spécifique au sexe. »</a:t>
            </a:r>
            <a:endParaRPr lang="fr-FR" noProof="0"/>
          </a:p>
          <a:p>
            <a:pPr marL="845786" lvl="1" indent="-362480">
              <a:lnSpc>
                <a:spcPct val="115000"/>
              </a:lnSpc>
              <a:buClr>
                <a:schemeClr val="dk1"/>
              </a:buClr>
              <a:buSzPts val="1200"/>
              <a:buFont typeface="Courier New"/>
              <a:buChar char="o"/>
            </a:pPr>
            <a:r>
              <a:rPr lang="fr-FR" sz="1300">
                <a:latin typeface="Arial  "/>
                <a:ea typeface="Arial  "/>
                <a:cs typeface="Arial  "/>
                <a:sym typeface="Arial  "/>
              </a:rPr>
              <a:t>Le taux de mortalité maternelle correspond aux décès de mères ayant récemment accouché.</a:t>
            </a:r>
            <a:endParaRPr lang="fr-FR" noProof="0"/>
          </a:p>
          <a:p>
            <a:pPr marL="845786" lvl="1" indent="-362480">
              <a:lnSpc>
                <a:spcPct val="115000"/>
              </a:lnSpc>
              <a:buClr>
                <a:schemeClr val="dk1"/>
              </a:buClr>
              <a:buSzPts val="1200"/>
              <a:buFont typeface="Courier New"/>
              <a:buChar char="o"/>
            </a:pPr>
            <a:r>
              <a:rPr lang="fr-FR" sz="1300">
                <a:latin typeface="Arial  "/>
                <a:ea typeface="Arial  "/>
                <a:cs typeface="Arial  "/>
                <a:sym typeface="Arial  "/>
              </a:rPr>
              <a:t>Et il y en a beaucoup d'autres</a:t>
            </a:r>
            <a:endParaRPr lang="fr-FR" noProof="0"/>
          </a:p>
          <a:p>
            <a:pPr marL="0" indent="0">
              <a:spcBef>
                <a:spcPts val="1269"/>
              </a:spcBef>
            </a:pPr>
            <a:endParaRPr sz="1300"/>
          </a:p>
        </p:txBody>
      </p:sp>
      <p:sp>
        <p:nvSpPr>
          <p:cNvPr id="1478" name="Google Shape;1478;p6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2"/>
        <p:cNvGrpSpPr/>
        <p:nvPr/>
      </p:nvGrpSpPr>
      <p:grpSpPr>
        <a:xfrm>
          <a:off x="0" y="0"/>
          <a:ext cx="0" cy="0"/>
          <a:chOff x="0" y="0"/>
          <a:chExt cx="0" cy="0"/>
        </a:xfrm>
      </p:grpSpPr>
      <p:sp>
        <p:nvSpPr>
          <p:cNvPr id="1483" name="Google Shape;1483;p6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4" name="Google Shape;1484;p6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a:latin typeface="Arial"/>
                <a:ea typeface="Arial"/>
                <a:cs typeface="Arial"/>
                <a:sym typeface="Arial"/>
              </a:rPr>
              <a:t>Notes de l'instructeur :</a:t>
            </a:r>
            <a:endParaRPr lang="fr-FR" noProof="0"/>
          </a:p>
          <a:p>
            <a:pPr marL="0" indent="0">
              <a:spcBef>
                <a:spcPts val="1903"/>
              </a:spcBef>
              <a:buClr>
                <a:schemeClr val="dk1"/>
              </a:buClr>
              <a:buSzPts val="1200"/>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cette diapositive est un exemple de calcul d'un taux de mortalité. Considérons un pays de 60 000 000 d'habitants. L'année dernière, 540 000 personnes sont décédées.</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Quels chiffres utiliseriez-vous pour calculer le taux de mortalité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(540 000/60 000 000) x 1 000.</a:t>
            </a:r>
            <a:endParaRPr lang="fr-FR" noProof="0"/>
          </a:p>
          <a:p>
            <a:pPr marL="261791" indent="-181240">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Quelle valeur obtenez-vous </a:t>
            </a:r>
            <a:r>
              <a:rPr lang="fr-FR" sz="1300" i="1">
                <a:latin typeface="Arial"/>
                <a:ea typeface="Arial"/>
                <a:cs typeface="Arial"/>
                <a:sym typeface="Arial"/>
              </a:rPr>
              <a:t>? </a:t>
            </a:r>
            <a:endParaRPr lang="fr-FR" noProof="0"/>
          </a:p>
          <a:p>
            <a:pPr marL="261791" indent="-181240">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Permett</a:t>
            </a:r>
            <a:r>
              <a:rPr lang="fr-FR" b="1" u="sng" noProof="0">
                <a:latin typeface="Arial"/>
                <a:ea typeface="Arial"/>
                <a:cs typeface="Arial"/>
                <a:sym typeface="Arial"/>
              </a:rPr>
              <a:t>ez</a:t>
            </a:r>
            <a:r>
              <a:rPr lang="fr-FR" sz="1300" b="1">
                <a:latin typeface="Arial"/>
                <a:ea typeface="Arial"/>
                <a:cs typeface="Arial"/>
                <a:sym typeface="Arial"/>
              </a:rPr>
              <a:t> </a:t>
            </a:r>
            <a:r>
              <a:rPr lang="fr-FR" sz="1300">
                <a:latin typeface="Arial"/>
                <a:ea typeface="Arial"/>
                <a:cs typeface="Arial"/>
                <a:sym typeface="Arial"/>
              </a:rPr>
              <a:t>aux</a:t>
            </a:r>
            <a:r>
              <a:rPr lang="fr-FR" sz="1300" b="1">
                <a:latin typeface="Arial"/>
                <a:ea typeface="Arial"/>
                <a:cs typeface="Arial"/>
                <a:sym typeface="Arial"/>
              </a:rPr>
              <a:t> </a:t>
            </a:r>
            <a:r>
              <a:rPr lang="fr-FR" sz="1300">
                <a:latin typeface="Arial"/>
                <a:ea typeface="Arial"/>
                <a:cs typeface="Arial"/>
                <a:sym typeface="Arial"/>
              </a:rPr>
              <a:t>participants de considérer la question et d'y répondre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Le taux de mortalité est de 9,0 décès pour 1 000 habitants pour cette année-là.</a:t>
            </a:r>
            <a:endParaRPr lang="fr-FR" noProof="0"/>
          </a:p>
          <a:p>
            <a:pPr marL="261791" indent="-181240">
              <a:spcBef>
                <a:spcPts val="1903"/>
              </a:spcBef>
              <a:buClr>
                <a:schemeClr val="dk1"/>
              </a:buClr>
              <a:buSzPts val="1200"/>
              <a:buFont typeface="Wingdings" panose="05000000000000000000" pitchFamily="2" charset="2"/>
              <a:buChar char="§"/>
            </a:pPr>
            <a:endParaRPr lang="fr-FR" sz="1300" i="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Si nous voulions comparer la mortalité entre différentes zones géographiques, compareriez-vous le nombre de décès ? </a:t>
            </a:r>
            <a:r>
              <a:rPr lang="fr-FR" sz="1300" b="1" i="1">
                <a:latin typeface="Arial"/>
                <a:ea typeface="Arial"/>
                <a:cs typeface="Arial"/>
                <a:sym typeface="Arial"/>
              </a:rPr>
              <a:t>Réponse : </a:t>
            </a:r>
            <a:r>
              <a:rPr lang="fr-FR" sz="1300" i="1">
                <a:latin typeface="Arial"/>
                <a:ea typeface="Arial"/>
                <a:cs typeface="Arial"/>
                <a:sym typeface="Arial"/>
              </a:rPr>
              <a:t>Comme vous l'avez vu précédemment lorsque nous avons discuté des chiffres par rapport aux taux, le nombre est influencé par la taille de la population. La Chine aura toujours plus de décès qu'un pays plus petit dont l'espérance de vie est peut-être plus faible.  La meilleure façon de comparer la mortalité entre les régions est de comparer les taux de mortalité, car les taux tiennent compte de la taille de la population.</a:t>
            </a:r>
          </a:p>
          <a:p>
            <a:pPr marL="0" indent="0">
              <a:spcBef>
                <a:spcPts val="634"/>
              </a:spcBef>
            </a:pPr>
            <a:endParaRPr sz="1300"/>
          </a:p>
        </p:txBody>
      </p:sp>
      <p:sp>
        <p:nvSpPr>
          <p:cNvPr id="1485" name="Google Shape;1485;p6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lnSpc>
                <a:spcPct val="115000"/>
              </a:lnSpc>
              <a:spcBef>
                <a:spcPts val="634"/>
              </a:spcBef>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Dans les leçons précédentes, nous avons parlé de la collecte et du nettoyage des données.  Nous devons passer des données de la liste à un rapport qui résume les données dont nous disposons.  Comment y parvenir ?  Nous allons tout d'abord aborder les deux différents types de données.  </a:t>
            </a:r>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En quoi les données de la variable âge et de la variable sexe sont-elles différentes ? </a:t>
            </a:r>
            <a:endParaRPr lang="fr-FR" noProof="0"/>
          </a:p>
          <a:p>
            <a:pPr marL="0" indent="0">
              <a:lnSpc>
                <a:spcPct val="115000"/>
              </a:lnSpc>
              <a:spcBef>
                <a:spcPts val="1269"/>
              </a:spcBef>
              <a:buClr>
                <a:schemeClr val="dk1"/>
              </a:buClr>
              <a:buSzPts val="1200"/>
            </a:pPr>
            <a:endParaRPr lang="fr-FR" noProof="0"/>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Pensez-vous que vous pourriez les résumer de la même manière ou différemment ?</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b="1" u="sng" noProof="0">
                <a:latin typeface="Arial"/>
                <a:ea typeface="Arial"/>
                <a:cs typeface="Arial"/>
                <a:sym typeface="Arial"/>
              </a:rPr>
              <a:t>Remerciez</a:t>
            </a:r>
            <a:r>
              <a:rPr lang="fr-FR" sz="1300" b="1">
                <a:latin typeface="Arial"/>
                <a:ea typeface="Arial"/>
                <a:cs typeface="Arial"/>
                <a:sym typeface="Arial"/>
              </a:rPr>
              <a:t> </a:t>
            </a:r>
            <a:r>
              <a:rPr lang="fr-FR" sz="1300">
                <a:latin typeface="Arial"/>
                <a:ea typeface="Arial"/>
                <a:cs typeface="Arial"/>
                <a:sym typeface="Arial"/>
              </a:rPr>
              <a:t>les participants pour leurs réponses en renforçant les réponses correctes. </a:t>
            </a:r>
            <a:r>
              <a:rPr lang="fr-FR" sz="1300" b="1">
                <a:latin typeface="Arial"/>
                <a:ea typeface="Arial"/>
                <a:cs typeface="Arial"/>
                <a:sym typeface="Arial"/>
              </a:rPr>
              <a:t>Réponse : </a:t>
            </a:r>
            <a:r>
              <a:rPr lang="fr-FR" sz="1300" i="1">
                <a:latin typeface="Arial"/>
                <a:ea typeface="Arial"/>
                <a:cs typeface="Arial"/>
                <a:sym typeface="Arial"/>
              </a:rPr>
              <a:t>L'âge comporte des valeurs numériques, ce qui permet de le quantifier (</a:t>
            </a:r>
            <a:r>
              <a:rPr lang="fr-FR" i="1" noProof="0">
                <a:latin typeface="Arial"/>
                <a:ea typeface="Arial"/>
                <a:cs typeface="Arial"/>
                <a:sym typeface="Arial"/>
              </a:rPr>
              <a:t>plage</a:t>
            </a:r>
            <a:r>
              <a:rPr lang="fr-FR" sz="1300" i="1">
                <a:latin typeface="Arial"/>
                <a:ea typeface="Arial"/>
                <a:cs typeface="Arial"/>
                <a:sym typeface="Arial"/>
              </a:rPr>
              <a:t>, moyenne, etc.) et le sexe comporte deux catégories, non numériques, ce qui permet d'indiquer le nombre ou le pourcentage d'hommes et de femmes.</a:t>
            </a:r>
          </a:p>
          <a:p>
            <a:pPr marL="0" indent="0">
              <a:spcBef>
                <a:spcPts val="1269"/>
              </a:spcBef>
            </a:pPr>
            <a:endParaRPr>
              <a:latin typeface="Calibri"/>
              <a:ea typeface="Calibri"/>
              <a:cs typeface="Calibri"/>
              <a:sym typeface="Calibri"/>
            </a:endParaRPr>
          </a:p>
        </p:txBody>
      </p:sp>
      <p:sp>
        <p:nvSpPr>
          <p:cNvPr id="748" name="Google Shape;748;p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5"/>
        <p:cNvGrpSpPr/>
        <p:nvPr/>
      </p:nvGrpSpPr>
      <p:grpSpPr>
        <a:xfrm>
          <a:off x="0" y="0"/>
          <a:ext cx="0" cy="0"/>
          <a:chOff x="0" y="0"/>
          <a:chExt cx="0" cy="0"/>
        </a:xfrm>
      </p:grpSpPr>
      <p:sp>
        <p:nvSpPr>
          <p:cNvPr id="1496" name="Google Shape;1496;p7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7" name="Google Shape;1497;p7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pPr>
            <a:r>
              <a:rPr lang="fr-FR" sz="1300" b="1">
                <a:latin typeface="Arial"/>
                <a:ea typeface="Arial"/>
                <a:cs typeface="Arial"/>
                <a:sym typeface="Arial"/>
              </a:rPr>
              <a:t>Notes de l'instructeur :</a:t>
            </a:r>
            <a:endParaRPr lang="fr-FR" noProof="0"/>
          </a:p>
          <a:p>
            <a:pPr marL="0" indent="0">
              <a:lnSpc>
                <a:spcPct val="115000"/>
              </a:lnSpc>
              <a:spcBef>
                <a:spcPts val="1269"/>
              </a:spcBef>
              <a:buClr>
                <a:schemeClr val="dk1"/>
              </a:buClr>
              <a:buSzPts val="1200"/>
            </a:pPr>
            <a:endParaRPr lang="fr-FR" sz="1300" b="1" u="sng">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 taux de létalité est un autre taux, différent, impliquant la mort. Le taux de létalité est la proportion de personnes atteintes d'une maladie particulière qui meurent de cette maladie. Le taux de létalité reflète la virulence ou la létalité de la maladie. Comme il s'agit d'une proportion, les personnes figurant au numérateur (en vert) sont également incluses dans le dénominateur (</a:t>
            </a:r>
            <a:r>
              <a:rPr lang="fr-FR" sz="1300" i="1">
                <a:latin typeface="Arial"/>
                <a:ea typeface="Arial"/>
                <a:cs typeface="Arial"/>
                <a:sym typeface="Arial"/>
              </a:rPr>
              <a:t>en violet)</a:t>
            </a:r>
            <a:r>
              <a:rPr lang="fr-FR" sz="1300">
                <a:latin typeface="Arial"/>
                <a:ea typeface="Arial"/>
                <a:cs typeface="Arial"/>
                <a:sym typeface="Arial"/>
              </a:rPr>
              <a:t>.</a:t>
            </a:r>
          </a:p>
          <a:p>
            <a:pPr marL="80551" indent="0">
              <a:lnSpc>
                <a:spcPct val="115000"/>
              </a:lnSpc>
              <a:spcBef>
                <a:spcPts val="1269"/>
              </a:spcBef>
              <a:buClr>
                <a:schemeClr val="dk1"/>
              </a:buClr>
              <a:buSzPts val="1200"/>
            </a:pPr>
            <a:endParaRPr lang="fr-FR" sz="130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La formule pour calculer le taux de létalité est la suivante :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p>
          <a:p>
            <a:pPr marL="845786" lvl="1" indent="-362480">
              <a:lnSpc>
                <a:spcPct val="115000"/>
              </a:lnSpc>
              <a:spcBef>
                <a:spcPts val="1269"/>
              </a:spcBef>
              <a:buClr>
                <a:schemeClr val="dk1"/>
              </a:buClr>
              <a:buSzPts val="1200"/>
              <a:buFont typeface="Calibri"/>
              <a:buAutoNum type="arabicPeriod"/>
            </a:pPr>
            <a:r>
              <a:rPr lang="fr-FR" sz="1300">
                <a:latin typeface="Arial"/>
                <a:ea typeface="Arial"/>
                <a:cs typeface="Arial"/>
                <a:sym typeface="Arial"/>
              </a:rPr>
              <a:t>Nombre de décès dus à une maladie au cours d'une période donnée (numérateur, en vert).</a:t>
            </a:r>
            <a:endParaRPr lang="fr-FR" noProof="0"/>
          </a:p>
          <a:p>
            <a:pPr marL="845786" lvl="1" indent="-362480">
              <a:lnSpc>
                <a:spcPct val="115000"/>
              </a:lnSpc>
              <a:buClr>
                <a:schemeClr val="dk1"/>
              </a:buClr>
              <a:buSzPts val="1200"/>
              <a:buFont typeface="Calibri"/>
              <a:buAutoNum type="arabicPeriod"/>
            </a:pPr>
            <a:r>
              <a:rPr lang="fr-FR" sz="1300">
                <a:latin typeface="Arial"/>
                <a:ea typeface="Arial"/>
                <a:cs typeface="Arial"/>
                <a:sym typeface="Arial"/>
              </a:rPr>
              <a:t>Divisé par le nombre de cas de cette maladie au cours de la même période (dénominateur, en violet).</a:t>
            </a:r>
            <a:endParaRPr lang="fr-FR" noProof="0"/>
          </a:p>
          <a:p>
            <a:pPr marL="845786" lvl="1" indent="-362480">
              <a:lnSpc>
                <a:spcPct val="115000"/>
              </a:lnSpc>
              <a:buClr>
                <a:schemeClr val="dk1"/>
              </a:buClr>
              <a:buSzPts val="1200"/>
              <a:buFont typeface="Calibri"/>
              <a:buAutoNum type="arabicPeriod"/>
            </a:pPr>
            <a:r>
              <a:rPr lang="fr-FR" sz="1300">
                <a:latin typeface="Arial"/>
                <a:ea typeface="Arial"/>
                <a:cs typeface="Arial"/>
                <a:sym typeface="Arial"/>
              </a:rPr>
              <a:t>Multipliez ensuite par 100 pour obtenir un pourcentage.</a:t>
            </a:r>
            <a:endParaRPr lang="fr-FR" noProof="0"/>
          </a:p>
          <a:p>
            <a:pPr marL="0" indent="0">
              <a:spcBef>
                <a:spcPts val="1269"/>
              </a:spcBef>
            </a:pPr>
            <a:endParaRPr sz="1300"/>
          </a:p>
        </p:txBody>
      </p:sp>
      <p:sp>
        <p:nvSpPr>
          <p:cNvPr id="1498" name="Google Shape;1498;p7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7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8" name="Google Shape;1508;p7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cette diapositive montre le nombre de cas, le nombre de décès et le taux de létalité chez les humains infectés par la grippe A/H5N1 (« grippe aviaire ») entre 2003 et 2017.</a:t>
            </a:r>
          </a:p>
          <a:p>
            <a:pPr marL="261791" indent="-181240">
              <a:spcBef>
                <a:spcPts val="1903"/>
              </a:spcBef>
              <a:buClr>
                <a:schemeClr val="dk1"/>
              </a:buClr>
              <a:buSzPts val="1200"/>
              <a:buFont typeface="Wingdings" panose="05000000000000000000" pitchFamily="2" charset="2"/>
              <a:buChar char="§"/>
            </a:pPr>
            <a:endParaRPr lang="fr-FR" sz="1300">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Posez la question</a:t>
            </a:r>
            <a:r>
              <a:rPr lang="fr-FR" sz="1300" b="1">
                <a:latin typeface="Arial"/>
                <a:ea typeface="Arial"/>
                <a:cs typeface="Arial"/>
                <a:sym typeface="Arial"/>
              </a:rPr>
              <a:t> : </a:t>
            </a:r>
            <a:r>
              <a:rPr lang="fr-FR" sz="1300">
                <a:latin typeface="Arial"/>
                <a:ea typeface="Arial"/>
                <a:cs typeface="Arial"/>
                <a:sym typeface="Arial"/>
              </a:rPr>
              <a:t>Quel chiffre l'OMS a-t-elle utilisé pour calculer le taux de létalité pour la période 2003-2009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Permettez</a:t>
            </a:r>
            <a:r>
              <a:rPr lang="fr-FR" sz="1300">
                <a:latin typeface="Arial"/>
                <a:ea typeface="Arial"/>
                <a:cs typeface="Arial"/>
                <a:sym typeface="Arial"/>
              </a:rPr>
              <a:t> aux participants de considérer la question et d'y répondre.  </a:t>
            </a:r>
            <a:r>
              <a:rPr lang="fr-FR" sz="1300" b="1">
                <a:latin typeface="Arial"/>
                <a:ea typeface="Arial"/>
                <a:cs typeface="Arial"/>
                <a:sym typeface="Arial"/>
              </a:rPr>
              <a:t>Réponse : </a:t>
            </a:r>
            <a:r>
              <a:rPr lang="fr-FR" sz="1300" i="1">
                <a:latin typeface="Arial"/>
                <a:ea typeface="Arial"/>
                <a:cs typeface="Arial"/>
                <a:sym typeface="Arial"/>
              </a:rPr>
              <a:t>282 décès divisés par 468 cas ; multipliés par 100 %, on obtient un taux de létalité de 60 %. En d'autres termes, au cours des premières années, 6 cas humains reconnus de A/H5N1 sur 10 sont décédés.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Maintenant, calculez le taux de létalité global à l'échelle mondiale. </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Permettre</a:t>
            </a:r>
            <a:r>
              <a:rPr lang="fr-FR" sz="1300">
                <a:latin typeface="Arial"/>
                <a:ea typeface="Arial"/>
                <a:cs typeface="Arial"/>
                <a:sym typeface="Arial"/>
              </a:rPr>
              <a:t> aux participants de considérer la question et d'y répondre. </a:t>
            </a:r>
            <a:r>
              <a:rPr lang="fr-FR" sz="1300" b="1">
                <a:latin typeface="Arial"/>
                <a:ea typeface="Arial"/>
                <a:cs typeface="Arial"/>
                <a:sym typeface="Arial"/>
              </a:rPr>
              <a:t>&lt;</a:t>
            </a:r>
            <a:r>
              <a:rPr lang="fr-FR" b="1" noProof="0">
                <a:latin typeface="Arial"/>
                <a:ea typeface="Arial"/>
                <a:cs typeface="Arial"/>
                <a:sym typeface="Arial"/>
              </a:rPr>
              <a:t>CLIQUER</a:t>
            </a:r>
            <a:r>
              <a:rPr lang="fr-FR" sz="1300" b="1">
                <a:latin typeface="Arial"/>
                <a:ea typeface="Arial"/>
                <a:cs typeface="Arial"/>
                <a:sym typeface="Arial"/>
              </a:rPr>
              <a:t>&gt; </a:t>
            </a:r>
            <a:r>
              <a:rPr lang="fr-FR" sz="1300" b="1" i="1">
                <a:latin typeface="Arial"/>
                <a:ea typeface="Arial"/>
                <a:cs typeface="Arial"/>
                <a:sym typeface="Arial"/>
              </a:rPr>
              <a:t>Réponse : </a:t>
            </a:r>
            <a:r>
              <a:rPr lang="fr-FR" sz="1300" i="1">
                <a:latin typeface="Arial"/>
                <a:ea typeface="Arial"/>
                <a:cs typeface="Arial"/>
                <a:sym typeface="Arial"/>
              </a:rPr>
              <a:t>(460/880) x 100% = 52%.</a:t>
            </a:r>
          </a:p>
          <a:p>
            <a:pPr marL="261791" indent="-181240">
              <a:spcBef>
                <a:spcPts val="1903"/>
              </a:spcBef>
              <a:buClr>
                <a:schemeClr val="dk1"/>
              </a:buClr>
              <a:buSzPts val="1200"/>
              <a:buFont typeface="Wingdings" panose="05000000000000000000" pitchFamily="2" charset="2"/>
              <a:buChar char="§"/>
            </a:pPr>
            <a:endParaRPr lang="fr-FR" sz="1300" i="1">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Demandez</a:t>
            </a:r>
            <a:r>
              <a:rPr lang="fr-FR" sz="1300" b="1">
                <a:latin typeface="Arial"/>
                <a:ea typeface="Arial"/>
                <a:cs typeface="Arial"/>
                <a:sym typeface="Arial"/>
              </a:rPr>
              <a:t> : </a:t>
            </a:r>
            <a:r>
              <a:rPr lang="fr-FR" sz="1300">
                <a:latin typeface="Arial"/>
                <a:ea typeface="Arial"/>
                <a:cs typeface="Arial"/>
                <a:sym typeface="Arial"/>
              </a:rPr>
              <a:t>Décrivez les taux de létalité global et dans le temps.</a:t>
            </a:r>
            <a:endParaRPr lang="fr-FR" noProof="0"/>
          </a:p>
          <a:p>
            <a:pPr marL="261791" indent="-181240">
              <a:spcBef>
                <a:spcPts val="1903"/>
              </a:spcBef>
              <a:buClr>
                <a:schemeClr val="dk1"/>
              </a:buClr>
              <a:buSzPts val="1200"/>
              <a:buFont typeface="Wingdings" panose="05000000000000000000" pitchFamily="2" charset="2"/>
              <a:buChar char="§"/>
            </a:pPr>
            <a:endParaRPr lang="fr-FR" sz="1300" b="1" u="sng">
              <a:latin typeface="Arial"/>
              <a:ea typeface="Arial"/>
              <a:cs typeface="Arial"/>
              <a:sym typeface="Arial"/>
            </a:endParaRPr>
          </a:p>
          <a:p>
            <a:pPr marL="181240" indent="-181240">
              <a:spcBef>
                <a:spcPts val="1903"/>
              </a:spcBef>
              <a:buClr>
                <a:schemeClr val="dk1"/>
              </a:buClr>
              <a:buSzPts val="1200"/>
              <a:buFont typeface="Wingdings" panose="05000000000000000000" pitchFamily="2" charset="2"/>
              <a:buChar char="§"/>
            </a:pPr>
            <a:r>
              <a:rPr lang="fr-FR" sz="1300" b="1" u="sng">
                <a:latin typeface="Arial"/>
                <a:ea typeface="Arial"/>
                <a:cs typeface="Arial"/>
                <a:sym typeface="Arial"/>
              </a:rPr>
              <a:t>Permettre aux</a:t>
            </a:r>
            <a:r>
              <a:rPr lang="fr-FR" sz="1300" b="1">
                <a:latin typeface="Arial"/>
                <a:ea typeface="Arial"/>
                <a:cs typeface="Arial"/>
                <a:sym typeface="Arial"/>
              </a:rPr>
              <a:t> </a:t>
            </a:r>
            <a:r>
              <a:rPr lang="fr-FR" sz="1300">
                <a:latin typeface="Arial"/>
                <a:ea typeface="Arial"/>
                <a:cs typeface="Arial"/>
                <a:sym typeface="Arial"/>
              </a:rPr>
              <a:t>participants de considérer la question et d'y répondre. </a:t>
            </a:r>
            <a:r>
              <a:rPr lang="fr-FR" sz="1300" b="1" i="1">
                <a:latin typeface="Arial"/>
                <a:ea typeface="Arial"/>
                <a:cs typeface="Arial"/>
                <a:sym typeface="Arial"/>
              </a:rPr>
              <a:t>Réponse :</a:t>
            </a:r>
            <a:r>
              <a:rPr lang="fr-FR" sz="1300" i="1">
                <a:latin typeface="Arial"/>
                <a:ea typeface="Arial"/>
                <a:cs typeface="Arial"/>
                <a:sym typeface="Arial"/>
              </a:rPr>
              <a:t> Au niveau mondial, plus de la moitié des cas reconnus de grippe A/H5N1 entre 2003 et 2023 sont décédés.  Toutefois, le taux de létalité a diminué au fil du temps, passant de 60 % à 54 % à 30 % à 26 %.</a:t>
            </a:r>
          </a:p>
          <a:p>
            <a:pPr marL="0" indent="0">
              <a:lnSpc>
                <a:spcPct val="115000"/>
              </a:lnSpc>
              <a:spcBef>
                <a:spcPts val="634"/>
              </a:spcBef>
            </a:pPr>
            <a:endParaRPr lang="fr-FR" sz="1300" b="1">
              <a:latin typeface="Arial"/>
              <a:ea typeface="Arial"/>
              <a:cs typeface="Arial"/>
              <a:sym typeface="Arial"/>
            </a:endParaRPr>
          </a:p>
          <a:p>
            <a:pPr marL="302066" indent="-302066">
              <a:lnSpc>
                <a:spcPct val="115000"/>
              </a:lnSpc>
              <a:spcBef>
                <a:spcPts val="634"/>
              </a:spcBef>
              <a:buClr>
                <a:schemeClr val="dk1"/>
              </a:buClr>
              <a:buSzPts val="1200"/>
              <a:buFont typeface="Noto Sans Symbols"/>
              <a:buChar char="❖"/>
            </a:pPr>
            <a:r>
              <a:rPr lang="fr-FR" sz="1300" b="1" i="1">
                <a:latin typeface="Arial"/>
                <a:ea typeface="Arial"/>
                <a:cs typeface="Arial"/>
                <a:sym typeface="Arial"/>
              </a:rPr>
              <a:t>Question facultative : Qu'est-ce qui pourrait expliquer cette tendance ?</a:t>
            </a:r>
          </a:p>
          <a:p>
            <a:pPr marL="0" indent="483306">
              <a:lnSpc>
                <a:spcPct val="115000"/>
              </a:lnSpc>
              <a:spcBef>
                <a:spcPts val="634"/>
              </a:spcBef>
            </a:pPr>
            <a:r>
              <a:rPr lang="fr-FR" sz="1300" b="1" i="1">
                <a:latin typeface="Arial"/>
                <a:ea typeface="Arial"/>
                <a:cs typeface="Arial"/>
                <a:sym typeface="Arial"/>
              </a:rPr>
              <a:t>Réponses possibles :</a:t>
            </a:r>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Amélioration de la détection et de la déclaration des cas moins graves et non mortels ?</a:t>
            </a:r>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Un meilleur accès à des soins de santé rapides et à des traitements plus efficaces ?</a:t>
            </a:r>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Affaiblissement du virus ou amélioration de l'immunité ?</a:t>
            </a:r>
          </a:p>
          <a:p>
            <a:pPr marL="845786" lvl="1" indent="-362480">
              <a:lnSpc>
                <a:spcPct val="115000"/>
              </a:lnSpc>
              <a:buClr>
                <a:schemeClr val="dk1"/>
              </a:buClr>
              <a:buSzPts val="1200"/>
              <a:buFont typeface="Courier New"/>
              <a:buChar char="o"/>
            </a:pPr>
            <a:r>
              <a:rPr lang="fr-FR" sz="1300" b="1" i="1">
                <a:latin typeface="Arial"/>
                <a:ea typeface="Arial"/>
                <a:cs typeface="Arial"/>
                <a:sym typeface="Arial"/>
              </a:rPr>
              <a:t>D'autres facteurs ? </a:t>
            </a:r>
          </a:p>
          <a:p>
            <a:pPr marL="0" indent="0"/>
            <a:endParaRPr sz="1300"/>
          </a:p>
        </p:txBody>
      </p:sp>
      <p:sp>
        <p:nvSpPr>
          <p:cNvPr id="1509" name="Google Shape;1509;p7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8"/>
        <p:cNvGrpSpPr/>
        <p:nvPr/>
      </p:nvGrpSpPr>
      <p:grpSpPr>
        <a:xfrm>
          <a:off x="0" y="0"/>
          <a:ext cx="0" cy="0"/>
          <a:chOff x="0" y="0"/>
          <a:chExt cx="0" cy="0"/>
        </a:xfrm>
      </p:grpSpPr>
      <p:sp>
        <p:nvSpPr>
          <p:cNvPr id="1519" name="Google Shape;1519;p7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0" name="Google Shape;1520;p7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a:latin typeface="Arial"/>
                <a:ea typeface="Arial"/>
                <a:cs typeface="Arial"/>
                <a:sym typeface="Arial"/>
              </a:rPr>
              <a:t>Notes de l'instructeur :</a:t>
            </a:r>
            <a:endParaRPr lang="fr-FR" noProof="0"/>
          </a:p>
          <a:p>
            <a:pPr marL="0" indent="0">
              <a:lnSpc>
                <a:spcPct val="115000"/>
              </a:lnSpc>
              <a:spcBef>
                <a:spcPts val="1903"/>
              </a:spcBef>
            </a:pPr>
            <a:endParaRPr lang="fr-FR" sz="1300" b="1">
              <a:latin typeface="Arial  "/>
              <a:ea typeface="Arial  "/>
              <a:cs typeface="Arial  "/>
              <a:sym typeface="Arial  "/>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a:latin typeface="Arial  "/>
                <a:ea typeface="Arial  "/>
                <a:cs typeface="Arial  "/>
                <a:sym typeface="Arial  "/>
              </a:rPr>
              <a:t>Demandez</a:t>
            </a:r>
            <a:r>
              <a:rPr lang="fr-FR" sz="1300">
                <a:latin typeface="Arial  "/>
                <a:ea typeface="Arial  "/>
                <a:cs typeface="Arial  "/>
                <a:sym typeface="Arial  "/>
              </a:rPr>
              <a:t> aux participants de consulter leur « Cahier d'exercices du participant », à l'exercice intitulé : </a:t>
            </a:r>
            <a:r>
              <a:rPr lang="fr-FR" sz="1300" b="1">
                <a:latin typeface="Arial  "/>
                <a:ea typeface="Arial  "/>
                <a:cs typeface="Arial  "/>
                <a:sym typeface="Arial  "/>
              </a:rPr>
              <a:t>Calculer des mesures de fréquence.</a:t>
            </a:r>
            <a:endParaRPr lang="fr-FR" sz="1300">
              <a:latin typeface="Arial  "/>
              <a:ea typeface="Arial  "/>
              <a:cs typeface="Arial  "/>
              <a:sym typeface="Arial  "/>
            </a:endParaRPr>
          </a:p>
          <a:p>
            <a:pPr marL="181240" indent="-100689">
              <a:lnSpc>
                <a:spcPct val="115000"/>
              </a:lnSpc>
              <a:spcBef>
                <a:spcPts val="1903"/>
              </a:spcBef>
              <a:buClr>
                <a:schemeClr val="dk1"/>
              </a:buClr>
              <a:buSzPts val="1200"/>
            </a:pPr>
            <a:endParaRPr lang="fr-FR" sz="1300" b="1">
              <a:latin typeface="Arial  "/>
              <a:ea typeface="Arial  "/>
              <a:cs typeface="Arial  "/>
              <a:sym typeface="Arial  "/>
            </a:endParaRPr>
          </a:p>
          <a:p>
            <a:pPr marL="181240" indent="-181240">
              <a:lnSpc>
                <a:spcPct val="115000"/>
              </a:lnSpc>
              <a:spcBef>
                <a:spcPts val="1903"/>
              </a:spcBef>
              <a:buClr>
                <a:schemeClr val="dk1"/>
              </a:buClr>
              <a:buSzPts val="1200"/>
              <a:buFont typeface="Noto Sans Symbols"/>
              <a:buChar char="❖"/>
            </a:pPr>
            <a:r>
              <a:rPr lang="fr-FR" sz="1300" b="1" i="1">
                <a:latin typeface="Arial  "/>
                <a:ea typeface="Arial  "/>
                <a:cs typeface="Arial  "/>
                <a:sym typeface="Arial  "/>
              </a:rPr>
              <a:t>Durée totale : 30 minutes (15 minutes pour les participants, 15 minutes pour la discussion)</a:t>
            </a:r>
            <a:endParaRPr lang="fr-FR" sz="1300" i="1">
              <a:latin typeface="Arial  "/>
              <a:ea typeface="Arial  "/>
              <a:cs typeface="Arial  "/>
              <a:sym typeface="Arial  "/>
            </a:endParaRPr>
          </a:p>
          <a:p>
            <a:pPr marL="0" indent="0">
              <a:lnSpc>
                <a:spcPct val="115000"/>
              </a:lnSpc>
              <a:spcBef>
                <a:spcPts val="1903"/>
              </a:spcBef>
              <a:buClr>
                <a:schemeClr val="dk1"/>
              </a:buClr>
              <a:buSzPts val="1200"/>
            </a:pPr>
            <a:endParaRPr sz="1300" b="1" i="1">
              <a:latin typeface="Arial  "/>
              <a:ea typeface="Arial  "/>
              <a:cs typeface="Arial  "/>
              <a:sym typeface="Arial  "/>
            </a:endParaRPr>
          </a:p>
          <a:p>
            <a:pPr marL="0" indent="0">
              <a:lnSpc>
                <a:spcPct val="115000"/>
              </a:lnSpc>
              <a:spcBef>
                <a:spcPts val="1903"/>
              </a:spcBef>
            </a:pPr>
            <a:endParaRPr sz="1300" b="1">
              <a:latin typeface="Arial  "/>
              <a:ea typeface="Arial  "/>
              <a:cs typeface="Arial  "/>
              <a:sym typeface="Arial  "/>
            </a:endParaRPr>
          </a:p>
          <a:p>
            <a:pPr marL="0" indent="0">
              <a:lnSpc>
                <a:spcPct val="115000"/>
              </a:lnSpc>
              <a:spcBef>
                <a:spcPts val="1903"/>
              </a:spcBef>
            </a:pPr>
            <a:endParaRPr sz="1300" b="1">
              <a:latin typeface="Arial  "/>
              <a:ea typeface="Arial  "/>
              <a:cs typeface="Arial  "/>
              <a:sym typeface="Arial  "/>
            </a:endParaRPr>
          </a:p>
          <a:p>
            <a:pPr marL="0" indent="0">
              <a:lnSpc>
                <a:spcPct val="115000"/>
              </a:lnSpc>
              <a:spcBef>
                <a:spcPts val="634"/>
              </a:spcBef>
            </a:pPr>
            <a:endParaRPr sz="1300" b="1" i="1">
              <a:latin typeface="Arial  "/>
              <a:ea typeface="Arial  "/>
              <a:cs typeface="Arial  "/>
              <a:sym typeface="Arial  "/>
            </a:endParaRPr>
          </a:p>
          <a:p>
            <a:pPr marL="0" indent="0">
              <a:lnSpc>
                <a:spcPct val="115000"/>
              </a:lnSpc>
              <a:spcBef>
                <a:spcPts val="1269"/>
              </a:spcBef>
            </a:pPr>
            <a:endParaRPr sz="1300" b="1" i="1">
              <a:latin typeface="Arial  "/>
              <a:ea typeface="Arial  "/>
              <a:cs typeface="Arial  "/>
              <a:sym typeface="Arial  "/>
            </a:endParaRPr>
          </a:p>
          <a:p>
            <a:pPr marL="0" indent="0">
              <a:spcBef>
                <a:spcPts val="1269"/>
              </a:spcBef>
            </a:pPr>
            <a:endParaRPr>
              <a:latin typeface="Calibri"/>
              <a:ea typeface="Calibri"/>
              <a:cs typeface="Calibri"/>
              <a:sym typeface="Calibri"/>
            </a:endParaRPr>
          </a:p>
        </p:txBody>
      </p:sp>
      <p:sp>
        <p:nvSpPr>
          <p:cNvPr id="1521" name="Google Shape;1521;p7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4"/>
        <p:cNvGrpSpPr/>
        <p:nvPr/>
      </p:nvGrpSpPr>
      <p:grpSpPr>
        <a:xfrm>
          <a:off x="0" y="0"/>
          <a:ext cx="0" cy="0"/>
          <a:chOff x="0" y="0"/>
          <a:chExt cx="0" cy="0"/>
        </a:xfrm>
      </p:grpSpPr>
      <p:sp>
        <p:nvSpPr>
          <p:cNvPr id="1525" name="Google Shape;1525;p7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6" name="Google Shape;1526;p7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dirty="0">
                <a:solidFill>
                  <a:schemeClr val="tx1"/>
                </a:solidFill>
                <a:latin typeface="Arial"/>
                <a:ea typeface="Arial"/>
                <a:cs typeface="Arial"/>
                <a:sym typeface="Arial"/>
              </a:rPr>
              <a:t>Notes de l'instructeur :</a:t>
            </a:r>
            <a:endParaRPr lang="fr-FR" noProof="0" dirty="0">
              <a:solidFill>
                <a:schemeClr val="tx1"/>
              </a:solidFill>
            </a:endParaRPr>
          </a:p>
          <a:p>
            <a:pPr marL="0" indent="0">
              <a:lnSpc>
                <a:spcPct val="115000"/>
              </a:lnSpc>
              <a:spcBef>
                <a:spcPts val="1269"/>
              </a:spcBef>
            </a:pPr>
            <a:endParaRPr lang="fr-FR" sz="1300" b="1" i="1" dirty="0">
              <a:solidFill>
                <a:schemeClr val="tx1"/>
              </a:solidFill>
              <a:latin typeface="Arial"/>
              <a:ea typeface="Arial"/>
              <a:cs typeface="Arial"/>
              <a:sym typeface="Arial"/>
            </a:endParaRPr>
          </a:p>
          <a:p>
            <a:pPr marL="181240" indent="-181240">
              <a:lnSpc>
                <a:spcPct val="115000"/>
              </a:lnSpc>
              <a:spcBef>
                <a:spcPts val="1269"/>
              </a:spcBef>
              <a:buClr>
                <a:schemeClr val="dk1"/>
              </a:buClr>
              <a:buSzPts val="1200"/>
              <a:buFont typeface="Noto Sans Symbols"/>
              <a:buChar char="❖"/>
            </a:pPr>
            <a:r>
              <a:rPr lang="fr-FR" sz="1300" b="1" i="1" dirty="0">
                <a:solidFill>
                  <a:schemeClr val="tx1"/>
                </a:solidFill>
                <a:latin typeface="Arial"/>
                <a:ea typeface="Arial"/>
                <a:cs typeface="Arial"/>
                <a:sym typeface="Arial"/>
              </a:rPr>
              <a:t>Demandez aux participants de travailler </a:t>
            </a:r>
            <a:r>
              <a:rPr lang="fr-FR" b="1" i="1" noProof="0" dirty="0">
                <a:solidFill>
                  <a:schemeClr val="tx1"/>
                </a:solidFill>
                <a:latin typeface="Arial"/>
                <a:ea typeface="Arial"/>
                <a:cs typeface="Arial"/>
                <a:sym typeface="Arial"/>
              </a:rPr>
              <a:t>en équipes de deux </a:t>
            </a:r>
            <a:r>
              <a:rPr lang="fr-FR" sz="1300" b="1" i="1" dirty="0">
                <a:solidFill>
                  <a:schemeClr val="tx1"/>
                </a:solidFill>
                <a:latin typeface="Arial"/>
                <a:ea typeface="Arial"/>
                <a:cs typeface="Arial"/>
                <a:sym typeface="Arial"/>
              </a:rPr>
              <a:t>et de lire le scénario, puis de répondre aux questions figurant sur la diapositive.  Les participants peuvent noter leurs réponses individuellement.</a:t>
            </a:r>
            <a:endParaRPr lang="fr-FR" noProof="0" dirty="0">
              <a:solidFill>
                <a:schemeClr val="tx1"/>
              </a:solidFill>
            </a:endParaRPr>
          </a:p>
          <a:p>
            <a:pPr marL="0" indent="0">
              <a:lnSpc>
                <a:spcPct val="115000"/>
              </a:lnSpc>
              <a:spcBef>
                <a:spcPts val="1269"/>
              </a:spcBef>
              <a:buClr>
                <a:schemeClr val="dk1"/>
              </a:buClr>
              <a:buSzPts val="1200"/>
            </a:pPr>
            <a:endParaRPr lang="fr-FR" sz="1300" b="1" i="1" dirty="0">
              <a:solidFill>
                <a:schemeClr val="tx1"/>
              </a:solidFill>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Examinez</a:t>
            </a:r>
            <a:r>
              <a:rPr lang="fr-FR" sz="1300" dirty="0">
                <a:solidFill>
                  <a:schemeClr val="tx1"/>
                </a:solidFill>
                <a:latin typeface="Arial"/>
                <a:ea typeface="Arial"/>
                <a:cs typeface="Arial"/>
                <a:sym typeface="Arial"/>
              </a:rPr>
              <a:t> les réponses suivantes en groupe après que la majorité des participants ont indiqué qu'ils sont prêts.</a:t>
            </a:r>
            <a:endParaRPr lang="fr-FR" sz="1300" b="1" i="1" u="sng" dirty="0">
              <a:solidFill>
                <a:schemeClr val="tx1"/>
              </a:solidFill>
              <a:latin typeface="Arial"/>
              <a:ea typeface="Arial"/>
              <a:cs typeface="Arial"/>
              <a:sym typeface="Arial"/>
            </a:endParaRPr>
          </a:p>
          <a:p>
            <a:pPr marL="181240" indent="-100689">
              <a:lnSpc>
                <a:spcPct val="115000"/>
              </a:lnSpc>
              <a:spcBef>
                <a:spcPts val="1269"/>
              </a:spcBef>
              <a:buClr>
                <a:schemeClr val="dk1"/>
              </a:buClr>
              <a:buSzPts val="1200"/>
            </a:pPr>
            <a:endParaRPr lang="fr-FR" sz="1300" dirty="0">
              <a:solidFill>
                <a:schemeClr val="tx1"/>
              </a:solidFill>
              <a:latin typeface="Arial"/>
              <a:ea typeface="Arial"/>
              <a:cs typeface="Arial"/>
              <a:sym typeface="Arial"/>
            </a:endParaRPr>
          </a:p>
          <a:p>
            <a:pPr marL="664546" lvl="1" indent="-181240">
              <a:lnSpc>
                <a:spcPct val="115000"/>
              </a:lnSpc>
              <a:spcBef>
                <a:spcPts val="1269"/>
              </a:spcBef>
              <a:buClr>
                <a:schemeClr val="dk1"/>
              </a:buClr>
              <a:buSzPts val="1200"/>
              <a:buFont typeface="Courier New" panose="02070309020205020404" pitchFamily="49" charset="0"/>
              <a:buChar char="o"/>
            </a:pPr>
            <a:r>
              <a:rPr lang="fr-FR" sz="1300" b="1" dirty="0">
                <a:solidFill>
                  <a:schemeClr val="tx1"/>
                </a:solidFill>
                <a:latin typeface="Arial"/>
                <a:ea typeface="Arial"/>
                <a:cs typeface="Arial"/>
                <a:sym typeface="Arial"/>
              </a:rPr>
              <a:t>Question 1 </a:t>
            </a:r>
            <a:r>
              <a:rPr lang="fr-FR" sz="1300" dirty="0">
                <a:solidFill>
                  <a:schemeClr val="tx1"/>
                </a:solidFill>
                <a:latin typeface="Arial"/>
                <a:ea typeface="Arial"/>
                <a:cs typeface="Arial"/>
                <a:sym typeface="Arial"/>
              </a:rPr>
              <a:t>: Quelle proportion de femmes de la cohorte a été nouvellement diagnostiquée comme souffrant d'hypertension au jour 1 ? </a:t>
            </a:r>
            <a:r>
              <a:rPr lang="fr-FR" sz="1300" b="1" dirty="0">
                <a:solidFill>
                  <a:schemeClr val="tx1"/>
                </a:solidFill>
                <a:latin typeface="Arial"/>
                <a:ea typeface="Arial"/>
                <a:cs typeface="Arial"/>
                <a:sym typeface="Arial"/>
              </a:rPr>
              <a:t>&lt;</a:t>
            </a:r>
            <a:r>
              <a:rPr lang="fr-FR" b="1" noProof="0" dirty="0">
                <a:solidFill>
                  <a:schemeClr val="tx1"/>
                </a:solidFill>
                <a:latin typeface="Arial"/>
                <a:ea typeface="Arial"/>
                <a:cs typeface="Arial"/>
                <a:sym typeface="Arial"/>
              </a:rPr>
              <a:t>CLIQUER</a:t>
            </a:r>
            <a:r>
              <a:rPr lang="fr-FR" sz="1300" b="1" dirty="0">
                <a:solidFill>
                  <a:schemeClr val="tx1"/>
                </a:solidFill>
                <a:latin typeface="Arial"/>
                <a:ea typeface="Arial"/>
                <a:cs typeface="Arial"/>
                <a:sym typeface="Arial"/>
              </a:rPr>
              <a:t>&gt; </a:t>
            </a:r>
            <a:r>
              <a:rPr lang="fr-FR" sz="1300" dirty="0">
                <a:solidFill>
                  <a:schemeClr val="tx1"/>
                </a:solidFill>
                <a:latin typeface="Arial"/>
                <a:ea typeface="Arial"/>
                <a:cs typeface="Arial"/>
                <a:sym typeface="Arial"/>
              </a:rPr>
              <a:t>(37 / 787) x 100 = 4,7%</a:t>
            </a:r>
          </a:p>
          <a:p>
            <a:pPr marL="664546" lvl="1" indent="-181240">
              <a:lnSpc>
                <a:spcPct val="115000"/>
              </a:lnSpc>
              <a:spcBef>
                <a:spcPts val="1269"/>
              </a:spcBef>
              <a:buFont typeface="Courier New" panose="02070309020205020404" pitchFamily="49" charset="0"/>
              <a:buChar char="o"/>
            </a:pPr>
            <a:endParaRPr lang="fr-FR" sz="1300" dirty="0">
              <a:solidFill>
                <a:schemeClr val="tx1"/>
              </a:solidFill>
              <a:latin typeface="Arial"/>
              <a:ea typeface="Arial"/>
              <a:cs typeface="Arial"/>
              <a:sym typeface="Arial"/>
            </a:endParaRPr>
          </a:p>
          <a:p>
            <a:pPr marL="664546" lvl="1" indent="-181240">
              <a:lnSpc>
                <a:spcPct val="115000"/>
              </a:lnSpc>
              <a:buClr>
                <a:schemeClr val="dk1"/>
              </a:buClr>
              <a:buSzPts val="1200"/>
              <a:buFont typeface="Courier New" panose="02070309020205020404" pitchFamily="49" charset="0"/>
              <a:buChar char="o"/>
            </a:pPr>
            <a:r>
              <a:rPr lang="fr-FR" sz="1300" b="1" dirty="0">
                <a:solidFill>
                  <a:schemeClr val="tx1"/>
                </a:solidFill>
                <a:latin typeface="Arial"/>
                <a:ea typeface="Arial"/>
                <a:cs typeface="Arial"/>
                <a:sym typeface="Arial"/>
              </a:rPr>
              <a:t>Question 2 : </a:t>
            </a:r>
            <a:r>
              <a:rPr lang="fr-FR" sz="1300" dirty="0">
                <a:solidFill>
                  <a:schemeClr val="tx1"/>
                </a:solidFill>
                <a:latin typeface="Arial"/>
                <a:ea typeface="Arial"/>
                <a:cs typeface="Arial"/>
                <a:sym typeface="Arial"/>
              </a:rPr>
              <a:t>Quelle était la prévalence de l'hypertension dans cette cohorte de femmes à la fin de la première année de l'étude ? </a:t>
            </a:r>
            <a:r>
              <a:rPr lang="fr-FR" sz="1300" b="1" dirty="0">
                <a:solidFill>
                  <a:schemeClr val="tx1"/>
                </a:solidFill>
                <a:latin typeface="Arial"/>
                <a:ea typeface="Arial"/>
                <a:cs typeface="Arial"/>
                <a:sym typeface="Arial"/>
              </a:rPr>
              <a:t>&lt;</a:t>
            </a:r>
            <a:r>
              <a:rPr lang="fr-FR" b="1" noProof="0" dirty="0">
                <a:solidFill>
                  <a:schemeClr val="tx1"/>
                </a:solidFill>
                <a:latin typeface="Arial"/>
                <a:ea typeface="Arial"/>
                <a:cs typeface="Arial"/>
                <a:sym typeface="Arial"/>
              </a:rPr>
              <a:t>CLIQUER</a:t>
            </a:r>
            <a:r>
              <a:rPr lang="fr-FR" sz="1300" b="1" dirty="0">
                <a:solidFill>
                  <a:schemeClr val="tx1"/>
                </a:solidFill>
                <a:latin typeface="Arial"/>
                <a:ea typeface="Arial"/>
                <a:cs typeface="Arial"/>
                <a:sym typeface="Arial"/>
              </a:rPr>
              <a:t>&gt; </a:t>
            </a:r>
            <a:r>
              <a:rPr lang="fr-FR" sz="1300" dirty="0">
                <a:solidFill>
                  <a:schemeClr val="tx1"/>
                </a:solidFill>
                <a:latin typeface="Arial"/>
                <a:ea typeface="Arial"/>
                <a:cs typeface="Arial"/>
                <a:sym typeface="Arial"/>
              </a:rPr>
              <a:t>(37 + 43) / 787 x 100 = 10,2 %.</a:t>
            </a:r>
          </a:p>
          <a:p>
            <a:pPr marL="0" indent="0">
              <a:lnSpc>
                <a:spcPct val="115000"/>
              </a:lnSpc>
            </a:pPr>
            <a:endParaRPr sz="1300" b="1" dirty="0">
              <a:latin typeface="Arial  "/>
              <a:ea typeface="Arial  "/>
              <a:cs typeface="Arial  "/>
              <a:sym typeface="Arial  "/>
            </a:endParaRPr>
          </a:p>
          <a:p>
            <a:pPr marL="0" indent="0"/>
            <a:endParaRPr dirty="0"/>
          </a:p>
        </p:txBody>
      </p:sp>
      <p:sp>
        <p:nvSpPr>
          <p:cNvPr id="1527" name="Google Shape;1527;p7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1"/>
        <p:cNvGrpSpPr/>
        <p:nvPr/>
      </p:nvGrpSpPr>
      <p:grpSpPr>
        <a:xfrm>
          <a:off x="0" y="0"/>
          <a:ext cx="0" cy="0"/>
          <a:chOff x="0" y="0"/>
          <a:chExt cx="0" cy="0"/>
        </a:xfrm>
      </p:grpSpPr>
      <p:sp>
        <p:nvSpPr>
          <p:cNvPr id="1532" name="Google Shape;1532;p7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3" name="Google Shape;1533;p7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sz="1300" b="1" dirty="0">
                <a:solidFill>
                  <a:schemeClr val="tx1"/>
                </a:solidFill>
                <a:latin typeface="Arial"/>
                <a:ea typeface="Arial"/>
                <a:cs typeface="Arial"/>
                <a:sym typeface="Arial"/>
              </a:rPr>
              <a:t>Notes de l'instructeur :</a:t>
            </a:r>
            <a:endParaRPr lang="fr-FR" noProof="0" dirty="0">
              <a:solidFill>
                <a:schemeClr val="tx1"/>
              </a:solidFill>
            </a:endParaRPr>
          </a:p>
          <a:p>
            <a:pPr marL="0" indent="0">
              <a:lnSpc>
                <a:spcPct val="115000"/>
              </a:lnSpc>
              <a:spcBef>
                <a:spcPts val="1269"/>
              </a:spcBef>
              <a:buClr>
                <a:schemeClr val="dk1"/>
              </a:buClr>
              <a:buSzPts val="1200"/>
            </a:pPr>
            <a:endParaRPr lang="fr-FR" sz="1300" b="1" i="1" dirty="0">
              <a:solidFill>
                <a:schemeClr val="tx1"/>
              </a:solidFill>
              <a:latin typeface="Arial"/>
              <a:ea typeface="Arial"/>
              <a:cs typeface="Arial"/>
              <a:sym typeface="Arial"/>
            </a:endParaRPr>
          </a:p>
          <a:p>
            <a:pPr marL="181240" indent="-181240">
              <a:lnSpc>
                <a:spcPct val="115000"/>
              </a:lnSpc>
              <a:spcBef>
                <a:spcPts val="1269"/>
              </a:spcBef>
              <a:buClr>
                <a:schemeClr val="dk1"/>
              </a:buClr>
              <a:buSzPts val="1200"/>
              <a:buFont typeface="Noto Sans Symbols"/>
              <a:buChar char="❖"/>
            </a:pPr>
            <a:r>
              <a:rPr lang="fr-FR" sz="1300" b="1" i="1" dirty="0">
                <a:solidFill>
                  <a:schemeClr val="tx1"/>
                </a:solidFill>
                <a:latin typeface="Arial"/>
                <a:ea typeface="Arial"/>
                <a:cs typeface="Arial"/>
                <a:sym typeface="Arial"/>
              </a:rPr>
              <a:t>Demandez aux participants de travailler individuellement et de lire le scénario, puis de répondre aux questions figurant sur la diapositive.  Les participants peuvent noter leurs réponses individuellement.</a:t>
            </a:r>
            <a:endParaRPr lang="fr-FR" dirty="0">
              <a:solidFill>
                <a:schemeClr val="tx1"/>
              </a:solidFill>
            </a:endParaRPr>
          </a:p>
          <a:p>
            <a:pPr marL="0" indent="0">
              <a:lnSpc>
                <a:spcPct val="115000"/>
              </a:lnSpc>
              <a:spcBef>
                <a:spcPts val="1269"/>
              </a:spcBef>
              <a:buClr>
                <a:schemeClr val="dk1"/>
              </a:buClr>
              <a:buSzPts val="1200"/>
            </a:pPr>
            <a:endParaRPr lang="fr-FR" sz="1300" b="1" i="1" dirty="0">
              <a:solidFill>
                <a:schemeClr val="tx1"/>
              </a:solidFill>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Examinez</a:t>
            </a:r>
            <a:r>
              <a:rPr lang="fr-FR" sz="1300" dirty="0">
                <a:solidFill>
                  <a:schemeClr val="tx1"/>
                </a:solidFill>
                <a:latin typeface="Arial"/>
                <a:ea typeface="Arial"/>
                <a:cs typeface="Arial"/>
                <a:sym typeface="Arial"/>
              </a:rPr>
              <a:t> les réponses suivantes en groupe après que la majorité des participants ont indiqué qu'ils étaient prêts.</a:t>
            </a:r>
            <a:endParaRPr lang="fr-FR" sz="1300" b="1" i="1" u="sng" dirty="0">
              <a:solidFill>
                <a:schemeClr val="tx1"/>
              </a:solidFill>
              <a:latin typeface="Arial"/>
              <a:ea typeface="Arial"/>
              <a:cs typeface="Arial"/>
              <a:sym typeface="Arial"/>
            </a:endParaRPr>
          </a:p>
          <a:p>
            <a:pPr marL="0" indent="0">
              <a:lnSpc>
                <a:spcPct val="115000"/>
              </a:lnSpc>
              <a:spcBef>
                <a:spcPts val="1269"/>
              </a:spcBef>
            </a:pPr>
            <a:endParaRPr lang="fr-FR" sz="1300" b="1" i="1" dirty="0">
              <a:solidFill>
                <a:schemeClr val="tx1"/>
              </a:solidFill>
              <a:latin typeface="Arial"/>
              <a:ea typeface="Arial"/>
              <a:cs typeface="Arial"/>
              <a:sym typeface="Arial"/>
            </a:endParaRPr>
          </a:p>
          <a:p>
            <a:pPr marL="664546" lvl="1" indent="-181240">
              <a:lnSpc>
                <a:spcPct val="115000"/>
              </a:lnSpc>
              <a:spcBef>
                <a:spcPts val="1269"/>
              </a:spcBef>
              <a:buClr>
                <a:schemeClr val="dk1"/>
              </a:buClr>
              <a:buSzPts val="1200"/>
              <a:buFont typeface="Courier New" panose="02070309020205020404" pitchFamily="49" charset="0"/>
              <a:buChar char="o"/>
            </a:pPr>
            <a:r>
              <a:rPr lang="fr-FR" sz="1300" b="1" dirty="0">
                <a:solidFill>
                  <a:schemeClr val="tx1"/>
                </a:solidFill>
                <a:latin typeface="Arial"/>
                <a:ea typeface="Arial"/>
                <a:cs typeface="Arial"/>
                <a:sym typeface="Arial"/>
              </a:rPr>
              <a:t>Question 3 : </a:t>
            </a:r>
            <a:r>
              <a:rPr lang="fr-FR" sz="1300" dirty="0">
                <a:solidFill>
                  <a:schemeClr val="tx1"/>
                </a:solidFill>
                <a:latin typeface="Arial"/>
                <a:ea typeface="Arial"/>
                <a:cs typeface="Arial"/>
                <a:sym typeface="Arial"/>
              </a:rPr>
              <a:t>Quelle était l'incidence de l'hypertension par an au cours de la période d'étude ? </a:t>
            </a:r>
            <a:r>
              <a:rPr lang="fr-FR" sz="1300" b="1" dirty="0">
                <a:solidFill>
                  <a:schemeClr val="tx1"/>
                </a:solidFill>
                <a:latin typeface="Arial"/>
                <a:ea typeface="Arial"/>
                <a:cs typeface="Arial"/>
                <a:sym typeface="Arial"/>
              </a:rPr>
              <a:t>&lt;</a:t>
            </a:r>
            <a:r>
              <a:rPr lang="fr-FR" b="1" dirty="0">
                <a:solidFill>
                  <a:schemeClr val="tx1"/>
                </a:solidFill>
                <a:latin typeface="Arial"/>
                <a:ea typeface="Arial"/>
                <a:cs typeface="Arial"/>
                <a:sym typeface="Arial"/>
              </a:rPr>
              <a:t>CLIQUER</a:t>
            </a:r>
            <a:r>
              <a:rPr lang="fr-FR" sz="1300" b="1" dirty="0">
                <a:solidFill>
                  <a:schemeClr val="tx1"/>
                </a:solidFill>
                <a:latin typeface="Arial"/>
                <a:ea typeface="Arial"/>
                <a:cs typeface="Arial"/>
                <a:sym typeface="Arial"/>
              </a:rPr>
              <a:t>&gt; </a:t>
            </a:r>
            <a:r>
              <a:rPr lang="fr-FR" sz="1300" dirty="0">
                <a:solidFill>
                  <a:schemeClr val="tx1"/>
                </a:solidFill>
                <a:latin typeface="Arial"/>
                <a:ea typeface="Arial"/>
                <a:cs typeface="Arial"/>
                <a:sym typeface="Arial"/>
              </a:rPr>
              <a:t>(43 + 54) / (787 - 37) / 4 ans = 0,032 = 3,2 cas pour 100 femmes par an </a:t>
            </a:r>
            <a:endParaRPr lang="fr-FR" dirty="0">
              <a:solidFill>
                <a:schemeClr val="tx1"/>
              </a:solidFill>
            </a:endParaRPr>
          </a:p>
          <a:p>
            <a:pPr marL="0" indent="0">
              <a:lnSpc>
                <a:spcPct val="115000"/>
              </a:lnSpc>
            </a:pPr>
            <a:endParaRPr lang="fr-FR" sz="1300" b="1" dirty="0">
              <a:solidFill>
                <a:schemeClr val="tx1"/>
              </a:solidFill>
              <a:latin typeface="Arial"/>
              <a:ea typeface="Arial"/>
              <a:cs typeface="Arial"/>
              <a:sym typeface="Arial"/>
            </a:endParaRPr>
          </a:p>
          <a:p>
            <a:pPr marL="664546" lvl="1" indent="-181240">
              <a:lnSpc>
                <a:spcPct val="115000"/>
              </a:lnSpc>
              <a:buClr>
                <a:schemeClr val="dk1"/>
              </a:buClr>
              <a:buSzPts val="1200"/>
              <a:buFont typeface="Courier New" panose="02070309020205020404" pitchFamily="49" charset="0"/>
              <a:buChar char="o"/>
            </a:pPr>
            <a:r>
              <a:rPr lang="fr-FR" sz="1300" b="1" dirty="0">
                <a:solidFill>
                  <a:schemeClr val="tx1"/>
                </a:solidFill>
                <a:latin typeface="Arial"/>
                <a:ea typeface="Arial"/>
                <a:cs typeface="Arial"/>
                <a:sym typeface="Arial"/>
              </a:rPr>
              <a:t>Question 4 : </a:t>
            </a:r>
            <a:r>
              <a:rPr lang="fr-FR" sz="1300" dirty="0">
                <a:solidFill>
                  <a:schemeClr val="tx1"/>
                </a:solidFill>
                <a:latin typeface="Arial"/>
                <a:ea typeface="Arial"/>
                <a:cs typeface="Arial"/>
                <a:sym typeface="Arial"/>
              </a:rPr>
              <a:t>Quel était le taux de mortalité annuel parmi les 787 femmes au cours de la période d'étude ? </a:t>
            </a:r>
            <a:r>
              <a:rPr lang="fr-FR" sz="1300" b="1" dirty="0">
                <a:solidFill>
                  <a:schemeClr val="tx1"/>
                </a:solidFill>
                <a:latin typeface="Arial"/>
                <a:ea typeface="Arial"/>
                <a:cs typeface="Arial"/>
                <a:sym typeface="Arial"/>
              </a:rPr>
              <a:t>&lt;</a:t>
            </a:r>
            <a:r>
              <a:rPr lang="fr-FR" b="1" dirty="0">
                <a:solidFill>
                  <a:schemeClr val="tx1"/>
                </a:solidFill>
                <a:latin typeface="Arial"/>
                <a:ea typeface="Arial"/>
                <a:cs typeface="Arial"/>
                <a:sym typeface="Arial"/>
              </a:rPr>
              <a:t>CLIQUER</a:t>
            </a:r>
            <a:r>
              <a:rPr lang="fr-FR" sz="1300" b="1" dirty="0">
                <a:solidFill>
                  <a:schemeClr val="tx1"/>
                </a:solidFill>
                <a:latin typeface="Arial"/>
                <a:ea typeface="Arial"/>
                <a:cs typeface="Arial"/>
                <a:sym typeface="Arial"/>
              </a:rPr>
              <a:t>&gt; </a:t>
            </a:r>
            <a:r>
              <a:rPr lang="fr-FR" sz="1300" dirty="0">
                <a:solidFill>
                  <a:schemeClr val="tx1"/>
                </a:solidFill>
                <a:latin typeface="Arial"/>
                <a:ea typeface="Arial"/>
                <a:cs typeface="Arial"/>
                <a:sym typeface="Arial"/>
              </a:rPr>
              <a:t>(6 / 787) x 1000 / 4 = 1,9 décès pour 1 000 femmes par an</a:t>
            </a:r>
          </a:p>
          <a:p>
            <a:pPr marL="0" indent="0">
              <a:lnSpc>
                <a:spcPct val="115000"/>
              </a:lnSpc>
            </a:pPr>
            <a:r>
              <a:rPr lang="fr-FR" sz="1300" dirty="0">
                <a:latin typeface="Arial  "/>
                <a:ea typeface="Arial  "/>
                <a:cs typeface="Arial  "/>
                <a:sym typeface="Arial  "/>
              </a:rPr>
              <a:t> </a:t>
            </a:r>
            <a:endParaRPr sz="1300" dirty="0">
              <a:latin typeface="Arial  "/>
              <a:ea typeface="Arial  "/>
              <a:cs typeface="Arial  "/>
              <a:sym typeface="Arial  "/>
            </a:endParaRPr>
          </a:p>
          <a:p>
            <a:pPr marL="0" indent="0">
              <a:spcBef>
                <a:spcPts val="1269"/>
              </a:spcBef>
            </a:pPr>
            <a:endParaRPr dirty="0"/>
          </a:p>
        </p:txBody>
      </p:sp>
      <p:sp>
        <p:nvSpPr>
          <p:cNvPr id="1534" name="Google Shape;1534;p7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8"/>
        <p:cNvGrpSpPr/>
        <p:nvPr/>
      </p:nvGrpSpPr>
      <p:grpSpPr>
        <a:xfrm>
          <a:off x="0" y="0"/>
          <a:ext cx="0" cy="0"/>
          <a:chOff x="0" y="0"/>
          <a:chExt cx="0" cy="0"/>
        </a:xfrm>
      </p:grpSpPr>
      <p:sp>
        <p:nvSpPr>
          <p:cNvPr id="1539" name="Google Shape;1539;p7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0" name="Google Shape;1540;p7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a:latin typeface="Arial  "/>
                <a:ea typeface="Arial  "/>
                <a:cs typeface="Arial  "/>
                <a:sym typeface="Arial  "/>
              </a:rPr>
              <a:t>Notes de l'instructeur :</a:t>
            </a:r>
            <a:endParaRPr lang="fr-FR" noProof="0"/>
          </a:p>
          <a:p>
            <a:pPr marL="0" indent="0">
              <a:lnSpc>
                <a:spcPct val="115000"/>
              </a:lnSpc>
              <a:spcBef>
                <a:spcPts val="1269"/>
              </a:spcBef>
              <a:buClr>
                <a:schemeClr val="dk1"/>
              </a:buClr>
              <a:buSzPts val="1200"/>
            </a:pPr>
            <a:endParaRPr lang="fr-FR" sz="1300" b="1">
              <a:latin typeface="Arial  "/>
              <a:ea typeface="Arial  "/>
              <a:cs typeface="Arial  "/>
              <a:sym typeface="Arial  "/>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
                <a:ea typeface="Arial  "/>
                <a:cs typeface="Arial  "/>
                <a:sym typeface="Arial  "/>
              </a:rPr>
              <a:t>Différentes mesures de la fréquence des maladies peuvent être utilisées pour décrire la fréquence d'apparition d'une maladie ou d'un autre événement de santé dans une population. Ce </a:t>
            </a:r>
            <a:r>
              <a:rPr lang="fr-FR" sz="1300">
                <a:latin typeface="Arial"/>
                <a:ea typeface="Arial"/>
                <a:cs typeface="Arial"/>
                <a:sym typeface="Arial"/>
              </a:rPr>
              <a:t>résumé est une bonne référence pour aider à identifier les différentes mesures de la fréquence des maladies et ce que chacune d'entre elles représente. </a:t>
            </a:r>
            <a:r>
              <a:rPr lang="fr-FR" sz="1300">
                <a:solidFill>
                  <a:srgbClr val="000000"/>
                </a:solidFill>
                <a:latin typeface="Arial"/>
                <a:ea typeface="Arial"/>
                <a:cs typeface="Arial"/>
                <a:sym typeface="Arial"/>
              </a:rPr>
              <a:t>Ces mesures de fréquence peuvent être utilisées dans les populations humaines et animales.</a:t>
            </a:r>
            <a:endParaRPr lang="fr-FR" noProof="0"/>
          </a:p>
          <a:p>
            <a:pPr marL="261791" indent="-181240">
              <a:lnSpc>
                <a:spcPct val="115000"/>
              </a:lnSpc>
              <a:spcBef>
                <a:spcPts val="1269"/>
              </a:spcBef>
              <a:buClr>
                <a:schemeClr val="dk1"/>
              </a:buClr>
              <a:buSzPts val="1200"/>
              <a:buFont typeface="Wingdings" panose="05000000000000000000" pitchFamily="2" charset="2"/>
              <a:buChar char="§"/>
            </a:pPr>
            <a:endParaRPr lang="fr-FR" sz="1300" b="1" u="sng">
              <a:solidFill>
                <a:srgbClr val="000000"/>
              </a:solidFill>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taux clés </a:t>
            </a:r>
            <a:r>
              <a:rPr lang="fr-FR" sz="1300" i="1">
                <a:latin typeface="Arial"/>
                <a:ea typeface="Arial"/>
                <a:cs typeface="Arial"/>
                <a:sym typeface="Arial"/>
              </a:rPr>
              <a:t>(en bleu) </a:t>
            </a:r>
            <a:r>
              <a:rPr lang="fr-FR" sz="1300">
                <a:latin typeface="Arial"/>
                <a:ea typeface="Arial"/>
                <a:cs typeface="Arial"/>
                <a:sym typeface="Arial"/>
              </a:rPr>
              <a:t>comprennent l'incidence, la prévalence, les taux d'attaque et les taux de mortalité.  Les taux de létalité sont en fait des proportions. On dit que l'analyse transforme les données en informations. Les données ne sont rien de plus que des chiffres jusqu'à ce qu'elles soient analysées. Une fois analysées, les données deviennent des informations utiles pour prendre des décisions fondées sur des données probantes, améliorer les programmes et prendre des mesures efficaces pour protéger la santé publique.</a:t>
            </a:r>
            <a:endParaRPr lang="fr-FR" noProof="0"/>
          </a:p>
          <a:p>
            <a:pPr marL="302066" indent="-221515">
              <a:lnSpc>
                <a:spcPct val="115000"/>
              </a:lnSpc>
              <a:spcBef>
                <a:spcPts val="1269"/>
              </a:spcBef>
              <a:buClr>
                <a:schemeClr val="dk1"/>
              </a:buClr>
              <a:buSzPts val="1200"/>
            </a:pPr>
            <a:endParaRPr sz="1300">
              <a:solidFill>
                <a:srgbClr val="000000"/>
              </a:solidFill>
              <a:latin typeface="Arial  "/>
              <a:ea typeface="Arial  "/>
              <a:cs typeface="Arial  "/>
              <a:sym typeface="Arial  "/>
            </a:endParaRPr>
          </a:p>
          <a:p>
            <a:pPr marL="0" indent="0">
              <a:spcBef>
                <a:spcPts val="1723"/>
              </a:spcBef>
            </a:pPr>
            <a:endParaRPr sz="1300">
              <a:solidFill>
                <a:srgbClr val="000000"/>
              </a:solidFill>
              <a:latin typeface="Arial  "/>
              <a:ea typeface="Arial  "/>
              <a:cs typeface="Arial  "/>
              <a:sym typeface="Arial  "/>
            </a:endParaRPr>
          </a:p>
          <a:p>
            <a:pPr marL="0" indent="0">
              <a:spcBef>
                <a:spcPts val="455"/>
              </a:spcBef>
            </a:pPr>
            <a:endParaRPr sz="1300"/>
          </a:p>
        </p:txBody>
      </p:sp>
      <p:sp>
        <p:nvSpPr>
          <p:cNvPr id="1541" name="Google Shape;1541;p7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2"/>
        <p:cNvGrpSpPr/>
        <p:nvPr/>
      </p:nvGrpSpPr>
      <p:grpSpPr>
        <a:xfrm>
          <a:off x="0" y="0"/>
          <a:ext cx="0" cy="0"/>
          <a:chOff x="0" y="0"/>
          <a:chExt cx="0" cy="0"/>
        </a:xfrm>
      </p:grpSpPr>
      <p:sp>
        <p:nvSpPr>
          <p:cNvPr id="1553" name="Google Shape;1553;g2d757d3d3d1_0_2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4" name="Google Shape;1554;g2d757d3d3d1_0_218:notes"/>
          <p:cNvSpPr txBox="1">
            <a:spLocks noGrp="1"/>
          </p:cNvSpPr>
          <p:nvPr>
            <p:ph type="body" idx="1"/>
          </p:nvPr>
        </p:nvSpPr>
        <p:spPr>
          <a:xfrm>
            <a:off x="731520" y="4620578"/>
            <a:ext cx="5852160" cy="3780630"/>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a:latin typeface="Arial  "/>
                <a:ea typeface="Arial  "/>
                <a:cs typeface="Arial  "/>
                <a:sym typeface="Arial  "/>
              </a:rPr>
              <a:t>Notes de l'instructeur :</a:t>
            </a:r>
            <a:endParaRPr lang="fr-FR" noProof="0"/>
          </a:p>
          <a:p>
            <a:pPr marL="0" indent="0">
              <a:spcBef>
                <a:spcPts val="1903"/>
              </a:spcBef>
            </a:pPr>
            <a:endParaRPr lang="fr-FR" sz="1300" b="1">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a:latin typeface="Arial"/>
                <a:ea typeface="Arial"/>
                <a:cs typeface="Arial"/>
                <a:sym typeface="Arial"/>
              </a:rPr>
              <a:t>Dites</a:t>
            </a:r>
            <a:r>
              <a:rPr lang="fr-FR" b="1" u="none">
                <a:latin typeface="Arial"/>
                <a:ea typeface="Arial"/>
                <a:cs typeface="Arial"/>
                <a:sym typeface="Arial"/>
              </a:rPr>
              <a:t> </a:t>
            </a:r>
            <a:r>
              <a:rPr lang="fr-FR" sz="1300" b="1">
                <a:latin typeface="Arial"/>
                <a:ea typeface="Arial"/>
                <a:cs typeface="Arial"/>
                <a:sym typeface="Arial"/>
              </a:rPr>
              <a:t>: </a:t>
            </a:r>
            <a:r>
              <a:rPr lang="fr-FR">
                <a:latin typeface="Arial"/>
                <a:ea typeface="Arial"/>
                <a:cs typeface="Arial"/>
                <a:sym typeface="Arial"/>
              </a:rPr>
              <a:t>les variables qualitatives </a:t>
            </a:r>
            <a:r>
              <a:rPr lang="fr-FR" sz="1300">
                <a:latin typeface="Arial"/>
                <a:ea typeface="Arial"/>
                <a:cs typeface="Arial"/>
                <a:sym typeface="Arial"/>
              </a:rPr>
              <a:t> (</a:t>
            </a:r>
            <a:r>
              <a:rPr lang="fr-FR" i="1">
                <a:latin typeface="Arial"/>
                <a:ea typeface="Arial"/>
                <a:cs typeface="Arial"/>
                <a:sym typeface="Arial"/>
              </a:rPr>
              <a:t>par exemple</a:t>
            </a:r>
            <a:r>
              <a:rPr lang="fr-FR" sz="1300" i="1">
                <a:latin typeface="Arial"/>
                <a:ea typeface="Arial"/>
                <a:cs typeface="Arial"/>
                <a:sym typeface="Arial"/>
              </a:rPr>
              <a:t>: </a:t>
            </a:r>
            <a:r>
              <a:rPr lang="fr-FR" i="1">
                <a:latin typeface="Arial"/>
                <a:ea typeface="Arial"/>
                <a:cs typeface="Arial"/>
                <a:sym typeface="Arial"/>
              </a:rPr>
              <a:t>Maladie</a:t>
            </a:r>
            <a:r>
              <a:rPr lang="fr-FR" sz="1300" i="1">
                <a:latin typeface="Arial"/>
                <a:ea typeface="Arial"/>
                <a:cs typeface="Arial"/>
                <a:sym typeface="Arial"/>
              </a:rPr>
              <a:t>: </a:t>
            </a:r>
            <a:r>
              <a:rPr lang="fr-FR" i="1">
                <a:latin typeface="Arial"/>
                <a:ea typeface="Arial"/>
                <a:cs typeface="Arial"/>
                <a:sym typeface="Arial"/>
              </a:rPr>
              <a:t>Oui</a:t>
            </a:r>
            <a:r>
              <a:rPr lang="fr-FR" sz="1300" i="1">
                <a:latin typeface="Arial"/>
                <a:ea typeface="Arial"/>
                <a:cs typeface="Arial"/>
                <a:sym typeface="Arial"/>
              </a:rPr>
              <a:t>/ Non</a:t>
            </a:r>
            <a:r>
              <a:rPr lang="fr-FR" sz="1300">
                <a:latin typeface="Arial"/>
                <a:ea typeface="Arial"/>
                <a:cs typeface="Arial"/>
                <a:sym typeface="Arial"/>
              </a:rPr>
              <a:t>) </a:t>
            </a:r>
            <a:r>
              <a:rPr lang="fr-FR">
                <a:latin typeface="Arial"/>
                <a:ea typeface="Arial"/>
                <a:cs typeface="Arial"/>
                <a:sym typeface="Arial"/>
              </a:rPr>
              <a:t>sont mieux analysées avec les</a:t>
            </a:r>
            <a:r>
              <a:rPr lang="fr-FR" sz="1300">
                <a:latin typeface="Arial"/>
                <a:ea typeface="Arial"/>
                <a:cs typeface="Arial"/>
                <a:sym typeface="Arial"/>
              </a:rPr>
              <a:t> ratios, proportions, </a:t>
            </a:r>
            <a:r>
              <a:rPr lang="fr-FR">
                <a:latin typeface="Arial"/>
                <a:ea typeface="Arial"/>
                <a:cs typeface="Arial"/>
                <a:sym typeface="Arial"/>
              </a:rPr>
              <a:t>et taux</a:t>
            </a:r>
            <a:r>
              <a:rPr lang="fr-FR" sz="1300">
                <a:latin typeface="Arial"/>
                <a:ea typeface="Arial"/>
                <a:cs typeface="Arial"/>
                <a:sym typeface="Arial"/>
              </a:rPr>
              <a:t>. </a:t>
            </a:r>
            <a:r>
              <a:rPr lang="fr-FR">
                <a:latin typeface="Arial"/>
                <a:ea typeface="Arial"/>
                <a:cs typeface="Arial"/>
                <a:sym typeface="Arial"/>
              </a:rPr>
              <a:t>Utilisez les taux chaque fois que cela est possible pour décrire l'apparition d'une maladie. Les </a:t>
            </a:r>
            <a:r>
              <a:rPr lang="fr-FR" sz="1300">
                <a:latin typeface="Arial"/>
                <a:ea typeface="Arial"/>
                <a:cs typeface="Arial"/>
                <a:sym typeface="Arial"/>
              </a:rPr>
              <a:t>variables quantitatives (</a:t>
            </a:r>
            <a:r>
              <a:rPr lang="fr-FR" i="1">
                <a:latin typeface="Arial"/>
                <a:ea typeface="Arial"/>
                <a:cs typeface="Arial"/>
                <a:sym typeface="Arial"/>
              </a:rPr>
              <a:t>par</a:t>
            </a:r>
            <a:r>
              <a:rPr lang="fr-FR" sz="1300" i="1">
                <a:latin typeface="Arial"/>
                <a:ea typeface="Arial"/>
                <a:cs typeface="Arial"/>
                <a:sym typeface="Arial"/>
              </a:rPr>
              <a:t> ex</a:t>
            </a:r>
            <a:r>
              <a:rPr lang="fr-FR" i="1">
                <a:latin typeface="Arial"/>
                <a:ea typeface="Arial"/>
                <a:cs typeface="Arial"/>
                <a:sym typeface="Arial"/>
              </a:rPr>
              <a:t>e</a:t>
            </a:r>
            <a:r>
              <a:rPr lang="fr-FR" sz="1300" i="1">
                <a:latin typeface="Arial"/>
                <a:ea typeface="Arial"/>
                <a:cs typeface="Arial"/>
                <a:sym typeface="Arial"/>
              </a:rPr>
              <a:t>mple:</a:t>
            </a:r>
            <a:r>
              <a:rPr lang="fr-FR" i="1">
                <a:latin typeface="Arial"/>
                <a:ea typeface="Arial"/>
                <a:cs typeface="Arial"/>
                <a:sym typeface="Arial"/>
              </a:rPr>
              <a:t> Âge</a:t>
            </a:r>
            <a:r>
              <a:rPr lang="fr-FR" sz="1300" i="1">
                <a:latin typeface="Arial"/>
                <a:ea typeface="Arial"/>
                <a:cs typeface="Arial"/>
                <a:sym typeface="Arial"/>
              </a:rPr>
              <a:t> </a:t>
            </a:r>
            <a:r>
              <a:rPr lang="fr-FR" i="1">
                <a:latin typeface="Arial"/>
                <a:ea typeface="Arial"/>
                <a:cs typeface="Arial"/>
                <a:sym typeface="Arial"/>
              </a:rPr>
              <a:t>en années</a:t>
            </a:r>
            <a:r>
              <a:rPr lang="fr-FR" sz="1300">
                <a:latin typeface="Arial"/>
                <a:ea typeface="Arial"/>
                <a:cs typeface="Arial"/>
                <a:sym typeface="Arial"/>
              </a:rPr>
              <a:t>) </a:t>
            </a:r>
            <a:r>
              <a:rPr lang="fr-FR">
                <a:latin typeface="Arial"/>
                <a:ea typeface="Arial"/>
                <a:cs typeface="Arial"/>
                <a:sym typeface="Arial"/>
              </a:rPr>
              <a:t>sont</a:t>
            </a:r>
            <a:r>
              <a:rPr lang="fr-FR" sz="1300">
                <a:latin typeface="Arial"/>
                <a:ea typeface="Arial"/>
                <a:cs typeface="Arial"/>
                <a:sym typeface="Arial"/>
              </a:rPr>
              <a:t> </a:t>
            </a:r>
            <a:r>
              <a:rPr lang="fr-FR">
                <a:latin typeface="Arial"/>
                <a:ea typeface="Arial"/>
                <a:cs typeface="Arial"/>
                <a:sym typeface="Arial"/>
              </a:rPr>
              <a:t>mieux </a:t>
            </a:r>
            <a:r>
              <a:rPr lang="fr-FR" sz="1300">
                <a:latin typeface="Arial"/>
                <a:ea typeface="Arial"/>
                <a:cs typeface="Arial"/>
                <a:sym typeface="Arial"/>
              </a:rPr>
              <a:t>analy</a:t>
            </a:r>
            <a:r>
              <a:rPr lang="fr-FR">
                <a:latin typeface="Arial"/>
                <a:ea typeface="Arial"/>
                <a:cs typeface="Arial"/>
                <a:sym typeface="Arial"/>
              </a:rPr>
              <a:t>sées en utilisant</a:t>
            </a:r>
            <a:r>
              <a:rPr lang="fr-FR" sz="1300">
                <a:latin typeface="Arial"/>
                <a:ea typeface="Arial"/>
                <a:cs typeface="Arial"/>
                <a:sym typeface="Arial"/>
              </a:rPr>
              <a:t> la m</a:t>
            </a:r>
            <a:r>
              <a:rPr lang="fr-FR">
                <a:latin typeface="Arial"/>
                <a:ea typeface="Arial"/>
                <a:cs typeface="Arial"/>
                <a:sym typeface="Arial"/>
              </a:rPr>
              <a:t>é</a:t>
            </a:r>
            <a:r>
              <a:rPr lang="fr-FR" sz="1300">
                <a:latin typeface="Arial"/>
                <a:ea typeface="Arial"/>
                <a:cs typeface="Arial"/>
                <a:sym typeface="Arial"/>
              </a:rPr>
              <a:t>diane, </a:t>
            </a:r>
            <a:r>
              <a:rPr lang="fr-FR">
                <a:latin typeface="Arial"/>
                <a:ea typeface="Arial"/>
                <a:cs typeface="Arial"/>
                <a:sym typeface="Arial"/>
              </a:rPr>
              <a:t>la moyenne</a:t>
            </a:r>
            <a:r>
              <a:rPr lang="fr-FR" sz="1300">
                <a:latin typeface="Arial"/>
                <a:ea typeface="Arial"/>
                <a:cs typeface="Arial"/>
                <a:sym typeface="Arial"/>
              </a:rPr>
              <a:t>, </a:t>
            </a:r>
            <a:r>
              <a:rPr lang="fr-FR">
                <a:latin typeface="Arial"/>
                <a:ea typeface="Arial"/>
                <a:cs typeface="Arial"/>
                <a:sym typeface="Arial"/>
              </a:rPr>
              <a:t>et le</a:t>
            </a:r>
            <a:r>
              <a:rPr lang="fr-FR" sz="1300">
                <a:latin typeface="Arial"/>
                <a:ea typeface="Arial"/>
                <a:cs typeface="Arial"/>
                <a:sym typeface="Arial"/>
              </a:rPr>
              <a:t> mode </a:t>
            </a:r>
            <a:r>
              <a:rPr lang="fr-FR">
                <a:latin typeface="Arial"/>
                <a:ea typeface="Arial"/>
                <a:cs typeface="Arial"/>
                <a:sym typeface="Arial"/>
              </a:rPr>
              <a:t>bien que le</a:t>
            </a:r>
            <a:r>
              <a:rPr lang="fr-FR" sz="1300">
                <a:latin typeface="Arial"/>
                <a:ea typeface="Arial"/>
                <a:cs typeface="Arial"/>
                <a:sym typeface="Arial"/>
              </a:rPr>
              <a:t> mode </a:t>
            </a:r>
            <a:r>
              <a:rPr lang="fr-FR">
                <a:latin typeface="Arial"/>
                <a:ea typeface="Arial"/>
                <a:cs typeface="Arial"/>
                <a:sym typeface="Arial"/>
              </a:rPr>
              <a:t>soit moins communément utilisé</a:t>
            </a:r>
            <a:r>
              <a:rPr lang="fr-FR" sz="1300">
                <a:latin typeface="Arial"/>
                <a:ea typeface="Arial"/>
                <a:cs typeface="Arial"/>
                <a:sym typeface="Arial"/>
              </a:rPr>
              <a:t>. La médiane est toujours un bon choi</a:t>
            </a:r>
            <a:r>
              <a:rPr lang="fr-FR">
                <a:latin typeface="Arial"/>
                <a:ea typeface="Arial"/>
                <a:cs typeface="Arial"/>
                <a:sym typeface="Arial"/>
              </a:rPr>
              <a:t>x. Il est facile d’utiliser la médiane et l’intervalle ensemble.</a:t>
            </a:r>
            <a:endParaRPr lang="fr-FR"/>
          </a:p>
          <a:p>
            <a:pPr marL="0" indent="0">
              <a:lnSpc>
                <a:spcPct val="115000"/>
              </a:lnSpc>
              <a:spcBef>
                <a:spcPts val="1269"/>
              </a:spcBef>
            </a:pPr>
            <a:endParaRPr sz="1300"/>
          </a:p>
          <a:p>
            <a:pPr marL="0" indent="0">
              <a:spcBef>
                <a:spcPts val="1269"/>
              </a:spcBef>
            </a:pPr>
            <a:endParaRPr sz="1300"/>
          </a:p>
        </p:txBody>
      </p:sp>
      <p:sp>
        <p:nvSpPr>
          <p:cNvPr id="1555" name="Google Shape;1555;g2d757d3d3d1_0_218:notes"/>
          <p:cNvSpPr txBox="1">
            <a:spLocks noGrp="1"/>
          </p:cNvSpPr>
          <p:nvPr>
            <p:ph type="sldNum" idx="12"/>
          </p:nvPr>
        </p:nvSpPr>
        <p:spPr>
          <a:xfrm>
            <a:off x="4143587" y="9119474"/>
            <a:ext cx="3169920" cy="481635"/>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9"/>
        <p:cNvGrpSpPr/>
        <p:nvPr/>
      </p:nvGrpSpPr>
      <p:grpSpPr>
        <a:xfrm>
          <a:off x="0" y="0"/>
          <a:ext cx="0" cy="0"/>
          <a:chOff x="0" y="0"/>
          <a:chExt cx="0" cy="0"/>
        </a:xfrm>
      </p:grpSpPr>
      <p:sp>
        <p:nvSpPr>
          <p:cNvPr id="1560" name="Google Shape;1560;g3225b5f5249_0_2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1" name="Google Shape;1561;g3225b5f5249_0_213:notes"/>
          <p:cNvSpPr txBox="1">
            <a:spLocks noGrp="1"/>
          </p:cNvSpPr>
          <p:nvPr>
            <p:ph type="body" idx="1"/>
          </p:nvPr>
        </p:nvSpPr>
        <p:spPr>
          <a:xfrm>
            <a:off x="731520" y="4620578"/>
            <a:ext cx="5852160" cy="3780630"/>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a:latin typeface="Arial  "/>
                <a:ea typeface="Arial  "/>
                <a:cs typeface="Arial  "/>
                <a:sym typeface="Arial  "/>
              </a:rPr>
              <a:t>Notes de l'instructeur :</a:t>
            </a:r>
            <a:endParaRPr lang="fr-FR" noProof="0"/>
          </a:p>
          <a:p>
            <a:pPr marL="0" indent="0">
              <a:lnSpc>
                <a:spcPct val="115000"/>
              </a:lnSpc>
              <a:buClr>
                <a:schemeClr val="dk1"/>
              </a:buClr>
              <a:buSzPts val="1200"/>
            </a:pPr>
            <a:endParaRPr lang="fr-FR" sz="1300">
              <a:cs typeface="Arial"/>
              <a:sym typeface="Arial"/>
            </a:endParaRPr>
          </a:p>
          <a:p>
            <a:pPr marL="181240" indent="-181240">
              <a:lnSpc>
                <a:spcPct val="115000"/>
              </a:lnSpc>
              <a:buClr>
                <a:schemeClr val="dk1"/>
              </a:buClr>
              <a:buSzPts val="1200"/>
              <a:buFont typeface="Wingdings" panose="05000000000000000000" pitchFamily="2" charset="2"/>
              <a:buChar char="§"/>
            </a:pPr>
            <a:r>
              <a:rPr lang="fr-FR" b="1" u="sng">
                <a:latin typeface="+mn-lt"/>
              </a:rPr>
              <a:t>Demander</a:t>
            </a:r>
            <a:r>
              <a:rPr lang="fr-FR" b="0" u="none">
                <a:latin typeface="+mn-lt"/>
              </a:rPr>
              <a:t> à </a:t>
            </a:r>
            <a:r>
              <a:rPr lang="fr-FR">
                <a:latin typeface="+mn-lt"/>
              </a:rPr>
              <a:t>un volontaire de lire les objectifs à voix haute.</a:t>
            </a:r>
            <a:br>
              <a:rPr lang="fr-FR">
                <a:latin typeface="+mn-lt"/>
              </a:rPr>
            </a:br>
            <a:endParaRPr lang="fr-FR">
              <a:latin typeface="+mn-lt"/>
            </a:endParaRPr>
          </a:p>
          <a:p>
            <a:pPr marL="181240" indent="-181240">
              <a:lnSpc>
                <a:spcPct val="115000"/>
              </a:lnSpc>
              <a:buClr>
                <a:schemeClr val="dk1"/>
              </a:buClr>
              <a:buSzPts val="1200"/>
              <a:buFont typeface="Wingdings" panose="05000000000000000000" pitchFamily="2" charset="2"/>
              <a:buChar char="§"/>
            </a:pPr>
            <a:r>
              <a:rPr lang="fr-FR" b="1" u="sng">
                <a:latin typeface="+mn-lt"/>
              </a:rPr>
              <a:t>Demander</a:t>
            </a:r>
            <a:r>
              <a:rPr lang="fr-FR" b="0" u="none">
                <a:latin typeface="+mn-lt"/>
              </a:rPr>
              <a:t> si </a:t>
            </a:r>
            <a:r>
              <a:rPr lang="fr-FR">
                <a:latin typeface="+mn-lt"/>
              </a:rPr>
              <a:t>ces objectifs ont été correctement traités.</a:t>
            </a:r>
            <a:br>
              <a:rPr lang="fr-FR">
                <a:latin typeface="+mn-lt"/>
              </a:rPr>
            </a:br>
            <a:endParaRPr lang="fr-FR">
              <a:latin typeface="+mn-lt"/>
            </a:endParaRPr>
          </a:p>
          <a:p>
            <a:pPr marL="181240" indent="-181240">
              <a:lnSpc>
                <a:spcPct val="115000"/>
              </a:lnSpc>
              <a:buClr>
                <a:schemeClr val="dk1"/>
              </a:buClr>
              <a:buSzPts val="1200"/>
              <a:buFont typeface="Wingdings" panose="05000000000000000000" pitchFamily="2" charset="2"/>
              <a:buChar char="§"/>
            </a:pPr>
            <a:r>
              <a:rPr lang="fr-FR" b="1" u="sng">
                <a:latin typeface="+mn-lt"/>
              </a:rPr>
              <a:t>Demander</a:t>
            </a:r>
            <a:r>
              <a:rPr lang="fr-FR" b="0" u="none">
                <a:latin typeface="+mn-lt"/>
              </a:rPr>
              <a:t> si </a:t>
            </a:r>
            <a:r>
              <a:rPr lang="fr-FR">
                <a:latin typeface="+mn-lt"/>
              </a:rPr>
              <a:t>des clarifications sont nécessaires.</a:t>
            </a:r>
            <a:br>
              <a:rPr lang="fr-FR">
                <a:latin typeface="+mn-lt"/>
              </a:rPr>
            </a:br>
            <a:endParaRPr lang="fr-FR">
              <a:latin typeface="+mn-lt"/>
            </a:endParaRPr>
          </a:p>
          <a:p>
            <a:pPr marL="181240" indent="-181240">
              <a:lnSpc>
                <a:spcPct val="115000"/>
              </a:lnSpc>
              <a:buClr>
                <a:schemeClr val="dk1"/>
              </a:buClr>
              <a:buSzPts val="1200"/>
              <a:buFont typeface="Wingdings" panose="05000000000000000000" pitchFamily="2" charset="2"/>
              <a:buChar char="§"/>
            </a:pPr>
            <a:r>
              <a:rPr lang="fr-FR" b="1" u="sng">
                <a:latin typeface="+mn-lt"/>
              </a:rPr>
              <a:t>Répondre</a:t>
            </a:r>
            <a:r>
              <a:rPr lang="fr-FR" b="0" u="none">
                <a:latin typeface="+mn-lt"/>
              </a:rPr>
              <a:t> aux </a:t>
            </a:r>
            <a:r>
              <a:rPr lang="fr-FR">
                <a:latin typeface="+mn-lt"/>
              </a:rPr>
              <a:t>questions et/ou apporter des clarifications, si nécessaire.</a:t>
            </a:r>
          </a:p>
          <a:p>
            <a:pPr marL="0" indent="0"/>
            <a:endParaRPr/>
          </a:p>
        </p:txBody>
      </p:sp>
      <p:sp>
        <p:nvSpPr>
          <p:cNvPr id="1562" name="Google Shape;1562;g3225b5f5249_0_213:notes"/>
          <p:cNvSpPr txBox="1">
            <a:spLocks noGrp="1"/>
          </p:cNvSpPr>
          <p:nvPr>
            <p:ph type="sldNum" idx="12"/>
          </p:nvPr>
        </p:nvSpPr>
        <p:spPr>
          <a:xfrm>
            <a:off x="4143587" y="9119474"/>
            <a:ext cx="3169920" cy="481635"/>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77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p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a:latin typeface="Arial"/>
                <a:ea typeface="Arial"/>
                <a:cs typeface="Arial"/>
                <a:sym typeface="Arial"/>
              </a:rPr>
              <a:t>Notes de l'instructeur :</a:t>
            </a:r>
            <a:endParaRPr/>
          </a:p>
          <a:p>
            <a:pPr marL="0" indent="0"/>
            <a:endParaRPr b="1">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b="0">
                <a:latin typeface="Arial"/>
                <a:ea typeface="Arial"/>
                <a:cs typeface="Arial"/>
                <a:sym typeface="Arial"/>
              </a:rPr>
              <a:t>Il existe deux types de variables : les variables </a:t>
            </a:r>
            <a:r>
              <a:rPr lang="fr-FR" b="1" u="sng">
                <a:latin typeface="Arial"/>
                <a:ea typeface="Arial"/>
                <a:cs typeface="Arial"/>
                <a:sym typeface="Arial"/>
              </a:rPr>
              <a:t>quantitatives</a:t>
            </a:r>
            <a:r>
              <a:rPr lang="fr-FR" b="1" u="none">
                <a:latin typeface="Arial"/>
                <a:ea typeface="Arial"/>
                <a:cs typeface="Arial"/>
                <a:sym typeface="Arial"/>
              </a:rPr>
              <a:t> </a:t>
            </a:r>
            <a:r>
              <a:rPr lang="fr-FR" b="0" u="none">
                <a:latin typeface="Arial"/>
                <a:ea typeface="Arial"/>
                <a:cs typeface="Arial"/>
                <a:sym typeface="Arial"/>
              </a:rPr>
              <a:t>et les variables </a:t>
            </a:r>
            <a:r>
              <a:rPr lang="fr-FR" b="1" u="sng">
                <a:latin typeface="Arial"/>
                <a:ea typeface="Arial"/>
                <a:cs typeface="Arial"/>
                <a:sym typeface="Arial"/>
              </a:rPr>
              <a:t>qualitatives</a:t>
            </a:r>
            <a:r>
              <a:rPr lang="fr-FR" b="0">
                <a:latin typeface="Arial"/>
                <a:ea typeface="Arial"/>
                <a:cs typeface="Arial"/>
                <a:sym typeface="Arial"/>
              </a:rPr>
              <a:t>. Les variables quantitatives, également appelées variables numériques ou continues, sont représentées par des nombres. Le mot « quantitatif » vient du même mot que « quantité », qui signifie « combien de ». Les variables quantitatives ont des valeurs numériques et représentent des mesures. </a:t>
            </a:r>
            <a:r>
              <a:rPr lang="fr-FR" b="1">
                <a:latin typeface="Arial"/>
                <a:ea typeface="Arial"/>
                <a:cs typeface="Arial"/>
                <a:sym typeface="Arial"/>
              </a:rPr>
              <a:t>&lt;CLIQUER&gt; </a:t>
            </a:r>
            <a:r>
              <a:rPr lang="fr-FR" b="0">
                <a:latin typeface="Arial"/>
                <a:ea typeface="Arial"/>
                <a:cs typeface="Arial"/>
                <a:sym typeface="Arial"/>
              </a:rPr>
              <a:t>L'âge est quantitatif car il est mesuré en jours, semaines, mois ou années. D'autres variables quantitatives sont la taille (</a:t>
            </a:r>
            <a:r>
              <a:rPr lang="fr-FR" b="0" i="1">
                <a:latin typeface="Arial"/>
                <a:ea typeface="Arial"/>
                <a:cs typeface="Arial"/>
                <a:sym typeface="Arial"/>
              </a:rPr>
              <a:t>centimètres</a:t>
            </a:r>
            <a:r>
              <a:rPr lang="fr-FR" b="0">
                <a:latin typeface="Arial"/>
                <a:ea typeface="Arial"/>
                <a:cs typeface="Arial"/>
                <a:sym typeface="Arial"/>
              </a:rPr>
              <a:t>) et le nombre d'enfants (nombre), le nombre d'espèces animales et l'indice de qualité de l'air (indice IQA = 0-500).</a:t>
            </a:r>
            <a:endParaRPr/>
          </a:p>
          <a:p>
            <a:pPr marL="0" indent="0"/>
            <a:endParaRPr>
              <a:latin typeface="Calibri"/>
              <a:ea typeface="Calibri"/>
              <a:cs typeface="Calibri"/>
              <a:sym typeface="Calibri"/>
            </a:endParaRPr>
          </a:p>
        </p:txBody>
      </p:sp>
      <p:sp>
        <p:nvSpPr>
          <p:cNvPr id="757" name="Google Shape;757;p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9" name="Google Shape;769;p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fr-FR" b="1" noProof="0">
                <a:latin typeface="Arial"/>
                <a:ea typeface="Arial"/>
                <a:cs typeface="Arial"/>
                <a:sym typeface="Arial"/>
              </a:rPr>
              <a:t>Notes de l'instructeur : </a:t>
            </a:r>
            <a:endParaRPr lang="fr-FR" noProof="0"/>
          </a:p>
          <a:p>
            <a:pPr marL="0" indent="0">
              <a:lnSpc>
                <a:spcPct val="115000"/>
              </a:lnSpc>
            </a:pPr>
            <a:endParaRPr lang="fr-FR" sz="1300" b="1" u="sng">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a:latin typeface="Arial"/>
                <a:ea typeface="Arial"/>
                <a:cs typeface="Arial"/>
                <a:sym typeface="Arial"/>
              </a:rPr>
              <a:t>Dites</a:t>
            </a:r>
            <a:r>
              <a:rPr lang="fr-FR" sz="1300" b="1">
                <a:latin typeface="Arial"/>
                <a:ea typeface="Arial"/>
                <a:cs typeface="Arial"/>
                <a:sym typeface="Arial"/>
              </a:rPr>
              <a:t> : </a:t>
            </a:r>
            <a:r>
              <a:rPr lang="fr-FR" sz="1300">
                <a:latin typeface="Arial"/>
                <a:ea typeface="Arial"/>
                <a:cs typeface="Arial"/>
                <a:sym typeface="Arial"/>
              </a:rPr>
              <a:t>Les variables qualitatives sont également appelées variables nominales ou catégorielles. Le terme « qualitative » vient du même mot que « qualités », qui signifie caractéristiques de quelque chose. </a:t>
            </a:r>
            <a:r>
              <a:rPr lang="fr-FR" b="1" noProof="0">
                <a:latin typeface="Arial (Body)"/>
              </a:rPr>
              <a:t>&lt;CLIQUER&gt; </a:t>
            </a:r>
            <a:r>
              <a:rPr lang="fr-FR" sz="1300">
                <a:latin typeface="Arial"/>
                <a:ea typeface="Arial"/>
                <a:cs typeface="Arial"/>
                <a:sym typeface="Arial"/>
              </a:rPr>
              <a:t>Parmi les exemples de variables qualitatives, citons le sexe, la profession, le fait qu'une personne réponde ou non à la définition de cas, le district dans lequel une personne réside, le cancer mesuré au stade 1, au stade 2, au stade 3 ou au stade 4, le stade de vie d'un animal, et l'indice de qualité de l'air - rapporté en 6 catégories.</a:t>
            </a:r>
            <a:endParaRPr lang="fr-FR" noProof="0"/>
          </a:p>
          <a:p>
            <a:pPr marL="0" indent="0"/>
            <a:endParaRPr lang="fr-FR" b="1" noProof="0">
              <a:latin typeface="Arial"/>
              <a:ea typeface="Arial"/>
              <a:cs typeface="Arial"/>
              <a:sym typeface="Arial"/>
            </a:endParaRPr>
          </a:p>
          <a:p>
            <a:pPr marL="181240" indent="-181240">
              <a:lnSpc>
                <a:spcPct val="115000"/>
              </a:lnSpc>
              <a:buClr>
                <a:schemeClr val="dk1"/>
              </a:buClr>
              <a:buSzPts val="1200"/>
              <a:buFont typeface="Noto Sans Symbols"/>
              <a:buChar char="❖"/>
            </a:pPr>
            <a:r>
              <a:rPr lang="fr-FR" b="1" i="1" noProof="0">
                <a:latin typeface="Arial"/>
                <a:ea typeface="Arial"/>
                <a:cs typeface="Arial"/>
                <a:sym typeface="Arial"/>
              </a:rPr>
              <a:t>Ne vous demandez pas si les variables ordinales sont quantitatives (« Les stades ont des nombres ! ») ou qualitatives (« Oui, mais ce ne sont que des étiquettes pour petit et local, plus grand, étendu aux tissus voisins, et répandu »). La raison pour laquelle nous parlons de quantitative et de qualitative est que nous les résumons différemment, comme le décrit le reste de cette leçon.</a:t>
            </a:r>
            <a:endParaRPr lang="fr-FR" sz="1300" b="1" i="1" u="sng">
              <a:latin typeface="Arial"/>
              <a:ea typeface="Arial"/>
              <a:cs typeface="Arial"/>
              <a:sym typeface="Arial"/>
            </a:endParaRPr>
          </a:p>
          <a:p>
            <a:pPr marL="0" indent="0"/>
            <a:endParaRPr b="1">
              <a:latin typeface="Arial"/>
              <a:ea typeface="Arial"/>
              <a:cs typeface="Arial"/>
              <a:sym typeface="Arial"/>
            </a:endParaRPr>
          </a:p>
          <a:p>
            <a:pPr marL="0" indent="0"/>
            <a:endParaRPr b="1">
              <a:latin typeface="Calibri"/>
              <a:ea typeface="Calibri"/>
              <a:cs typeface="Calibri"/>
              <a:sym typeface="Calibri"/>
            </a:endParaRPr>
          </a:p>
        </p:txBody>
      </p:sp>
      <p:sp>
        <p:nvSpPr>
          <p:cNvPr id="770" name="Google Shape;770;p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fr-FR"/>
              <a:pPr algn="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3"/>
        <p:cNvGrpSpPr/>
        <p:nvPr/>
      </p:nvGrpSpPr>
      <p:grpSpPr>
        <a:xfrm>
          <a:off x="0" y="0"/>
          <a:ext cx="0" cy="0"/>
          <a:chOff x="0" y="0"/>
          <a:chExt cx="0" cy="0"/>
        </a:xfrm>
      </p:grpSpPr>
      <p:sp>
        <p:nvSpPr>
          <p:cNvPr id="14" name="Google Shape;14;p2"/>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5" name="Google Shape;15;p2"/>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6" name="Google Shape;16;p2"/>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7" name="Google Shape;17;p2"/>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18" name="Google Shape;18;p2"/>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9" name="Google Shape;19;p2"/>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0" name="Google Shape;20;p2"/>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Franklin Gothic Medium" panose="020B0603020102020204" pitchFamily="34" charset="0"/>
                <a:ea typeface="Libre Franklin Medium"/>
                <a:cs typeface="Libre Franklin Medium"/>
                <a:sym typeface="Libre Franklin Medium"/>
              </a:rPr>
              <a:t>Approche Une Seule Santé</a:t>
            </a:r>
            <a:endParaRPr sz="3600" b="0" i="1" u="none" strike="noStrike" cap="none">
              <a:solidFill>
                <a:srgbClr val="109648"/>
              </a:solidFill>
              <a:latin typeface="Franklin Gothic Medium" panose="020B0603020102020204" pitchFamily="34" charset="0"/>
              <a:ea typeface="Libre Franklin Medium"/>
              <a:cs typeface="Libre Franklin Medium"/>
              <a:sym typeface="Libre Franklin Medium"/>
            </a:endParaRPr>
          </a:p>
        </p:txBody>
      </p:sp>
      <p:sp>
        <p:nvSpPr>
          <p:cNvPr id="21" name="Google Shape;21;p2"/>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3" name="Google Shape;23;p2"/>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4" name="Google Shape;24;p2"/>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86"/>
        <p:cNvGrpSpPr/>
        <p:nvPr/>
      </p:nvGrpSpPr>
      <p:grpSpPr>
        <a:xfrm>
          <a:off x="0" y="0"/>
          <a:ext cx="0" cy="0"/>
          <a:chOff x="0" y="0"/>
          <a:chExt cx="0" cy="0"/>
        </a:xfrm>
      </p:grpSpPr>
      <p:pic>
        <p:nvPicPr>
          <p:cNvPr id="87" name="Google Shape;87;p11"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88" name="Google Shape;88;p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p11"/>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0" name="Google Shape;90;p1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 name="Google Shape;91;p1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2" name="Google Shape;92;p1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93" name="Google Shape;93;p1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94"/>
        <p:cNvGrpSpPr/>
        <p:nvPr/>
      </p:nvGrpSpPr>
      <p:grpSpPr>
        <a:xfrm>
          <a:off x="0" y="0"/>
          <a:ext cx="0" cy="0"/>
          <a:chOff x="0" y="0"/>
          <a:chExt cx="0" cy="0"/>
        </a:xfrm>
      </p:grpSpPr>
      <p:sp>
        <p:nvSpPr>
          <p:cNvPr id="95" name="Google Shape;95;p1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6" name="Google Shape;96;p1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7" name="Google Shape;97;p1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Google Shape;98;p1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9" name="Google Shape;99;p1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00" name="Google Shape;100;p12"/>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101" name="Google Shape;101;p12"/>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102"/>
        <p:cNvGrpSpPr/>
        <p:nvPr/>
      </p:nvGrpSpPr>
      <p:grpSpPr>
        <a:xfrm>
          <a:off x="0" y="0"/>
          <a:ext cx="0" cy="0"/>
          <a:chOff x="0" y="0"/>
          <a:chExt cx="0" cy="0"/>
        </a:xfrm>
      </p:grpSpPr>
      <p:sp>
        <p:nvSpPr>
          <p:cNvPr id="103" name="Google Shape;103;p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4" name="Google Shape;104;p1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5" name="Google Shape;105;p13"/>
          <p:cNvSpPr txBox="1">
            <a:spLocks noGrp="1"/>
          </p:cNvSpPr>
          <p:nvPr>
            <p:ph type="body" idx="2"/>
          </p:nvPr>
        </p:nvSpPr>
        <p:spPr>
          <a:xfrm>
            <a:off x="4648200" y="6536613"/>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6" name="Google Shape;106;p13"/>
          <p:cNvSpPr/>
          <p:nvPr/>
        </p:nvSpPr>
        <p:spPr>
          <a:xfrm>
            <a:off x="9631680" y="6356349"/>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7" name="Google Shape;107;p1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08" name="Google Shape;108;p1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109"/>
        <p:cNvGrpSpPr/>
        <p:nvPr/>
      </p:nvGrpSpPr>
      <p:grpSpPr>
        <a:xfrm>
          <a:off x="0" y="0"/>
          <a:ext cx="0" cy="0"/>
          <a:chOff x="0" y="0"/>
          <a:chExt cx="0" cy="0"/>
        </a:xfrm>
      </p:grpSpPr>
      <p:sp>
        <p:nvSpPr>
          <p:cNvPr id="110" name="Google Shape;110;p1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11" name="Google Shape;111;p1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12" name="Google Shape;112;p1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3" name="Google Shape;113;p14"/>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Pour réaliser l'exercice,</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114" name="Google Shape;114;p1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15" name="Google Shape;115;p1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16" name="Google Shape;116;p1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117"/>
        <p:cNvGrpSpPr/>
        <p:nvPr/>
      </p:nvGrpSpPr>
      <p:grpSpPr>
        <a:xfrm>
          <a:off x="0" y="0"/>
          <a:ext cx="0" cy="0"/>
          <a:chOff x="0" y="0"/>
          <a:chExt cx="0" cy="0"/>
        </a:xfrm>
      </p:grpSpPr>
      <p:sp>
        <p:nvSpPr>
          <p:cNvPr id="118" name="Google Shape;118;p1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 name="Google Shape;119;p1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0" name="Google Shape;120;p1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1" name="Google Shape;121;p15"/>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2" name="Google Shape;122;p1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23" name="Google Shape;123;p1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24" name="Google Shape;124;p15"/>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25"/>
        <p:cNvGrpSpPr/>
        <p:nvPr/>
      </p:nvGrpSpPr>
      <p:grpSpPr>
        <a:xfrm>
          <a:off x="0" y="0"/>
          <a:ext cx="0" cy="0"/>
          <a:chOff x="0" y="0"/>
          <a:chExt cx="0" cy="0"/>
        </a:xfrm>
      </p:grpSpPr>
      <p:sp>
        <p:nvSpPr>
          <p:cNvPr id="126" name="Google Shape;126;p1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7" name="Google Shape;127;p1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8" name="Google Shape;128;p1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29" name="Google Shape;129;p1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30" name="Google Shape;130;p1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1"/>
        <p:cNvGrpSpPr/>
        <p:nvPr/>
      </p:nvGrpSpPr>
      <p:grpSpPr>
        <a:xfrm>
          <a:off x="0" y="0"/>
          <a:ext cx="0" cy="0"/>
          <a:chOff x="0" y="0"/>
          <a:chExt cx="0" cy="0"/>
        </a:xfrm>
      </p:grpSpPr>
      <p:sp>
        <p:nvSpPr>
          <p:cNvPr id="132" name="Google Shape;132;p17"/>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33" name="Google Shape;133;p17"/>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34" name="Google Shape;134;p17"/>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35" name="Google Shape;135;p17"/>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136" name="Google Shape;136;p17"/>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137" name="Google Shape;137;p17"/>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38" name="Google Shape;138;p17"/>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139" name="Google Shape;139;p17"/>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140" name="Google Shape;140;p17"/>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1" name="Google Shape;141;p17"/>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42" name="Google Shape;142;p17"/>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43"/>
        <p:cNvGrpSpPr/>
        <p:nvPr/>
      </p:nvGrpSpPr>
      <p:grpSpPr>
        <a:xfrm>
          <a:off x="0" y="0"/>
          <a:ext cx="0" cy="0"/>
          <a:chOff x="0" y="0"/>
          <a:chExt cx="0" cy="0"/>
        </a:xfrm>
      </p:grpSpPr>
      <p:sp>
        <p:nvSpPr>
          <p:cNvPr id="144" name="Google Shape;144;p18"/>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45" name="Google Shape;145;p18"/>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46" name="Google Shape;146;p18"/>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47" name="Google Shape;147;p18"/>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48" name="Google Shape;148;p18"/>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49" name="Google Shape;149;p18"/>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50" name="Google Shape;150;p18"/>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51" name="Google Shape;151;p18"/>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2" name="Google Shape;152;p18"/>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53" name="Google Shape;153;p18"/>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54" name="Google Shape;154;p18"/>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55"/>
        <p:cNvGrpSpPr/>
        <p:nvPr/>
      </p:nvGrpSpPr>
      <p:grpSpPr>
        <a:xfrm>
          <a:off x="0" y="0"/>
          <a:ext cx="0" cy="0"/>
          <a:chOff x="0" y="0"/>
          <a:chExt cx="0" cy="0"/>
        </a:xfrm>
      </p:grpSpPr>
      <p:sp>
        <p:nvSpPr>
          <p:cNvPr id="156" name="Google Shape;156;p19"/>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157" name="Google Shape;157;p1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58" name="Google Shape;158;p19"/>
          <p:cNvGraphicFramePr/>
          <p:nvPr/>
        </p:nvGraphicFramePr>
        <p:xfrm>
          <a:off x="1505065" y="1917027"/>
          <a:ext cx="9181875" cy="4276750"/>
        </p:xfrm>
        <a:graphic>
          <a:graphicData uri="http://schemas.openxmlformats.org/drawingml/2006/table">
            <a:tbl>
              <a:tblPr>
                <a:noFill/>
                <a:tableStyleId>{143DC690-AC00-4E2B-8F87-BF60440EBC1F}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Objectives </a:t>
                      </a:r>
                      <a:r>
                        <a:rPr lang="fr-FR" sz="2000" b="0">
                          <a:solidFill>
                            <a:schemeClr val="dk1"/>
                          </a:solidFill>
                          <a:latin typeface="Arial"/>
                          <a:ea typeface="Arial"/>
                          <a:cs typeface="Arial"/>
                          <a:sym typeface="Arial"/>
                        </a:rPr>
                        <a:t>of</a:t>
                      </a:r>
                      <a:r>
                        <a:rPr lang="fr-FR"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Discovery Dialogue </a:t>
                      </a:r>
                      <a:r>
                        <a:rPr lang="fr-FR"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Activity </a:t>
                      </a:r>
                      <a:r>
                        <a:rPr lang="fr-FR" sz="2000" b="0">
                          <a:solidFill>
                            <a:schemeClr val="dk1"/>
                          </a:solidFill>
                          <a:latin typeface="Arial"/>
                          <a:ea typeface="Arial"/>
                          <a:cs typeface="Arial"/>
                          <a:sym typeface="Arial"/>
                        </a:rPr>
                        <a:t>completed by </a:t>
                      </a:r>
                      <a:r>
                        <a:rPr lang="fr-FR" sz="2000">
                          <a:solidFill>
                            <a:schemeClr val="dk1"/>
                          </a:solidFill>
                          <a:latin typeface="Arial"/>
                          <a:ea typeface="Arial"/>
                          <a:cs typeface="Arial"/>
                          <a:sym typeface="Arial"/>
                        </a:rPr>
                        <a:t>individual or group</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Highlight </a:t>
                      </a:r>
                      <a:r>
                        <a:rPr lang="fr-FR" sz="2000" b="0">
                          <a:solidFill>
                            <a:schemeClr val="dk1"/>
                          </a:solidFill>
                          <a:latin typeface="Arial"/>
                          <a:ea typeface="Arial"/>
                          <a:cs typeface="Arial"/>
                          <a:sym typeface="Arial"/>
                        </a:rPr>
                        <a:t>of </a:t>
                      </a:r>
                      <a:r>
                        <a:rPr lang="fr-FR" sz="2000">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59" name="Google Shape;159;p19"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60" name="Google Shape;160;p19"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61" name="Google Shape;161;p19"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62" name="Google Shape;162;p19"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63" name="Google Shape;163;p1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4" name="Google Shape;164;p19"/>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65" name="Google Shape;165;p19"/>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66"/>
        <p:cNvGrpSpPr/>
        <p:nvPr/>
      </p:nvGrpSpPr>
      <p:grpSpPr>
        <a:xfrm>
          <a:off x="0" y="0"/>
          <a:ext cx="0" cy="0"/>
          <a:chOff x="0" y="0"/>
          <a:chExt cx="0" cy="0"/>
        </a:xfrm>
      </p:grpSpPr>
      <p:pic>
        <p:nvPicPr>
          <p:cNvPr id="167" name="Google Shape;167;p20"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68" name="Google Shape;168;p2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9" name="Google Shape;169;p2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0" name="Google Shape;170;p2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171" name="Google Shape;171;p2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2" name="Google Shape;172;p2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73" name="Google Shape;173;p20"/>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25"/>
        <p:cNvGrpSpPr/>
        <p:nvPr/>
      </p:nvGrpSpPr>
      <p:grpSpPr>
        <a:xfrm>
          <a:off x="0" y="0"/>
          <a:ext cx="0" cy="0"/>
          <a:chOff x="0" y="0"/>
          <a:chExt cx="0" cy="0"/>
        </a:xfrm>
      </p:grpSpPr>
      <p:sp>
        <p:nvSpPr>
          <p:cNvPr id="26" name="Google Shape;26;p3"/>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a:solidFill>
                <a:schemeClr val="dk1"/>
              </a:solidFill>
              <a:latin typeface="Franklin Gothic Medium" panose="020B0603020102020204" pitchFamily="34" charset="0"/>
              <a:ea typeface="Arial"/>
              <a:cs typeface="Arial"/>
              <a:sym typeface="Arial"/>
            </a:endParaRPr>
          </a:p>
        </p:txBody>
      </p:sp>
      <p:sp>
        <p:nvSpPr>
          <p:cNvPr id="27" name="Google Shape;27;p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28" name="Google Shape;28;p3"/>
          <p:cNvGraphicFramePr/>
          <p:nvPr/>
        </p:nvGraphicFramePr>
        <p:xfrm>
          <a:off x="1505065" y="1917027"/>
          <a:ext cx="9181875" cy="4276750"/>
        </p:xfrm>
        <a:graphic>
          <a:graphicData uri="http://schemas.openxmlformats.org/drawingml/2006/table">
            <a:tbl>
              <a:tblPr>
                <a:noFill/>
                <a:tableStyleId>{143DC690-AC00-4E2B-8F87-BF60440EBC1F}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Objectifs </a:t>
                      </a:r>
                      <a:r>
                        <a:rPr lang="fr-FR"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Dialogue de découverte </a:t>
                      </a:r>
                      <a:r>
                        <a:rPr lang="fr-FR" sz="2000" u="none" strike="noStrike" cap="none">
                          <a:solidFill>
                            <a:schemeClr val="dk1"/>
                          </a:solidFill>
                          <a:latin typeface="Arial"/>
                          <a:ea typeface="Arial"/>
                          <a:cs typeface="Arial"/>
                          <a:sym typeface="Arial"/>
                        </a:rPr>
                        <a:t>invite le partage d’idées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Activité </a:t>
                      </a:r>
                      <a:r>
                        <a:rPr lang="fr-FR"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Point saillant </a:t>
                      </a:r>
                      <a:r>
                        <a:rPr lang="fr-FR" sz="2000" b="0" u="none" strike="noStrike" cap="none">
                          <a:solidFill>
                            <a:schemeClr val="dk1"/>
                          </a:solidFill>
                          <a:latin typeface="Arial"/>
                          <a:ea typeface="Arial"/>
                          <a:cs typeface="Arial"/>
                          <a:sym typeface="Arial"/>
                        </a:rPr>
                        <a:t>d’une approche </a:t>
                      </a:r>
                      <a:r>
                        <a:rPr lang="fr-FR" sz="2000" u="none" strike="noStrike" cap="none">
                          <a:solidFill>
                            <a:schemeClr val="dk1"/>
                          </a:solidFill>
                          <a:latin typeface="Arial"/>
                          <a:ea typeface="Arial"/>
                          <a:cs typeface="Arial"/>
                          <a:sym typeface="Arial"/>
                        </a:rPr>
                        <a:t>multisectorielle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29" name="Google Shape;29;p3"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0" name="Google Shape;30;p3"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1" name="Google Shape;31;p3"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32" name="Google Shape;32;p3"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33" name="Google Shape;33;p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4" name="Google Shape;34;p3"/>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35" name="Google Shape;35;p3"/>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74"/>
        <p:cNvGrpSpPr/>
        <p:nvPr/>
      </p:nvGrpSpPr>
      <p:grpSpPr>
        <a:xfrm>
          <a:off x="0" y="0"/>
          <a:ext cx="0" cy="0"/>
          <a:chOff x="0" y="0"/>
          <a:chExt cx="0" cy="0"/>
        </a:xfrm>
      </p:grpSpPr>
      <p:sp>
        <p:nvSpPr>
          <p:cNvPr id="175" name="Google Shape;175;p2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76" name="Google Shape;176;p2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p2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8" name="Google Shape;178;p2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79" name="Google Shape;179;p2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80"/>
        <p:cNvGrpSpPr/>
        <p:nvPr/>
      </p:nvGrpSpPr>
      <p:grpSpPr>
        <a:xfrm>
          <a:off x="0" y="0"/>
          <a:ext cx="0" cy="0"/>
          <a:chOff x="0" y="0"/>
          <a:chExt cx="0" cy="0"/>
        </a:xfrm>
      </p:grpSpPr>
      <p:sp>
        <p:nvSpPr>
          <p:cNvPr id="181" name="Google Shape;181;p22"/>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82" name="Google Shape;182;p22"/>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22"/>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184" name="Google Shape;184;p2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5" name="Google Shape;185;p2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6" name="Google Shape;186;p2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87" name="Google Shape;187;p2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88"/>
        <p:cNvGrpSpPr/>
        <p:nvPr/>
      </p:nvGrpSpPr>
      <p:grpSpPr>
        <a:xfrm>
          <a:off x="0" y="0"/>
          <a:ext cx="0" cy="0"/>
          <a:chOff x="0" y="0"/>
          <a:chExt cx="0" cy="0"/>
        </a:xfrm>
      </p:grpSpPr>
      <p:sp>
        <p:nvSpPr>
          <p:cNvPr id="189" name="Google Shape;189;p23"/>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190" name="Google Shape;190;p23"/>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1" name="Google Shape;191;p23"/>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SURVEILLER</a:t>
            </a:r>
            <a:endParaRPr/>
          </a:p>
        </p:txBody>
      </p:sp>
      <p:sp>
        <p:nvSpPr>
          <p:cNvPr id="192" name="Google Shape;192;p2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3" name="Google Shape;193;p2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4" name="Google Shape;194;p2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95" name="Google Shape;195;p2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196"/>
        <p:cNvGrpSpPr/>
        <p:nvPr/>
      </p:nvGrpSpPr>
      <p:grpSpPr>
        <a:xfrm>
          <a:off x="0" y="0"/>
          <a:ext cx="0" cy="0"/>
          <a:chOff x="0" y="0"/>
          <a:chExt cx="0" cy="0"/>
        </a:xfrm>
      </p:grpSpPr>
      <p:sp>
        <p:nvSpPr>
          <p:cNvPr id="197" name="Google Shape;197;p2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98" name="Google Shape;198;p2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99" name="Google Shape;199;p2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0" name="Google Shape;200;p24"/>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201" name="Google Shape;201;p2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2" name="Google Shape;202;p2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03" name="Google Shape;203;p2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204"/>
        <p:cNvGrpSpPr/>
        <p:nvPr/>
      </p:nvGrpSpPr>
      <p:grpSpPr>
        <a:xfrm>
          <a:off x="0" y="0"/>
          <a:ext cx="0" cy="0"/>
          <a:chOff x="0" y="0"/>
          <a:chExt cx="0" cy="0"/>
        </a:xfrm>
      </p:grpSpPr>
      <p:pic>
        <p:nvPicPr>
          <p:cNvPr id="205" name="Google Shape;205;p2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06" name="Google Shape;206;p2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7" name="Google Shape;207;p25"/>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8" name="Google Shape;208;p2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9" name="Google Shape;209;p2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0" name="Google Shape;210;p2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1" name="Google Shape;211;p2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212"/>
        <p:cNvGrpSpPr/>
        <p:nvPr/>
      </p:nvGrpSpPr>
      <p:grpSpPr>
        <a:xfrm>
          <a:off x="0" y="0"/>
          <a:ext cx="0" cy="0"/>
          <a:chOff x="0" y="0"/>
          <a:chExt cx="0" cy="0"/>
        </a:xfrm>
      </p:grpSpPr>
      <p:sp>
        <p:nvSpPr>
          <p:cNvPr id="213" name="Google Shape;213;p2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4" name="Google Shape;214;p2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15" name="Google Shape;215;p26"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216" name="Google Shape;216;p2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7" name="Google Shape;217;p2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8" name="Google Shape;218;p2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9" name="Google Shape;219;p2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20"/>
        <p:cNvGrpSpPr/>
        <p:nvPr/>
      </p:nvGrpSpPr>
      <p:grpSpPr>
        <a:xfrm>
          <a:off x="0" y="0"/>
          <a:ext cx="0" cy="0"/>
          <a:chOff x="0" y="0"/>
          <a:chExt cx="0" cy="0"/>
        </a:xfrm>
      </p:grpSpPr>
      <p:sp>
        <p:nvSpPr>
          <p:cNvPr id="221" name="Google Shape;221;p27"/>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2" name="Google Shape;222;p27"/>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23" name="Google Shape;223;p27"/>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4" name="Google Shape;224;p27"/>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25" name="Google Shape;225;p27"/>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6" name="Google Shape;226;p2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7" name="Google Shape;227;p2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8" name="Google Shape;228;p2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9" name="Google Shape;229;p2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30"/>
        <p:cNvGrpSpPr/>
        <p:nvPr/>
      </p:nvGrpSpPr>
      <p:grpSpPr>
        <a:xfrm>
          <a:off x="0" y="0"/>
          <a:ext cx="0" cy="0"/>
          <a:chOff x="0" y="0"/>
          <a:chExt cx="0" cy="0"/>
        </a:xfrm>
      </p:grpSpPr>
      <p:sp>
        <p:nvSpPr>
          <p:cNvPr id="231" name="Google Shape;231;p2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2" name="Google Shape;232;p2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3" name="Google Shape;233;p2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4" name="Google Shape;234;p2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5" name="Google Shape;235;p2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6" name="Google Shape;236;p2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7"/>
        <p:cNvGrpSpPr/>
        <p:nvPr/>
      </p:nvGrpSpPr>
      <p:grpSpPr>
        <a:xfrm>
          <a:off x="0" y="0"/>
          <a:ext cx="0" cy="0"/>
          <a:chOff x="0" y="0"/>
          <a:chExt cx="0" cy="0"/>
        </a:xfrm>
      </p:grpSpPr>
      <p:sp>
        <p:nvSpPr>
          <p:cNvPr id="238" name="Google Shape;23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9" name="Google Shape;23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40" name="Google Shape;24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241" name="Google Shape;241;p29"/>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29"/>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3" name="Google Shape;243;p2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4" name="Google Shape;244;p2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5"/>
        <p:cNvGrpSpPr/>
        <p:nvPr/>
      </p:nvGrpSpPr>
      <p:grpSpPr>
        <a:xfrm>
          <a:off x="0" y="0"/>
          <a:ext cx="0" cy="0"/>
          <a:chOff x="0" y="0"/>
          <a:chExt cx="0" cy="0"/>
        </a:xfrm>
      </p:grpSpPr>
      <p:sp>
        <p:nvSpPr>
          <p:cNvPr id="246" name="Google Shape;246;p30"/>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7" name="Google Shape;247;p3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8" name="Google Shape;248;p3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9" name="Google Shape;249;p3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50" name="Google Shape;250;p3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36"/>
        <p:cNvGrpSpPr/>
        <p:nvPr/>
      </p:nvGrpSpPr>
      <p:grpSpPr>
        <a:xfrm>
          <a:off x="0" y="0"/>
          <a:ext cx="0" cy="0"/>
          <a:chOff x="0" y="0"/>
          <a:chExt cx="0" cy="0"/>
        </a:xfrm>
      </p:grpSpPr>
      <p:pic>
        <p:nvPicPr>
          <p:cNvPr id="37" name="Google Shape;37;p4"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38" name="Google Shape;38;p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 name="Google Shape;39;p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 name="Google Shape;40;p4"/>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a:solidFill>
                <a:schemeClr val="dk1"/>
              </a:solidFill>
              <a:latin typeface="Franklin Gothic Medium" panose="020B0603020102020204" pitchFamily="34" charset="0"/>
              <a:ea typeface="Arial"/>
              <a:cs typeface="Arial"/>
              <a:sym typeface="Arial"/>
            </a:endParaRPr>
          </a:p>
        </p:txBody>
      </p:sp>
      <p:sp>
        <p:nvSpPr>
          <p:cNvPr id="41" name="Google Shape;41;p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2" name="Google Shape;42;p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3" name="Google Shape;43;p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51"/>
        <p:cNvGrpSpPr/>
        <p:nvPr/>
      </p:nvGrpSpPr>
      <p:grpSpPr>
        <a:xfrm>
          <a:off x="0" y="0"/>
          <a:ext cx="0" cy="0"/>
          <a:chOff x="0" y="0"/>
          <a:chExt cx="0" cy="0"/>
        </a:xfrm>
      </p:grpSpPr>
      <p:sp>
        <p:nvSpPr>
          <p:cNvPr id="252" name="Google Shape;252;p31"/>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3" name="Google Shape;253;p31"/>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4"/>
        <p:cNvGrpSpPr/>
        <p:nvPr/>
      </p:nvGrpSpPr>
      <p:grpSpPr>
        <a:xfrm>
          <a:off x="0" y="0"/>
          <a:ext cx="0" cy="0"/>
          <a:chOff x="0" y="0"/>
          <a:chExt cx="0" cy="0"/>
        </a:xfrm>
      </p:grpSpPr>
      <p:sp>
        <p:nvSpPr>
          <p:cNvPr id="255" name="Google Shape;255;p3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6" name="Google Shape;256;p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7" name="Google Shape;257;p32"/>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58"/>
        <p:cNvGrpSpPr/>
        <p:nvPr/>
      </p:nvGrpSpPr>
      <p:grpSpPr>
        <a:xfrm>
          <a:off x="0" y="0"/>
          <a:ext cx="0" cy="0"/>
          <a:chOff x="0" y="0"/>
          <a:chExt cx="0" cy="0"/>
        </a:xfrm>
      </p:grpSpPr>
      <p:sp>
        <p:nvSpPr>
          <p:cNvPr id="259" name="Google Shape;259;p33"/>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60" name="Google Shape;260;p33"/>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61" name="Google Shape;261;p33"/>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62" name="Google Shape;262;p33"/>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63" name="Google Shape;263;p33"/>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4" name="Google Shape;264;p33"/>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65"/>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66"/>
        <p:cNvGrpSpPr/>
        <p:nvPr/>
      </p:nvGrpSpPr>
      <p:grpSpPr>
        <a:xfrm>
          <a:off x="0" y="0"/>
          <a:ext cx="0" cy="0"/>
          <a:chOff x="0" y="0"/>
          <a:chExt cx="0" cy="0"/>
        </a:xfrm>
      </p:grpSpPr>
      <p:sp>
        <p:nvSpPr>
          <p:cNvPr id="267" name="Google Shape;267;p3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68" name="Google Shape;268;p3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69" name="Google Shape;269;p3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70" name="Google Shape;270;p35"/>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71" name="Google Shape;271;p3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72"/>
        <p:cNvGrpSpPr/>
        <p:nvPr/>
      </p:nvGrpSpPr>
      <p:grpSpPr>
        <a:xfrm>
          <a:off x="0" y="0"/>
          <a:ext cx="0" cy="0"/>
          <a:chOff x="0" y="0"/>
          <a:chExt cx="0" cy="0"/>
        </a:xfrm>
      </p:grpSpPr>
      <p:sp>
        <p:nvSpPr>
          <p:cNvPr id="273" name="Google Shape;273;p36"/>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74" name="Google Shape;274;p36"/>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75" name="Google Shape;275;p36"/>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76" name="Google Shape;276;p36"/>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77" name="Google Shape;277;p36"/>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78" name="Google Shape;278;p36"/>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Activity">
  <p:cSld name="2_Activity">
    <p:spTree>
      <p:nvGrpSpPr>
        <p:cNvPr id="1" name="Shape 279"/>
        <p:cNvGrpSpPr/>
        <p:nvPr/>
      </p:nvGrpSpPr>
      <p:grpSpPr>
        <a:xfrm>
          <a:off x="0" y="0"/>
          <a:ext cx="0" cy="0"/>
          <a:chOff x="0" y="0"/>
          <a:chExt cx="0" cy="0"/>
        </a:xfrm>
      </p:grpSpPr>
      <p:sp>
        <p:nvSpPr>
          <p:cNvPr id="280" name="Google Shape;280;p3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81" name="Google Shape;281;p37"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82" name="Google Shape;282;p3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83" name="Google Shape;283;p37"/>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84" name="Google Shape;284;p3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2_Title only">
  <p:cSld name="2_Title only">
    <p:spTree>
      <p:nvGrpSpPr>
        <p:cNvPr id="1" name="Shape 285"/>
        <p:cNvGrpSpPr/>
        <p:nvPr/>
      </p:nvGrpSpPr>
      <p:grpSpPr>
        <a:xfrm>
          <a:off x="0" y="0"/>
          <a:ext cx="0" cy="0"/>
          <a:chOff x="0" y="0"/>
          <a:chExt cx="0" cy="0"/>
        </a:xfrm>
      </p:grpSpPr>
      <p:sp>
        <p:nvSpPr>
          <p:cNvPr id="286" name="Google Shape;286;p38"/>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87" name="Google Shape;287;p38"/>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88" name="Google Shape;288;p38"/>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89" name="Google Shape;289;p38"/>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90" name="Google Shape;290;p38"/>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91" name="Google Shape;291;p38"/>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296"/>
        <p:cNvGrpSpPr/>
        <p:nvPr/>
      </p:nvGrpSpPr>
      <p:grpSpPr>
        <a:xfrm>
          <a:off x="0" y="0"/>
          <a:ext cx="0" cy="0"/>
          <a:chOff x="0" y="0"/>
          <a:chExt cx="0" cy="0"/>
        </a:xfrm>
      </p:grpSpPr>
      <p:sp>
        <p:nvSpPr>
          <p:cNvPr id="297" name="Google Shape;297;p40"/>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98" name="Google Shape;298;p40"/>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
        <p:nvSpPr>
          <p:cNvPr id="299" name="Google Shape;299;p40"/>
          <p:cNvSpPr txBox="1">
            <a:spLocks noGrp="1"/>
          </p:cNvSpPr>
          <p:nvPr>
            <p:ph type="body" idx="1"/>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300" name="Google Shape;300;p40"/>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pic>
        <p:nvPicPr>
          <p:cNvPr id="301" name="Google Shape;301;p40"/>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302" name="Google Shape;302;p40"/>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303" name="Google Shape;303;p40"/>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304" name="Google Shape;304;p40"/>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305" name="Google Shape;305;p40"/>
          <p:cNvSpPr txBox="1">
            <a:spLocks noGrp="1"/>
          </p:cNvSpPr>
          <p:nvPr>
            <p:ph type="body" idx="2"/>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6" name="Google Shape;306;p40"/>
          <p:cNvSpPr txBox="1"/>
          <p:nvPr/>
        </p:nvSpPr>
        <p:spPr>
          <a:xfrm>
            <a:off x="520953" y="3105834"/>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307" name="Google Shape;307;p40"/>
          <p:cNvPicPr preferRelativeResize="0"/>
          <p:nvPr/>
        </p:nvPicPr>
        <p:blipFill rotWithShape="1">
          <a:blip r:embed="rId4">
            <a:alphaModFix/>
          </a:blip>
          <a:srcRect/>
          <a:stretch/>
        </p:blipFill>
        <p:spPr>
          <a:xfrm>
            <a:off x="10230534" y="279657"/>
            <a:ext cx="1443305" cy="91440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308"/>
        <p:cNvGrpSpPr/>
        <p:nvPr/>
      </p:nvGrpSpPr>
      <p:grpSpPr>
        <a:xfrm>
          <a:off x="0" y="0"/>
          <a:ext cx="0" cy="0"/>
          <a:chOff x="0" y="0"/>
          <a:chExt cx="0" cy="0"/>
        </a:xfrm>
      </p:grpSpPr>
      <p:sp>
        <p:nvSpPr>
          <p:cNvPr id="309" name="Google Shape;309;p41"/>
          <p:cNvSpPr txBox="1"/>
          <p:nvPr/>
        </p:nvSpPr>
        <p:spPr>
          <a:xfrm>
            <a:off x="838200" y="422510"/>
            <a:ext cx="61437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310" name="Google Shape;310;p4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311" name="Google Shape;311;p41"/>
          <p:cNvGraphicFramePr/>
          <p:nvPr/>
        </p:nvGraphicFramePr>
        <p:xfrm>
          <a:off x="1505065" y="1917027"/>
          <a:ext cx="9181875" cy="4276750"/>
        </p:xfrm>
        <a:graphic>
          <a:graphicData uri="http://schemas.openxmlformats.org/drawingml/2006/table">
            <a:tbl>
              <a:tblPr>
                <a:noFill/>
                <a:tableStyleId>{143DC690-AC00-4E2B-8F87-BF60440EBC1F}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Objectives </a:t>
                      </a:r>
                      <a:r>
                        <a:rPr lang="fr-FR" sz="2000" b="0" u="none" strike="noStrike" cap="none">
                          <a:solidFill>
                            <a:schemeClr val="dk1"/>
                          </a:solidFill>
                          <a:latin typeface="Arial"/>
                          <a:ea typeface="Arial"/>
                          <a:cs typeface="Arial"/>
                          <a:sym typeface="Arial"/>
                        </a:rPr>
                        <a:t>of</a:t>
                      </a:r>
                      <a:r>
                        <a:rPr lang="fr-FR" sz="2000" u="none" strike="noStrike" cap="none">
                          <a:solidFill>
                            <a:schemeClr val="dk1"/>
                          </a:solidFill>
                          <a:latin typeface="Arial"/>
                          <a:ea typeface="Arial"/>
                          <a:cs typeface="Arial"/>
                          <a:sym typeface="Arial"/>
                        </a:rPr>
                        <a:t> the lesson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Discovery Dialogue </a:t>
                      </a:r>
                      <a:r>
                        <a:rPr lang="fr-FR" sz="2000" u="none" strike="noStrike" cap="none">
                          <a:solidFill>
                            <a:schemeClr val="dk1"/>
                          </a:solidFill>
                          <a:latin typeface="Arial"/>
                          <a:ea typeface="Arial"/>
                          <a:cs typeface="Arial"/>
                          <a:sym typeface="Arial"/>
                        </a:rPr>
                        <a:t>invites sharing of ideas and experiences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Activity </a:t>
                      </a:r>
                      <a:r>
                        <a:rPr lang="fr-FR" sz="2000" b="0" u="none" strike="noStrike" cap="none">
                          <a:solidFill>
                            <a:schemeClr val="dk1"/>
                          </a:solidFill>
                          <a:latin typeface="Arial"/>
                          <a:ea typeface="Arial"/>
                          <a:cs typeface="Arial"/>
                          <a:sym typeface="Arial"/>
                        </a:rPr>
                        <a:t>completed by </a:t>
                      </a:r>
                      <a:r>
                        <a:rPr lang="fr-FR" sz="2000" u="none" strike="noStrike" cap="none">
                          <a:solidFill>
                            <a:schemeClr val="dk1"/>
                          </a:solidFill>
                          <a:latin typeface="Arial"/>
                          <a:ea typeface="Arial"/>
                          <a:cs typeface="Arial"/>
                          <a:sym typeface="Arial"/>
                        </a:rPr>
                        <a:t>individual or group</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Highlight </a:t>
                      </a:r>
                      <a:r>
                        <a:rPr lang="fr-FR" sz="2000" b="0" u="none" strike="noStrike" cap="none">
                          <a:solidFill>
                            <a:schemeClr val="dk1"/>
                          </a:solidFill>
                          <a:latin typeface="Arial"/>
                          <a:ea typeface="Arial"/>
                          <a:cs typeface="Arial"/>
                          <a:sym typeface="Arial"/>
                        </a:rPr>
                        <a:t>of </a:t>
                      </a:r>
                      <a:r>
                        <a:rPr lang="fr-FR" sz="2000" u="none" strike="noStrike" cap="none">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312" name="Google Shape;312;p41"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13" name="Google Shape;313;p41"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14" name="Google Shape;314;p41"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315" name="Google Shape;315;p41" descr="A picture containing vector graphics&#10;&#10;Description automatically generated"/>
          <p:cNvPicPr preferRelativeResize="0"/>
          <p:nvPr/>
        </p:nvPicPr>
        <p:blipFill rotWithShape="1">
          <a:blip r:embed="rId5">
            <a:alphaModFix/>
          </a:blip>
          <a:srcRect/>
          <a:stretch/>
        </p:blipFill>
        <p:spPr>
          <a:xfrm>
            <a:off x="1802921" y="5192453"/>
            <a:ext cx="1121436" cy="1138518"/>
          </a:xfrm>
          <a:prstGeom prst="rect">
            <a:avLst/>
          </a:prstGeom>
          <a:noFill/>
          <a:ln>
            <a:noFill/>
          </a:ln>
        </p:spPr>
      </p:pic>
      <p:sp>
        <p:nvSpPr>
          <p:cNvPr id="316" name="Google Shape;316;p4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17" name="Google Shape;317;p41"/>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318" name="Google Shape;318;p41"/>
          <p:cNvPicPr preferRelativeResize="0"/>
          <p:nvPr/>
        </p:nvPicPr>
        <p:blipFill rotWithShape="1">
          <a:blip r:embed="rId7">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44"/>
        <p:cNvGrpSpPr/>
        <p:nvPr/>
      </p:nvGrpSpPr>
      <p:grpSpPr>
        <a:xfrm>
          <a:off x="0" y="0"/>
          <a:ext cx="0" cy="0"/>
          <a:chOff x="0" y="0"/>
          <a:chExt cx="0" cy="0"/>
        </a:xfrm>
      </p:grpSpPr>
      <p:pic>
        <p:nvPicPr>
          <p:cNvPr id="45" name="Google Shape;45;p5"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46" name="Google Shape;46;p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Google Shape;47;p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8" name="Google Shape;48;p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 name="Google Shape;49;p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0" name="Google Shape;50;p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1" name="Google Shape;51;p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319"/>
        <p:cNvGrpSpPr/>
        <p:nvPr/>
      </p:nvGrpSpPr>
      <p:grpSpPr>
        <a:xfrm>
          <a:off x="0" y="0"/>
          <a:ext cx="0" cy="0"/>
          <a:chOff x="0" y="0"/>
          <a:chExt cx="0" cy="0"/>
        </a:xfrm>
      </p:grpSpPr>
      <p:pic>
        <p:nvPicPr>
          <p:cNvPr id="320" name="Google Shape;320;p42"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321" name="Google Shape;321;p42"/>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22" name="Google Shape;322;p4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2"/>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324" name="Google Shape;324;p42"/>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25" name="Google Shape;325;p4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26" name="Google Shape;326;p42"/>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327"/>
        <p:cNvGrpSpPr/>
        <p:nvPr/>
      </p:nvGrpSpPr>
      <p:grpSpPr>
        <a:xfrm>
          <a:off x="0" y="0"/>
          <a:ext cx="0" cy="0"/>
          <a:chOff x="0" y="0"/>
          <a:chExt cx="0" cy="0"/>
        </a:xfrm>
      </p:grpSpPr>
      <p:pic>
        <p:nvPicPr>
          <p:cNvPr id="328" name="Google Shape;328;p43"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329" name="Google Shape;329;p43"/>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0" name="Google Shape;330;p4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31" name="Google Shape;331;p4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33" name="Google Shape;333;p4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34" name="Google Shape;334;p43"/>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335"/>
        <p:cNvGrpSpPr/>
        <p:nvPr/>
      </p:nvGrpSpPr>
      <p:grpSpPr>
        <a:xfrm>
          <a:off x="0" y="0"/>
          <a:ext cx="0" cy="0"/>
          <a:chOff x="0" y="0"/>
          <a:chExt cx="0" cy="0"/>
        </a:xfrm>
      </p:grpSpPr>
      <p:pic>
        <p:nvPicPr>
          <p:cNvPr id="336" name="Google Shape;336;p44"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337" name="Google Shape;337;p44"/>
          <p:cNvSpPr txBox="1">
            <a:spLocks noGrp="1"/>
          </p:cNvSpPr>
          <p:nvPr>
            <p:ph type="title"/>
          </p:nvPr>
        </p:nvSpPr>
        <p:spPr>
          <a:xfrm>
            <a:off x="838200" y="447675"/>
            <a:ext cx="9752100" cy="800100"/>
          </a:xfrm>
          <a:prstGeom prst="rect">
            <a:avLst/>
          </a:prstGeom>
          <a:solidFill>
            <a:srgbClr val="E7C2F6"/>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8" name="Google Shape;338;p4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39" name="Google Shape;339;p4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0" name="Google Shape;340;p4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41" name="Google Shape;341;p4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42" name="Google Shape;342;p44"/>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343"/>
        <p:cNvGrpSpPr/>
        <p:nvPr/>
      </p:nvGrpSpPr>
      <p:grpSpPr>
        <a:xfrm>
          <a:off x="0" y="0"/>
          <a:ext cx="0" cy="0"/>
          <a:chOff x="0" y="0"/>
          <a:chExt cx="0" cy="0"/>
        </a:xfrm>
      </p:grpSpPr>
      <p:sp>
        <p:nvSpPr>
          <p:cNvPr id="344" name="Google Shape;344;p45"/>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345" name="Google Shape;345;p4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6" name="Google Shape;346;p4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47" name="Google Shape;347;p4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48" name="Google Shape;348;p45"/>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49"/>
        <p:cNvGrpSpPr/>
        <p:nvPr/>
      </p:nvGrpSpPr>
      <p:grpSpPr>
        <a:xfrm>
          <a:off x="0" y="0"/>
          <a:ext cx="0" cy="0"/>
          <a:chOff x="0" y="0"/>
          <a:chExt cx="0" cy="0"/>
        </a:xfrm>
      </p:grpSpPr>
      <p:sp>
        <p:nvSpPr>
          <p:cNvPr id="350" name="Google Shape;350;p4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1" name="Google Shape;351;p4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2" name="Google Shape;352;p4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53" name="Google Shape;353;p4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54" name="Google Shape;354;p46"/>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355"/>
        <p:cNvGrpSpPr/>
        <p:nvPr/>
      </p:nvGrpSpPr>
      <p:grpSpPr>
        <a:xfrm>
          <a:off x="0" y="0"/>
          <a:ext cx="0" cy="0"/>
          <a:chOff x="0" y="0"/>
          <a:chExt cx="0" cy="0"/>
        </a:xfrm>
      </p:grpSpPr>
      <p:sp>
        <p:nvSpPr>
          <p:cNvPr id="356" name="Google Shape;356;p4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7" name="Google Shape;357;p47"/>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8" name="Google Shape;358;p4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9" name="Google Shape;359;p4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60" name="Google Shape;360;p4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61" name="Google Shape;361;p47"/>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362"/>
        <p:cNvGrpSpPr/>
        <p:nvPr/>
      </p:nvGrpSpPr>
      <p:grpSpPr>
        <a:xfrm>
          <a:off x="0" y="0"/>
          <a:ext cx="0" cy="0"/>
          <a:chOff x="0" y="0"/>
          <a:chExt cx="0" cy="0"/>
        </a:xfrm>
      </p:grpSpPr>
      <p:pic>
        <p:nvPicPr>
          <p:cNvPr id="363" name="Google Shape;363;p48"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364" name="Google Shape;364;p48"/>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5" name="Google Shape;365;p48"/>
          <p:cNvSpPr txBox="1">
            <a:spLocks noGrp="1"/>
          </p:cNvSpPr>
          <p:nvPr>
            <p:ph type="title"/>
          </p:nvPr>
        </p:nvSpPr>
        <p:spPr>
          <a:xfrm>
            <a:off x="838200" y="447675"/>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6" name="Google Shape;366;p4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7" name="Google Shape;367;p4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68" name="Google Shape;368;p4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69" name="Google Shape;369;p48"/>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370"/>
        <p:cNvGrpSpPr/>
        <p:nvPr/>
      </p:nvGrpSpPr>
      <p:grpSpPr>
        <a:xfrm>
          <a:off x="0" y="0"/>
          <a:ext cx="0" cy="0"/>
          <a:chOff x="0" y="0"/>
          <a:chExt cx="0" cy="0"/>
        </a:xfrm>
      </p:grpSpPr>
      <p:sp>
        <p:nvSpPr>
          <p:cNvPr id="371" name="Google Shape;371;p4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72" name="Google Shape;372;p4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73" name="Google Shape;373;p4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4" name="Google Shape;374;p4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75" name="Google Shape;375;p4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76" name="Google Shape;376;p49"/>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377"/>
        <p:cNvGrpSpPr/>
        <p:nvPr/>
      </p:nvGrpSpPr>
      <p:grpSpPr>
        <a:xfrm>
          <a:off x="0" y="0"/>
          <a:ext cx="0" cy="0"/>
          <a:chOff x="0" y="0"/>
          <a:chExt cx="0" cy="0"/>
        </a:xfrm>
      </p:grpSpPr>
      <p:sp>
        <p:nvSpPr>
          <p:cNvPr id="378" name="Google Shape;378;p5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79" name="Google Shape;379;p5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80" name="Google Shape;380;p5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81" name="Google Shape;381;p5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82" name="Google Shape;382;p50"/>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383"/>
        <p:cNvGrpSpPr/>
        <p:nvPr/>
      </p:nvGrpSpPr>
      <p:grpSpPr>
        <a:xfrm>
          <a:off x="0" y="0"/>
          <a:ext cx="0" cy="0"/>
          <a:chOff x="0" y="0"/>
          <a:chExt cx="0" cy="0"/>
        </a:xfrm>
      </p:grpSpPr>
      <p:sp>
        <p:nvSpPr>
          <p:cNvPr id="384" name="Google Shape;384;p51"/>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85" name="Google Shape;385;p5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6" name="Google Shape;386;p5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87" name="Google Shape;387;p5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88" name="Google Shape;388;p5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89" name="Google Shape;389;p51"/>
          <p:cNvPicPr preferRelativeResize="0"/>
          <p:nvPr/>
        </p:nvPicPr>
        <p:blipFill rotWithShape="1">
          <a:blip r:embed="rId3">
            <a:alphaModFix/>
          </a:blip>
          <a:srcRect/>
          <a:stretch/>
        </p:blipFill>
        <p:spPr>
          <a:xfrm>
            <a:off x="11057248" y="6241802"/>
            <a:ext cx="938148" cy="594359"/>
          </a:xfrm>
          <a:prstGeom prst="rect">
            <a:avLst/>
          </a:prstGeom>
          <a:noFill/>
          <a:ln>
            <a:noFill/>
          </a:ln>
        </p:spPr>
      </p:pic>
      <p:sp>
        <p:nvSpPr>
          <p:cNvPr id="390" name="Google Shape;390;p51"/>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52"/>
        <p:cNvGrpSpPr/>
        <p:nvPr/>
      </p:nvGrpSpPr>
      <p:grpSpPr>
        <a:xfrm>
          <a:off x="0" y="0"/>
          <a:ext cx="0" cy="0"/>
          <a:chOff x="0" y="0"/>
          <a:chExt cx="0" cy="0"/>
        </a:xfrm>
      </p:grpSpPr>
      <p:pic>
        <p:nvPicPr>
          <p:cNvPr id="53" name="Google Shape;53;p6"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4" name="Google Shape;54;p6"/>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Google Shape;55;p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6" name="Google Shape;56;p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7" name="Google Shape;57;p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8" name="Google Shape;58;p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9" name="Google Shape;59;p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391"/>
        <p:cNvGrpSpPr/>
        <p:nvPr/>
      </p:nvGrpSpPr>
      <p:grpSpPr>
        <a:xfrm>
          <a:off x="0" y="0"/>
          <a:ext cx="0" cy="0"/>
          <a:chOff x="0" y="0"/>
          <a:chExt cx="0" cy="0"/>
        </a:xfrm>
      </p:grpSpPr>
      <p:sp>
        <p:nvSpPr>
          <p:cNvPr id="392" name="Google Shape;392;p52"/>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3" name="Google Shape;393;p5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4" name="Google Shape;394;p52"/>
          <p:cNvSpPr txBox="1">
            <a:spLocks noGrp="1"/>
          </p:cNvSpPr>
          <p:nvPr>
            <p:ph type="body" idx="2"/>
          </p:nvPr>
        </p:nvSpPr>
        <p:spPr>
          <a:xfrm>
            <a:off x="6096000"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395"/>
        <p:cNvGrpSpPr/>
        <p:nvPr/>
      </p:nvGrpSpPr>
      <p:grpSpPr>
        <a:xfrm>
          <a:off x="0" y="0"/>
          <a:ext cx="0" cy="0"/>
          <a:chOff x="0" y="0"/>
          <a:chExt cx="0" cy="0"/>
        </a:xfrm>
      </p:grpSpPr>
      <p:sp>
        <p:nvSpPr>
          <p:cNvPr id="396" name="Google Shape;396;p53"/>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97" name="Google Shape;397;p5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398" name="Google Shape;398;p5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99" name="Google Shape;399;p53"/>
          <p:cNvSpPr txBox="1"/>
          <p:nvPr/>
        </p:nvSpPr>
        <p:spPr>
          <a:xfrm>
            <a:off x="1007013" y="2951946"/>
            <a:ext cx="10178100" cy="954300"/>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400" name="Google Shape;400;p5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01" name="Google Shape;401;p5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02" name="Google Shape;402;p53"/>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403"/>
        <p:cNvGrpSpPr/>
        <p:nvPr/>
      </p:nvGrpSpPr>
      <p:grpSpPr>
        <a:xfrm>
          <a:off x="0" y="0"/>
          <a:ext cx="0" cy="0"/>
          <a:chOff x="0" y="0"/>
          <a:chExt cx="0" cy="0"/>
        </a:xfrm>
      </p:grpSpPr>
      <p:sp>
        <p:nvSpPr>
          <p:cNvPr id="404" name="Google Shape;404;p5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05" name="Google Shape;405;p5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06" name="Google Shape;406;p5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7" name="Google Shape;407;p54"/>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08" name="Google Shape;408;p5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09" name="Google Shape;409;p5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10" name="Google Shape;410;p54"/>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411"/>
        <p:cNvGrpSpPr/>
        <p:nvPr/>
      </p:nvGrpSpPr>
      <p:grpSpPr>
        <a:xfrm>
          <a:off x="0" y="0"/>
          <a:ext cx="0" cy="0"/>
          <a:chOff x="0" y="0"/>
          <a:chExt cx="0" cy="0"/>
        </a:xfrm>
      </p:grpSpPr>
      <p:sp>
        <p:nvSpPr>
          <p:cNvPr id="412" name="Google Shape;412;p55"/>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413" name="Google Shape;413;p55"/>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cxnSp>
        <p:nvCxnSpPr>
          <p:cNvPr id="414" name="Google Shape;414;p55"/>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sp>
        <p:nvSpPr>
          <p:cNvPr id="415" name="Google Shape;415;p55"/>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416" name="Google Shape;416;p55"/>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417" name="Google Shape;417;p55"/>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418" name="Google Shape;418;p55"/>
          <p:cNvSpPr txBox="1"/>
          <p:nvPr/>
        </p:nvSpPr>
        <p:spPr>
          <a:xfrm>
            <a:off x="518160" y="3851013"/>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419" name="Google Shape;419;p55"/>
          <p:cNvSpPr txBox="1">
            <a:spLocks noGrp="1"/>
          </p:cNvSpPr>
          <p:nvPr>
            <p:ph type="body" idx="1"/>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0" name="Google Shape;420;p55"/>
          <p:cNvSpPr txBox="1">
            <a:spLocks noGrp="1"/>
          </p:cNvSpPr>
          <p:nvPr>
            <p:ph type="body" idx="2"/>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1" name="Google Shape;421;p55"/>
          <p:cNvPicPr preferRelativeResize="0"/>
          <p:nvPr/>
        </p:nvPicPr>
        <p:blipFill rotWithShape="1">
          <a:blip r:embed="rId3">
            <a:alphaModFix/>
          </a:blip>
          <a:srcRect/>
          <a:stretch/>
        </p:blipFill>
        <p:spPr>
          <a:xfrm>
            <a:off x="10230534" y="279657"/>
            <a:ext cx="1443305" cy="914400"/>
          </a:xfrm>
          <a:prstGeom prst="rect">
            <a:avLst/>
          </a:prstGeom>
          <a:noFill/>
          <a:ln>
            <a:noFill/>
          </a:ln>
        </p:spPr>
      </p:pic>
      <p:pic>
        <p:nvPicPr>
          <p:cNvPr id="422" name="Google Shape;422;p55"/>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423"/>
        <p:cNvGrpSpPr/>
        <p:nvPr/>
      </p:nvGrpSpPr>
      <p:grpSpPr>
        <a:xfrm>
          <a:off x="0" y="0"/>
          <a:ext cx="0" cy="0"/>
          <a:chOff x="0" y="0"/>
          <a:chExt cx="0" cy="0"/>
        </a:xfrm>
      </p:grpSpPr>
      <p:sp>
        <p:nvSpPr>
          <p:cNvPr id="424" name="Google Shape;424;p56"/>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425" name="Google Shape;425;p56"/>
          <p:cNvSpPr/>
          <p:nvPr/>
        </p:nvSpPr>
        <p:spPr>
          <a:xfrm>
            <a:off x="3057525" y="1857375"/>
            <a:ext cx="6486600" cy="4100400"/>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6" name="Google Shape;426;p56"/>
          <p:cNvSpPr txBox="1"/>
          <p:nvPr/>
        </p:nvSpPr>
        <p:spPr>
          <a:xfrm>
            <a:off x="3914774" y="3353633"/>
            <a:ext cx="4772100" cy="1108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427" name="Google Shape;427;p5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8" name="Google Shape;428;p5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29" name="Google Shape;429;p5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30" name="Google Shape;430;p56"/>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431"/>
        <p:cNvGrpSpPr/>
        <p:nvPr/>
      </p:nvGrpSpPr>
      <p:grpSpPr>
        <a:xfrm>
          <a:off x="0" y="0"/>
          <a:ext cx="0" cy="0"/>
          <a:chOff x="0" y="0"/>
          <a:chExt cx="0" cy="0"/>
        </a:xfrm>
      </p:grpSpPr>
      <p:pic>
        <p:nvPicPr>
          <p:cNvPr id="432" name="Google Shape;432;p57"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433" name="Google Shape;433;p57"/>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4" name="Google Shape;434;p57"/>
          <p:cNvSpPr txBox="1">
            <a:spLocks noGrp="1"/>
          </p:cNvSpPr>
          <p:nvPr>
            <p:ph type="title"/>
          </p:nvPr>
        </p:nvSpPr>
        <p:spPr>
          <a:xfrm>
            <a:off x="838200" y="447675"/>
            <a:ext cx="9752100" cy="800100"/>
          </a:xfrm>
          <a:prstGeom prst="rect">
            <a:avLst/>
          </a:prstGeom>
          <a:solidFill>
            <a:srgbClr val="FEE599"/>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5" name="Google Shape;435;p5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6" name="Google Shape;436;p5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37" name="Google Shape;437;p57"/>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38" name="Google Shape;438;p57"/>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439"/>
        <p:cNvGrpSpPr/>
        <p:nvPr/>
      </p:nvGrpSpPr>
      <p:grpSpPr>
        <a:xfrm>
          <a:off x="0" y="0"/>
          <a:ext cx="0" cy="0"/>
          <a:chOff x="0" y="0"/>
          <a:chExt cx="0" cy="0"/>
        </a:xfrm>
      </p:grpSpPr>
      <p:sp>
        <p:nvSpPr>
          <p:cNvPr id="440" name="Google Shape;440;p58"/>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1" name="Google Shape;441;p58"/>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42" name="Google Shape;442;p58" descr="A picture containing vector graphics&#10;&#10;Description automatically generated"/>
          <p:cNvPicPr preferRelativeResize="0"/>
          <p:nvPr/>
        </p:nvPicPr>
        <p:blipFill rotWithShape="1">
          <a:blip r:embed="rId2">
            <a:alphaModFix/>
          </a:blip>
          <a:srcRect/>
          <a:stretch/>
        </p:blipFill>
        <p:spPr>
          <a:xfrm>
            <a:off x="10472404" y="128052"/>
            <a:ext cx="1223562" cy="1223562"/>
          </a:xfrm>
          <a:prstGeom prst="rect">
            <a:avLst/>
          </a:prstGeom>
          <a:noFill/>
          <a:ln>
            <a:noFill/>
          </a:ln>
        </p:spPr>
      </p:pic>
      <p:sp>
        <p:nvSpPr>
          <p:cNvPr id="443" name="Google Shape;443;p5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4" name="Google Shape;444;p5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45" name="Google Shape;445;p5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46" name="Google Shape;446;p58"/>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47"/>
        <p:cNvGrpSpPr/>
        <p:nvPr/>
      </p:nvGrpSpPr>
      <p:grpSpPr>
        <a:xfrm>
          <a:off x="0" y="0"/>
          <a:ext cx="0" cy="0"/>
          <a:chOff x="0" y="0"/>
          <a:chExt cx="0" cy="0"/>
        </a:xfrm>
      </p:grpSpPr>
      <p:sp>
        <p:nvSpPr>
          <p:cNvPr id="448" name="Google Shape;448;p59"/>
          <p:cNvSpPr txBox="1">
            <a:spLocks noGrp="1"/>
          </p:cNvSpPr>
          <p:nvPr>
            <p:ph type="title"/>
          </p:nvPr>
        </p:nvSpPr>
        <p:spPr>
          <a:xfrm>
            <a:off x="839788" y="365125"/>
            <a:ext cx="10515600" cy="8238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9" name="Google Shape;449;p59"/>
          <p:cNvSpPr txBox="1">
            <a:spLocks noGrp="1"/>
          </p:cNvSpPr>
          <p:nvPr>
            <p:ph type="body" idx="1"/>
          </p:nvPr>
        </p:nvSpPr>
        <p:spPr>
          <a:xfrm>
            <a:off x="838200" y="1473345"/>
            <a:ext cx="51579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50" name="Google Shape;450;p59"/>
          <p:cNvSpPr txBox="1">
            <a:spLocks noGrp="1"/>
          </p:cNvSpPr>
          <p:nvPr>
            <p:ph type="body" idx="2"/>
          </p:nvPr>
        </p:nvSpPr>
        <p:spPr>
          <a:xfrm>
            <a:off x="838200"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51" name="Google Shape;451;p59"/>
          <p:cNvSpPr txBox="1">
            <a:spLocks noGrp="1"/>
          </p:cNvSpPr>
          <p:nvPr>
            <p:ph type="body" idx="3"/>
          </p:nvPr>
        </p:nvSpPr>
        <p:spPr>
          <a:xfrm>
            <a:off x="6170612" y="1473345"/>
            <a:ext cx="51831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52" name="Google Shape;452;p59"/>
          <p:cNvSpPr txBox="1">
            <a:spLocks noGrp="1"/>
          </p:cNvSpPr>
          <p:nvPr>
            <p:ph type="body" idx="4"/>
          </p:nvPr>
        </p:nvSpPr>
        <p:spPr>
          <a:xfrm>
            <a:off x="6170612"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53" name="Google Shape;453;p5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4" name="Google Shape;454;p5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55" name="Google Shape;455;p5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56" name="Google Shape;456;p59"/>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457"/>
        <p:cNvGrpSpPr/>
        <p:nvPr/>
      </p:nvGrpSpPr>
      <p:grpSpPr>
        <a:xfrm>
          <a:off x="0" y="0"/>
          <a:ext cx="0" cy="0"/>
          <a:chOff x="0" y="0"/>
          <a:chExt cx="0" cy="0"/>
        </a:xfrm>
      </p:grpSpPr>
      <p:sp>
        <p:nvSpPr>
          <p:cNvPr id="458" name="Google Shape;458;p6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59" name="Google Shape;459;p6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6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62" name="Google Shape;462;p6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63" name="Google Shape;463;p60"/>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4"/>
        <p:cNvGrpSpPr/>
        <p:nvPr/>
      </p:nvGrpSpPr>
      <p:grpSpPr>
        <a:xfrm>
          <a:off x="0" y="0"/>
          <a:ext cx="0" cy="0"/>
          <a:chOff x="0" y="0"/>
          <a:chExt cx="0" cy="0"/>
        </a:xfrm>
      </p:grpSpPr>
      <p:sp>
        <p:nvSpPr>
          <p:cNvPr id="465" name="Google Shape;465;p6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None/>
              <a:defRPr sz="1800">
                <a:solidFill>
                  <a:schemeClr val="dk1"/>
                </a:solidFill>
                <a:latin typeface="Arial"/>
                <a:ea typeface="Arial"/>
                <a:cs typeface="Arial"/>
                <a:sym typeface="Arial"/>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66" name="Google Shape;466;p6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None/>
              <a:defRPr sz="1800">
                <a:solidFill>
                  <a:schemeClr val="dk1"/>
                </a:solidFill>
                <a:latin typeface="Arial"/>
                <a:ea typeface="Arial"/>
                <a:cs typeface="Arial"/>
                <a:sym typeface="Arial"/>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67" name="Google Shape;467;p6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t" anchorCtr="0">
            <a:noAutofit/>
          </a:bodyPr>
          <a:lstStyle>
            <a:lvl1pPr marL="0" marR="0" lvl="0" indent="0" algn="l">
              <a:spcBef>
                <a:spcPts val="0"/>
              </a:spcBef>
              <a:buNone/>
              <a:defRPr sz="1800">
                <a:solidFill>
                  <a:schemeClr val="dk1"/>
                </a:solidFill>
                <a:latin typeface="Arial"/>
                <a:ea typeface="Arial"/>
                <a:cs typeface="Arial"/>
                <a:sym typeface="Arial"/>
              </a:defRPr>
            </a:lvl1pPr>
            <a:lvl2pPr marL="0" marR="0" lvl="1" indent="0" algn="l">
              <a:spcBef>
                <a:spcPts val="0"/>
              </a:spcBef>
              <a:buNone/>
              <a:defRPr sz="1800">
                <a:solidFill>
                  <a:schemeClr val="dk1"/>
                </a:solidFill>
                <a:latin typeface="Arial"/>
                <a:ea typeface="Arial"/>
                <a:cs typeface="Arial"/>
                <a:sym typeface="Arial"/>
              </a:defRPr>
            </a:lvl2pPr>
            <a:lvl3pPr marL="0" marR="0" lvl="2" indent="0" algn="l">
              <a:spcBef>
                <a:spcPts val="0"/>
              </a:spcBef>
              <a:buNone/>
              <a:defRPr sz="1800">
                <a:solidFill>
                  <a:schemeClr val="dk1"/>
                </a:solidFill>
                <a:latin typeface="Arial"/>
                <a:ea typeface="Arial"/>
                <a:cs typeface="Arial"/>
                <a:sym typeface="Arial"/>
              </a:defRPr>
            </a:lvl3pPr>
            <a:lvl4pPr marL="0" marR="0" lvl="3" indent="0" algn="l">
              <a:spcBef>
                <a:spcPts val="0"/>
              </a:spcBef>
              <a:buNone/>
              <a:defRPr sz="1800">
                <a:solidFill>
                  <a:schemeClr val="dk1"/>
                </a:solidFill>
                <a:latin typeface="Arial"/>
                <a:ea typeface="Arial"/>
                <a:cs typeface="Arial"/>
                <a:sym typeface="Arial"/>
              </a:defRPr>
            </a:lvl4pPr>
            <a:lvl5pPr marL="0" marR="0" lvl="4" indent="0" algn="l">
              <a:spcBef>
                <a:spcPts val="0"/>
              </a:spcBef>
              <a:buNone/>
              <a:defRPr sz="1800">
                <a:solidFill>
                  <a:schemeClr val="dk1"/>
                </a:solidFill>
                <a:latin typeface="Arial"/>
                <a:ea typeface="Arial"/>
                <a:cs typeface="Arial"/>
                <a:sym typeface="Arial"/>
              </a:defRPr>
            </a:lvl5pPr>
            <a:lvl6pPr marL="0" marR="0" lvl="5" indent="0" algn="l">
              <a:spcBef>
                <a:spcPts val="0"/>
              </a:spcBef>
              <a:buNone/>
              <a:defRPr sz="1800">
                <a:solidFill>
                  <a:schemeClr val="dk1"/>
                </a:solidFill>
                <a:latin typeface="Arial"/>
                <a:ea typeface="Arial"/>
                <a:cs typeface="Arial"/>
                <a:sym typeface="Arial"/>
              </a:defRPr>
            </a:lvl6pPr>
            <a:lvl7pPr marL="0" marR="0" lvl="6" indent="0" algn="l">
              <a:spcBef>
                <a:spcPts val="0"/>
              </a:spcBef>
              <a:buNone/>
              <a:defRPr sz="1800">
                <a:solidFill>
                  <a:schemeClr val="dk1"/>
                </a:solidFill>
                <a:latin typeface="Arial"/>
                <a:ea typeface="Arial"/>
                <a:cs typeface="Arial"/>
                <a:sym typeface="Arial"/>
              </a:defRPr>
            </a:lvl7pPr>
            <a:lvl8pPr marL="0" marR="0" lvl="7" indent="0" algn="l">
              <a:spcBef>
                <a:spcPts val="0"/>
              </a:spcBef>
              <a:buNone/>
              <a:defRPr sz="1800">
                <a:solidFill>
                  <a:schemeClr val="dk1"/>
                </a:solidFill>
                <a:latin typeface="Arial"/>
                <a:ea typeface="Arial"/>
                <a:cs typeface="Arial"/>
                <a:sym typeface="Arial"/>
              </a:defRPr>
            </a:lvl8pPr>
            <a:lvl9pPr marL="0" marR="0" lvl="8" indent="0" algn="l">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468" name="Google Shape;468;p61"/>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9" name="Google Shape;469;p61"/>
          <p:cNvSpPr/>
          <p:nvPr/>
        </p:nvSpPr>
        <p:spPr>
          <a:xfrm>
            <a:off x="9540691" y="6196031"/>
            <a:ext cx="2651700" cy="7314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70" name="Google Shape;470;p6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71" name="Google Shape;471;p61"/>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60"/>
        <p:cNvGrpSpPr/>
        <p:nvPr/>
      </p:nvGrpSpPr>
      <p:grpSpPr>
        <a:xfrm>
          <a:off x="0" y="0"/>
          <a:ext cx="0" cy="0"/>
          <a:chOff x="0" y="0"/>
          <a:chExt cx="0" cy="0"/>
        </a:xfrm>
      </p:grpSpPr>
      <p:sp>
        <p:nvSpPr>
          <p:cNvPr id="61" name="Google Shape;61;p7"/>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a:solidFill>
                <a:schemeClr val="dk1"/>
              </a:solidFill>
              <a:latin typeface="Franklin Gothic Medium" panose="020B0603020102020204" pitchFamily="34" charset="0"/>
              <a:ea typeface="Arial"/>
              <a:cs typeface="Arial"/>
              <a:sym typeface="Arial"/>
            </a:endParaRPr>
          </a:p>
        </p:txBody>
      </p:sp>
      <p:sp>
        <p:nvSpPr>
          <p:cNvPr id="62" name="Google Shape;62;p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3" name="Google Shape;63;p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4" name="Google Shape;64;p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5" name="Google Shape;65;p7"/>
          <p:cNvPicPr preferRelativeResize="0"/>
          <p:nvPr/>
        </p:nvPicPr>
        <p:blipFill rotWithShape="1">
          <a:blip r:embed="rId3">
            <a:alphaModFix/>
          </a:blip>
          <a:srcRect/>
          <a:stretch/>
        </p:blipFill>
        <p:spPr>
          <a:xfrm>
            <a:off x="11057248" y="6241802"/>
            <a:ext cx="938147" cy="594360"/>
          </a:xfrm>
          <a:prstGeom prst="rect">
            <a:avLst/>
          </a:prstGeom>
          <a:noFill/>
          <a:ln>
            <a:noFill/>
          </a:ln>
        </p:spPr>
      </p:pic>
      <p:graphicFrame>
        <p:nvGraphicFramePr>
          <p:cNvPr id="2" name="Diagram 1">
            <a:extLst>
              <a:ext uri="{FF2B5EF4-FFF2-40B4-BE49-F238E27FC236}">
                <a16:creationId xmlns:a16="http://schemas.microsoft.com/office/drawing/2014/main" id="{5A4572BD-32E1-A6EB-5D13-743A5343649E}"/>
              </a:ext>
            </a:extLst>
          </p:cNvPr>
          <p:cNvGraphicFramePr/>
          <p:nvPr userDrawn="1">
            <p:extLst>
              <p:ext uri="{D42A27DB-BD31-4B8C-83A1-F6EECF244321}">
                <p14:modId xmlns:p14="http://schemas.microsoft.com/office/powerpoint/2010/main" val="32875173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Rounded Corners 2">
            <a:extLst>
              <a:ext uri="{FF2B5EF4-FFF2-40B4-BE49-F238E27FC236}">
                <a16:creationId xmlns:a16="http://schemas.microsoft.com/office/drawing/2014/main" id="{AD4BEC19-82A5-263B-7839-CAD15E2D531D}"/>
              </a:ext>
            </a:extLst>
          </p:cNvPr>
          <p:cNvSpPr/>
          <p:nvPr userDrawn="1"/>
        </p:nvSpPr>
        <p:spPr>
          <a:xfrm>
            <a:off x="8048668" y="4559975"/>
            <a:ext cx="2017514" cy="953589"/>
          </a:xfrm>
          <a:prstGeom prst="roundRect">
            <a:avLst/>
          </a:prstGeom>
          <a:noFill/>
          <a:ln w="7620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72"/>
        <p:cNvGrpSpPr/>
        <p:nvPr/>
      </p:nvGrpSpPr>
      <p:grpSpPr>
        <a:xfrm>
          <a:off x="0" y="0"/>
          <a:ext cx="0" cy="0"/>
          <a:chOff x="0" y="0"/>
          <a:chExt cx="0" cy="0"/>
        </a:xfrm>
      </p:grpSpPr>
      <p:sp>
        <p:nvSpPr>
          <p:cNvPr id="473" name="Google Shape;473;p62"/>
          <p:cNvSpPr/>
          <p:nvPr/>
        </p:nvSpPr>
        <p:spPr>
          <a:xfrm>
            <a:off x="0" y="0"/>
            <a:ext cx="12192000" cy="635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4" name="Google Shape;474;p6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5" name="Google Shape;475;p62"/>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76" name="Google Shape;476;p6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77" name="Google Shape;477;p62"/>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478"/>
        <p:cNvGrpSpPr/>
        <p:nvPr/>
      </p:nvGrpSpPr>
      <p:grpSpPr>
        <a:xfrm>
          <a:off x="0" y="0"/>
          <a:ext cx="0" cy="0"/>
          <a:chOff x="0" y="0"/>
          <a:chExt cx="0" cy="0"/>
        </a:xfrm>
      </p:grpSpPr>
      <p:sp>
        <p:nvSpPr>
          <p:cNvPr id="479" name="Google Shape;479;p63"/>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480" name="Google Shape;480;p6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481" name="Google Shape;481;p6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82" name="Google Shape;482;p63"/>
          <p:cNvPicPr preferRelativeResize="0"/>
          <p:nvPr/>
        </p:nvPicPr>
        <p:blipFill rotWithShape="1">
          <a:blip r:embed="rId3">
            <a:alphaModFix/>
          </a:blip>
          <a:srcRect/>
          <a:stretch/>
        </p:blipFill>
        <p:spPr>
          <a:xfrm>
            <a:off x="10958222" y="6330789"/>
            <a:ext cx="1136198" cy="505372"/>
          </a:xfrm>
          <a:prstGeom prst="rect">
            <a:avLst/>
          </a:prstGeom>
          <a:noFill/>
          <a:ln>
            <a:noFill/>
          </a:ln>
        </p:spPr>
      </p:pic>
      <p:sp>
        <p:nvSpPr>
          <p:cNvPr id="483" name="Google Shape;483;p6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Title and Content" type="obj">
  <p:cSld name="OBJECT">
    <p:spTree>
      <p:nvGrpSpPr>
        <p:cNvPr id="1" name="Shape 484"/>
        <p:cNvGrpSpPr/>
        <p:nvPr/>
      </p:nvGrpSpPr>
      <p:grpSpPr>
        <a:xfrm>
          <a:off x="0" y="0"/>
          <a:ext cx="0" cy="0"/>
          <a:chOff x="0" y="0"/>
          <a:chExt cx="0" cy="0"/>
        </a:xfrm>
      </p:grpSpPr>
      <p:sp>
        <p:nvSpPr>
          <p:cNvPr id="485" name="Google Shape;485;p64"/>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486" name="Google Shape;486;p64"/>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487" name="Google Shape;487;p64"/>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488" name="Google Shape;488;p64"/>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489" name="Google Shape;489;p64"/>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490" name="Google Shape;490;p64"/>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91" name="Google Shape;491;p64"/>
          <p:cNvSpPr txBox="1">
            <a:spLocks noGrp="1"/>
          </p:cNvSpPr>
          <p:nvPr>
            <p:ph type="body" idx="1"/>
          </p:nvPr>
        </p:nvSpPr>
        <p:spPr>
          <a:xfrm>
            <a:off x="548640" y="1371599"/>
            <a:ext cx="11094600" cy="50292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600"/>
              </a:spcBef>
              <a:spcAft>
                <a:spcPts val="0"/>
              </a:spcAft>
              <a:buClr>
                <a:srgbClr val="00820C"/>
              </a:buClr>
              <a:buSzPts val="2800"/>
              <a:buFont typeface="Noto Sans Symbols"/>
              <a:buChar char="▪"/>
              <a:defRPr sz="2800" b="0" i="0" u="none" strike="noStrike" cap="none">
                <a:solidFill>
                  <a:schemeClr val="dk1"/>
                </a:solidFill>
                <a:latin typeface="Arial"/>
                <a:ea typeface="Arial"/>
                <a:cs typeface="Arial"/>
                <a:sym typeface="Arial"/>
              </a:defRPr>
            </a:lvl1pPr>
            <a:lvl2pPr marL="914400" marR="0" lvl="1" indent="-406400" algn="l">
              <a:lnSpc>
                <a:spcPct val="90000"/>
              </a:lnSpc>
              <a:spcBef>
                <a:spcPts val="600"/>
              </a:spcBef>
              <a:spcAft>
                <a:spcPts val="0"/>
              </a:spcAft>
              <a:buClr>
                <a:srgbClr val="00953A"/>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90000"/>
              </a:lnSpc>
              <a:spcBef>
                <a:spcPts val="0"/>
              </a:spcBef>
              <a:spcAft>
                <a:spcPts val="0"/>
              </a:spcAft>
              <a:buClr>
                <a:srgbClr val="00953A"/>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42900" algn="l">
              <a:lnSpc>
                <a:spcPct val="90000"/>
              </a:lnSpc>
              <a:spcBef>
                <a:spcPts val="0"/>
              </a:spcBef>
              <a:spcAft>
                <a:spcPts val="0"/>
              </a:spcAft>
              <a:buClr>
                <a:srgbClr val="00953A"/>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492"/>
        <p:cNvGrpSpPr/>
        <p:nvPr/>
      </p:nvGrpSpPr>
      <p:grpSpPr>
        <a:xfrm>
          <a:off x="0" y="0"/>
          <a:ext cx="0" cy="0"/>
          <a:chOff x="0" y="0"/>
          <a:chExt cx="0" cy="0"/>
        </a:xfrm>
      </p:grpSpPr>
      <p:sp>
        <p:nvSpPr>
          <p:cNvPr id="493" name="Google Shape;493;p65"/>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494" name="Google Shape;494;p65"/>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495" name="Google Shape;495;p65"/>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496" name="Google Shape;496;p65"/>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497" name="Google Shape;497;p65"/>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498" name="Google Shape;498;p65"/>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503"/>
        <p:cNvGrpSpPr/>
        <p:nvPr/>
      </p:nvGrpSpPr>
      <p:grpSpPr>
        <a:xfrm>
          <a:off x="0" y="0"/>
          <a:ext cx="0" cy="0"/>
          <a:chOff x="0" y="0"/>
          <a:chExt cx="0" cy="0"/>
        </a:xfrm>
      </p:grpSpPr>
      <p:sp>
        <p:nvSpPr>
          <p:cNvPr id="504" name="Google Shape;504;p67"/>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505" name="Google Shape;505;p67"/>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
        <p:nvSpPr>
          <p:cNvPr id="506" name="Google Shape;506;p67"/>
          <p:cNvSpPr txBox="1">
            <a:spLocks noGrp="1"/>
          </p:cNvSpPr>
          <p:nvPr>
            <p:ph type="body" idx="1"/>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507" name="Google Shape;507;p67"/>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pic>
        <p:nvPicPr>
          <p:cNvPr id="508" name="Google Shape;508;p67"/>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509" name="Google Shape;509;p67"/>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510" name="Google Shape;510;p67"/>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511" name="Google Shape;511;p67"/>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512" name="Google Shape;512;p67"/>
          <p:cNvSpPr txBox="1">
            <a:spLocks noGrp="1"/>
          </p:cNvSpPr>
          <p:nvPr>
            <p:ph type="body" idx="2"/>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13" name="Google Shape;513;p67"/>
          <p:cNvSpPr txBox="1"/>
          <p:nvPr/>
        </p:nvSpPr>
        <p:spPr>
          <a:xfrm>
            <a:off x="520953" y="3105834"/>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514" name="Google Shape;514;p67"/>
          <p:cNvPicPr preferRelativeResize="0"/>
          <p:nvPr/>
        </p:nvPicPr>
        <p:blipFill rotWithShape="1">
          <a:blip r:embed="rId4">
            <a:alphaModFix/>
          </a:blip>
          <a:srcRect/>
          <a:stretch/>
        </p:blipFill>
        <p:spPr>
          <a:xfrm>
            <a:off x="10230534" y="279657"/>
            <a:ext cx="1443305" cy="91440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515"/>
        <p:cNvGrpSpPr/>
        <p:nvPr/>
      </p:nvGrpSpPr>
      <p:grpSpPr>
        <a:xfrm>
          <a:off x="0" y="0"/>
          <a:ext cx="0" cy="0"/>
          <a:chOff x="0" y="0"/>
          <a:chExt cx="0" cy="0"/>
        </a:xfrm>
      </p:grpSpPr>
      <p:sp>
        <p:nvSpPr>
          <p:cNvPr id="516" name="Google Shape;516;p68"/>
          <p:cNvSpPr txBox="1"/>
          <p:nvPr/>
        </p:nvSpPr>
        <p:spPr>
          <a:xfrm>
            <a:off x="838200" y="422510"/>
            <a:ext cx="61437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517" name="Google Shape;517;p6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518" name="Google Shape;518;p68"/>
          <p:cNvGraphicFramePr/>
          <p:nvPr/>
        </p:nvGraphicFramePr>
        <p:xfrm>
          <a:off x="1505065" y="1917027"/>
          <a:ext cx="9181875" cy="4276750"/>
        </p:xfrm>
        <a:graphic>
          <a:graphicData uri="http://schemas.openxmlformats.org/drawingml/2006/table">
            <a:tbl>
              <a:tblPr>
                <a:noFill/>
                <a:tableStyleId>{143DC690-AC00-4E2B-8F87-BF60440EBC1F}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Objectives </a:t>
                      </a:r>
                      <a:r>
                        <a:rPr lang="fr-FR" sz="2000" b="0" u="none" strike="noStrike" cap="none">
                          <a:solidFill>
                            <a:schemeClr val="dk1"/>
                          </a:solidFill>
                          <a:latin typeface="Arial"/>
                          <a:ea typeface="Arial"/>
                          <a:cs typeface="Arial"/>
                          <a:sym typeface="Arial"/>
                        </a:rPr>
                        <a:t>of</a:t>
                      </a:r>
                      <a:r>
                        <a:rPr lang="fr-FR" sz="2000" u="none" strike="noStrike" cap="none">
                          <a:solidFill>
                            <a:schemeClr val="dk1"/>
                          </a:solidFill>
                          <a:latin typeface="Arial"/>
                          <a:ea typeface="Arial"/>
                          <a:cs typeface="Arial"/>
                          <a:sym typeface="Arial"/>
                        </a:rPr>
                        <a:t> the lesson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Discovery Dialogue </a:t>
                      </a:r>
                      <a:r>
                        <a:rPr lang="fr-FR" sz="2000" u="none" strike="noStrike" cap="none">
                          <a:solidFill>
                            <a:schemeClr val="dk1"/>
                          </a:solidFill>
                          <a:latin typeface="Arial"/>
                          <a:ea typeface="Arial"/>
                          <a:cs typeface="Arial"/>
                          <a:sym typeface="Arial"/>
                        </a:rPr>
                        <a:t>invites sharing of ideas and experiences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Activity </a:t>
                      </a:r>
                      <a:r>
                        <a:rPr lang="fr-FR" sz="2000" b="0" u="none" strike="noStrike" cap="none">
                          <a:solidFill>
                            <a:schemeClr val="dk1"/>
                          </a:solidFill>
                          <a:latin typeface="Arial"/>
                          <a:ea typeface="Arial"/>
                          <a:cs typeface="Arial"/>
                          <a:sym typeface="Arial"/>
                        </a:rPr>
                        <a:t>completed by </a:t>
                      </a:r>
                      <a:r>
                        <a:rPr lang="fr-FR" sz="2000" u="none" strike="noStrike" cap="none">
                          <a:solidFill>
                            <a:schemeClr val="dk1"/>
                          </a:solidFill>
                          <a:latin typeface="Arial"/>
                          <a:ea typeface="Arial"/>
                          <a:cs typeface="Arial"/>
                          <a:sym typeface="Arial"/>
                        </a:rPr>
                        <a:t>individual or group</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Highlight </a:t>
                      </a:r>
                      <a:r>
                        <a:rPr lang="fr-FR" sz="2000" b="0" u="none" strike="noStrike" cap="none">
                          <a:solidFill>
                            <a:schemeClr val="dk1"/>
                          </a:solidFill>
                          <a:latin typeface="Arial"/>
                          <a:ea typeface="Arial"/>
                          <a:cs typeface="Arial"/>
                          <a:sym typeface="Arial"/>
                        </a:rPr>
                        <a:t>of </a:t>
                      </a:r>
                      <a:r>
                        <a:rPr lang="fr-FR" sz="2000" u="none" strike="noStrike" cap="none">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519" name="Google Shape;519;p68"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520" name="Google Shape;520;p68"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521" name="Google Shape;521;p68"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522" name="Google Shape;522;p68" descr="A picture containing vector graphics&#10;&#10;Description automatically generated"/>
          <p:cNvPicPr preferRelativeResize="0"/>
          <p:nvPr/>
        </p:nvPicPr>
        <p:blipFill rotWithShape="1">
          <a:blip r:embed="rId5">
            <a:alphaModFix/>
          </a:blip>
          <a:srcRect/>
          <a:stretch/>
        </p:blipFill>
        <p:spPr>
          <a:xfrm>
            <a:off x="1802921" y="5192453"/>
            <a:ext cx="1121436" cy="1138518"/>
          </a:xfrm>
          <a:prstGeom prst="rect">
            <a:avLst/>
          </a:prstGeom>
          <a:noFill/>
          <a:ln>
            <a:noFill/>
          </a:ln>
        </p:spPr>
      </p:pic>
      <p:sp>
        <p:nvSpPr>
          <p:cNvPr id="523" name="Google Shape;523;p6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24" name="Google Shape;524;p68"/>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525" name="Google Shape;525;p68"/>
          <p:cNvPicPr preferRelativeResize="0"/>
          <p:nvPr/>
        </p:nvPicPr>
        <p:blipFill rotWithShape="1">
          <a:blip r:embed="rId7">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526"/>
        <p:cNvGrpSpPr/>
        <p:nvPr/>
      </p:nvGrpSpPr>
      <p:grpSpPr>
        <a:xfrm>
          <a:off x="0" y="0"/>
          <a:ext cx="0" cy="0"/>
          <a:chOff x="0" y="0"/>
          <a:chExt cx="0" cy="0"/>
        </a:xfrm>
      </p:grpSpPr>
      <p:pic>
        <p:nvPicPr>
          <p:cNvPr id="527" name="Google Shape;527;p69"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528" name="Google Shape;528;p6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29" name="Google Shape;529;p6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0" name="Google Shape;530;p69"/>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531" name="Google Shape;531;p6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32" name="Google Shape;532;p6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33" name="Google Shape;533;p69"/>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534"/>
        <p:cNvGrpSpPr/>
        <p:nvPr/>
      </p:nvGrpSpPr>
      <p:grpSpPr>
        <a:xfrm>
          <a:off x="0" y="0"/>
          <a:ext cx="0" cy="0"/>
          <a:chOff x="0" y="0"/>
          <a:chExt cx="0" cy="0"/>
        </a:xfrm>
      </p:grpSpPr>
      <p:pic>
        <p:nvPicPr>
          <p:cNvPr id="535" name="Google Shape;535;p70"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36" name="Google Shape;536;p70"/>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37" name="Google Shape;537;p7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8" name="Google Shape;538;p7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9" name="Google Shape;539;p7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40" name="Google Shape;540;p7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41" name="Google Shape;541;p70"/>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542"/>
        <p:cNvGrpSpPr/>
        <p:nvPr/>
      </p:nvGrpSpPr>
      <p:grpSpPr>
        <a:xfrm>
          <a:off x="0" y="0"/>
          <a:ext cx="0" cy="0"/>
          <a:chOff x="0" y="0"/>
          <a:chExt cx="0" cy="0"/>
        </a:xfrm>
      </p:grpSpPr>
      <p:pic>
        <p:nvPicPr>
          <p:cNvPr id="543" name="Google Shape;543;p71"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44" name="Google Shape;544;p71"/>
          <p:cNvSpPr txBox="1">
            <a:spLocks noGrp="1"/>
          </p:cNvSpPr>
          <p:nvPr>
            <p:ph type="title"/>
          </p:nvPr>
        </p:nvSpPr>
        <p:spPr>
          <a:xfrm>
            <a:off x="838200" y="447675"/>
            <a:ext cx="9752100"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45" name="Google Shape;545;p71"/>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46" name="Google Shape;546;p7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7" name="Google Shape;547;p7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48" name="Google Shape;548;p7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49" name="Google Shape;549;p71"/>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550"/>
        <p:cNvGrpSpPr/>
        <p:nvPr/>
      </p:nvGrpSpPr>
      <p:grpSpPr>
        <a:xfrm>
          <a:off x="0" y="0"/>
          <a:ext cx="0" cy="0"/>
          <a:chOff x="0" y="0"/>
          <a:chExt cx="0" cy="0"/>
        </a:xfrm>
      </p:grpSpPr>
      <p:sp>
        <p:nvSpPr>
          <p:cNvPr id="551" name="Google Shape;551;p72"/>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552" name="Google Shape;552;p7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3" name="Google Shape;553;p72"/>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54" name="Google Shape;554;p7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55" name="Google Shape;555;p72"/>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66"/>
        <p:cNvGrpSpPr/>
        <p:nvPr/>
      </p:nvGrpSpPr>
      <p:grpSpPr>
        <a:xfrm>
          <a:off x="0" y="0"/>
          <a:ext cx="0" cy="0"/>
          <a:chOff x="0" y="0"/>
          <a:chExt cx="0" cy="0"/>
        </a:xfrm>
      </p:grpSpPr>
      <p:sp>
        <p:nvSpPr>
          <p:cNvPr id="67" name="Google Shape;67;p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 name="Google Shape;68;p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0" name="Google Shape;70;p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1" name="Google Shape;71;p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556"/>
        <p:cNvGrpSpPr/>
        <p:nvPr/>
      </p:nvGrpSpPr>
      <p:grpSpPr>
        <a:xfrm>
          <a:off x="0" y="0"/>
          <a:ext cx="0" cy="0"/>
          <a:chOff x="0" y="0"/>
          <a:chExt cx="0" cy="0"/>
        </a:xfrm>
      </p:grpSpPr>
      <p:sp>
        <p:nvSpPr>
          <p:cNvPr id="557" name="Google Shape;557;p7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8" name="Google Shape;558;p7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9" name="Google Shape;559;p7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0" name="Google Shape;560;p7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61" name="Google Shape;561;p73"/>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562"/>
        <p:cNvGrpSpPr/>
        <p:nvPr/>
      </p:nvGrpSpPr>
      <p:grpSpPr>
        <a:xfrm>
          <a:off x="0" y="0"/>
          <a:ext cx="0" cy="0"/>
          <a:chOff x="0" y="0"/>
          <a:chExt cx="0" cy="0"/>
        </a:xfrm>
      </p:grpSpPr>
      <p:sp>
        <p:nvSpPr>
          <p:cNvPr id="563" name="Google Shape;563;p7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4" name="Google Shape;564;p7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65" name="Google Shape;565;p7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66" name="Google Shape;566;p7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7" name="Google Shape;567;p7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68" name="Google Shape;568;p74"/>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569"/>
        <p:cNvGrpSpPr/>
        <p:nvPr/>
      </p:nvGrpSpPr>
      <p:grpSpPr>
        <a:xfrm>
          <a:off x="0" y="0"/>
          <a:ext cx="0" cy="0"/>
          <a:chOff x="0" y="0"/>
          <a:chExt cx="0" cy="0"/>
        </a:xfrm>
      </p:grpSpPr>
      <p:pic>
        <p:nvPicPr>
          <p:cNvPr id="570" name="Google Shape;570;p7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571" name="Google Shape;571;p7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72" name="Google Shape;572;p75"/>
          <p:cNvSpPr txBox="1">
            <a:spLocks noGrp="1"/>
          </p:cNvSpPr>
          <p:nvPr>
            <p:ph type="title"/>
          </p:nvPr>
        </p:nvSpPr>
        <p:spPr>
          <a:xfrm>
            <a:off x="838200" y="447675"/>
            <a:ext cx="97521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3" name="Google Shape;573;p7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74" name="Google Shape;574;p7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75" name="Google Shape;575;p7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76" name="Google Shape;576;p75"/>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577"/>
        <p:cNvGrpSpPr/>
        <p:nvPr/>
      </p:nvGrpSpPr>
      <p:grpSpPr>
        <a:xfrm>
          <a:off x="0" y="0"/>
          <a:ext cx="0" cy="0"/>
          <a:chOff x="0" y="0"/>
          <a:chExt cx="0" cy="0"/>
        </a:xfrm>
      </p:grpSpPr>
      <p:sp>
        <p:nvSpPr>
          <p:cNvPr id="578" name="Google Shape;578;p76"/>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79" name="Google Shape;579;p7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80" name="Google Shape;580;p7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1" name="Google Shape;581;p7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82" name="Google Shape;582;p7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83" name="Google Shape;583;p76"/>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584"/>
        <p:cNvGrpSpPr/>
        <p:nvPr/>
      </p:nvGrpSpPr>
      <p:grpSpPr>
        <a:xfrm>
          <a:off x="0" y="0"/>
          <a:ext cx="0" cy="0"/>
          <a:chOff x="0" y="0"/>
          <a:chExt cx="0" cy="0"/>
        </a:xfrm>
      </p:grpSpPr>
      <p:sp>
        <p:nvSpPr>
          <p:cNvPr id="585" name="Google Shape;585;p7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86" name="Google Shape;586;p7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7" name="Google Shape;587;p7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88" name="Google Shape;588;p7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89" name="Google Shape;589;p77"/>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590"/>
        <p:cNvGrpSpPr/>
        <p:nvPr/>
      </p:nvGrpSpPr>
      <p:grpSpPr>
        <a:xfrm>
          <a:off x="0" y="0"/>
          <a:ext cx="0" cy="0"/>
          <a:chOff x="0" y="0"/>
          <a:chExt cx="0" cy="0"/>
        </a:xfrm>
      </p:grpSpPr>
      <p:sp>
        <p:nvSpPr>
          <p:cNvPr id="591" name="Google Shape;591;p78"/>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92" name="Google Shape;592;p7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3" name="Google Shape;593;p7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94" name="Google Shape;594;p7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95" name="Google Shape;595;p7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96" name="Google Shape;596;p78"/>
          <p:cNvPicPr preferRelativeResize="0"/>
          <p:nvPr/>
        </p:nvPicPr>
        <p:blipFill rotWithShape="1">
          <a:blip r:embed="rId3">
            <a:alphaModFix/>
          </a:blip>
          <a:srcRect/>
          <a:stretch/>
        </p:blipFill>
        <p:spPr>
          <a:xfrm>
            <a:off x="11057248" y="6241802"/>
            <a:ext cx="938148" cy="594359"/>
          </a:xfrm>
          <a:prstGeom prst="rect">
            <a:avLst/>
          </a:prstGeom>
          <a:noFill/>
          <a:ln>
            <a:noFill/>
          </a:ln>
        </p:spPr>
      </p:pic>
      <p:sp>
        <p:nvSpPr>
          <p:cNvPr id="597" name="Google Shape;597;p78"/>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598"/>
        <p:cNvGrpSpPr/>
        <p:nvPr/>
      </p:nvGrpSpPr>
      <p:grpSpPr>
        <a:xfrm>
          <a:off x="0" y="0"/>
          <a:ext cx="0" cy="0"/>
          <a:chOff x="0" y="0"/>
          <a:chExt cx="0" cy="0"/>
        </a:xfrm>
      </p:grpSpPr>
      <p:sp>
        <p:nvSpPr>
          <p:cNvPr id="599" name="Google Shape;599;p7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00" name="Google Shape;600;p7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1" name="Google Shape;601;p79"/>
          <p:cNvSpPr txBox="1">
            <a:spLocks noGrp="1"/>
          </p:cNvSpPr>
          <p:nvPr>
            <p:ph type="body" idx="2"/>
          </p:nvPr>
        </p:nvSpPr>
        <p:spPr>
          <a:xfrm>
            <a:off x="6096000"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602"/>
        <p:cNvGrpSpPr/>
        <p:nvPr/>
      </p:nvGrpSpPr>
      <p:grpSpPr>
        <a:xfrm>
          <a:off x="0" y="0"/>
          <a:ext cx="0" cy="0"/>
          <a:chOff x="0" y="0"/>
          <a:chExt cx="0" cy="0"/>
        </a:xfrm>
      </p:grpSpPr>
      <p:sp>
        <p:nvSpPr>
          <p:cNvPr id="603" name="Google Shape;603;p80"/>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04" name="Google Shape;604;p80"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605" name="Google Shape;605;p8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06" name="Google Shape;606;p80"/>
          <p:cNvSpPr txBox="1"/>
          <p:nvPr/>
        </p:nvSpPr>
        <p:spPr>
          <a:xfrm>
            <a:off x="1007013" y="2951946"/>
            <a:ext cx="10178100" cy="954300"/>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607" name="Google Shape;607;p8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08" name="Google Shape;608;p8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09" name="Google Shape;609;p80"/>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610"/>
        <p:cNvGrpSpPr/>
        <p:nvPr/>
      </p:nvGrpSpPr>
      <p:grpSpPr>
        <a:xfrm>
          <a:off x="0" y="0"/>
          <a:ext cx="0" cy="0"/>
          <a:chOff x="0" y="0"/>
          <a:chExt cx="0" cy="0"/>
        </a:xfrm>
      </p:grpSpPr>
      <p:sp>
        <p:nvSpPr>
          <p:cNvPr id="611" name="Google Shape;611;p8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12" name="Google Shape;612;p81"/>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3" name="Google Shape;613;p8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14" name="Google Shape;614;p81"/>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5" name="Google Shape;615;p8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16" name="Google Shape;616;p8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17" name="Google Shape;617;p81"/>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618"/>
        <p:cNvGrpSpPr/>
        <p:nvPr/>
      </p:nvGrpSpPr>
      <p:grpSpPr>
        <a:xfrm>
          <a:off x="0" y="0"/>
          <a:ext cx="0" cy="0"/>
          <a:chOff x="0" y="0"/>
          <a:chExt cx="0" cy="0"/>
        </a:xfrm>
      </p:grpSpPr>
      <p:sp>
        <p:nvSpPr>
          <p:cNvPr id="619" name="Google Shape;619;p82"/>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620" name="Google Shape;620;p82"/>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cxnSp>
        <p:nvCxnSpPr>
          <p:cNvPr id="621" name="Google Shape;621;p82"/>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sp>
        <p:nvSpPr>
          <p:cNvPr id="622" name="Google Shape;622;p82"/>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623" name="Google Shape;623;p82"/>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624" name="Google Shape;624;p82"/>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625" name="Google Shape;625;p82"/>
          <p:cNvSpPr txBox="1"/>
          <p:nvPr/>
        </p:nvSpPr>
        <p:spPr>
          <a:xfrm>
            <a:off x="518160" y="3851013"/>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626" name="Google Shape;626;p82"/>
          <p:cNvSpPr txBox="1">
            <a:spLocks noGrp="1"/>
          </p:cNvSpPr>
          <p:nvPr>
            <p:ph type="body" idx="1"/>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7" name="Google Shape;627;p82"/>
          <p:cNvSpPr txBox="1">
            <a:spLocks noGrp="1"/>
          </p:cNvSpPr>
          <p:nvPr>
            <p:ph type="body" idx="2"/>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28" name="Google Shape;628;p82"/>
          <p:cNvPicPr preferRelativeResize="0"/>
          <p:nvPr/>
        </p:nvPicPr>
        <p:blipFill rotWithShape="1">
          <a:blip r:embed="rId3">
            <a:alphaModFix/>
          </a:blip>
          <a:srcRect/>
          <a:stretch/>
        </p:blipFill>
        <p:spPr>
          <a:xfrm>
            <a:off x="10230534" y="279657"/>
            <a:ext cx="1443305" cy="914400"/>
          </a:xfrm>
          <a:prstGeom prst="rect">
            <a:avLst/>
          </a:prstGeom>
          <a:noFill/>
          <a:ln>
            <a:noFill/>
          </a:ln>
        </p:spPr>
      </p:pic>
      <p:pic>
        <p:nvPicPr>
          <p:cNvPr id="629" name="Google Shape;629;p82"/>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72"/>
        <p:cNvGrpSpPr/>
        <p:nvPr/>
      </p:nvGrpSpPr>
      <p:grpSpPr>
        <a:xfrm>
          <a:off x="0" y="0"/>
          <a:ext cx="0" cy="0"/>
          <a:chOff x="0" y="0"/>
          <a:chExt cx="0" cy="0"/>
        </a:xfrm>
      </p:grpSpPr>
      <p:sp>
        <p:nvSpPr>
          <p:cNvPr id="73" name="Google Shape;73;p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4" name="Google Shape;74;p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5" name="Google Shape;75;p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 name="Google Shape;76;p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7" name="Google Shape;77;p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8" name="Google Shape;78;p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630"/>
        <p:cNvGrpSpPr/>
        <p:nvPr/>
      </p:nvGrpSpPr>
      <p:grpSpPr>
        <a:xfrm>
          <a:off x="0" y="0"/>
          <a:ext cx="0" cy="0"/>
          <a:chOff x="0" y="0"/>
          <a:chExt cx="0" cy="0"/>
        </a:xfrm>
      </p:grpSpPr>
      <p:sp>
        <p:nvSpPr>
          <p:cNvPr id="631" name="Google Shape;631;p83"/>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632" name="Google Shape;632;p83"/>
          <p:cNvSpPr/>
          <p:nvPr/>
        </p:nvSpPr>
        <p:spPr>
          <a:xfrm>
            <a:off x="3057525" y="1857375"/>
            <a:ext cx="6486600" cy="4100400"/>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33" name="Google Shape;633;p83"/>
          <p:cNvSpPr txBox="1"/>
          <p:nvPr/>
        </p:nvSpPr>
        <p:spPr>
          <a:xfrm>
            <a:off x="3914774" y="3353633"/>
            <a:ext cx="4772100" cy="1108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634" name="Google Shape;634;p8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35" name="Google Shape;635;p8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36" name="Google Shape;636;p8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37" name="Google Shape;637;p83"/>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638"/>
        <p:cNvGrpSpPr/>
        <p:nvPr/>
      </p:nvGrpSpPr>
      <p:grpSpPr>
        <a:xfrm>
          <a:off x="0" y="0"/>
          <a:ext cx="0" cy="0"/>
          <a:chOff x="0" y="0"/>
          <a:chExt cx="0" cy="0"/>
        </a:xfrm>
      </p:grpSpPr>
      <p:pic>
        <p:nvPicPr>
          <p:cNvPr id="639" name="Google Shape;639;p8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640" name="Google Shape;640;p8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41" name="Google Shape;641;p84"/>
          <p:cNvSpPr txBox="1">
            <a:spLocks noGrp="1"/>
          </p:cNvSpPr>
          <p:nvPr>
            <p:ph type="title"/>
          </p:nvPr>
        </p:nvSpPr>
        <p:spPr>
          <a:xfrm>
            <a:off x="838200" y="447675"/>
            <a:ext cx="9752100"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2" name="Google Shape;642;p8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43" name="Google Shape;643;p8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44" name="Google Shape;644;p8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45" name="Google Shape;645;p84"/>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646"/>
        <p:cNvGrpSpPr/>
        <p:nvPr/>
      </p:nvGrpSpPr>
      <p:grpSpPr>
        <a:xfrm>
          <a:off x="0" y="0"/>
          <a:ext cx="0" cy="0"/>
          <a:chOff x="0" y="0"/>
          <a:chExt cx="0" cy="0"/>
        </a:xfrm>
      </p:grpSpPr>
      <p:sp>
        <p:nvSpPr>
          <p:cNvPr id="647" name="Google Shape;647;p85"/>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8" name="Google Shape;648;p8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49" name="Google Shape;649;p85" descr="A picture containing vector graphics&#10;&#10;Description automatically generated"/>
          <p:cNvPicPr preferRelativeResize="0"/>
          <p:nvPr/>
        </p:nvPicPr>
        <p:blipFill rotWithShape="1">
          <a:blip r:embed="rId2">
            <a:alphaModFix/>
          </a:blip>
          <a:srcRect/>
          <a:stretch/>
        </p:blipFill>
        <p:spPr>
          <a:xfrm>
            <a:off x="10472404" y="128052"/>
            <a:ext cx="1223562" cy="1223562"/>
          </a:xfrm>
          <a:prstGeom prst="rect">
            <a:avLst/>
          </a:prstGeom>
          <a:noFill/>
          <a:ln>
            <a:noFill/>
          </a:ln>
        </p:spPr>
      </p:pic>
      <p:sp>
        <p:nvSpPr>
          <p:cNvPr id="650" name="Google Shape;650;p8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51" name="Google Shape;651;p8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52" name="Google Shape;652;p8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53" name="Google Shape;653;p85"/>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54"/>
        <p:cNvGrpSpPr/>
        <p:nvPr/>
      </p:nvGrpSpPr>
      <p:grpSpPr>
        <a:xfrm>
          <a:off x="0" y="0"/>
          <a:ext cx="0" cy="0"/>
          <a:chOff x="0" y="0"/>
          <a:chExt cx="0" cy="0"/>
        </a:xfrm>
      </p:grpSpPr>
      <p:sp>
        <p:nvSpPr>
          <p:cNvPr id="655" name="Google Shape;655;p86"/>
          <p:cNvSpPr txBox="1">
            <a:spLocks noGrp="1"/>
          </p:cNvSpPr>
          <p:nvPr>
            <p:ph type="title"/>
          </p:nvPr>
        </p:nvSpPr>
        <p:spPr>
          <a:xfrm>
            <a:off x="839788" y="365125"/>
            <a:ext cx="10515600" cy="8238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56" name="Google Shape;656;p86"/>
          <p:cNvSpPr txBox="1">
            <a:spLocks noGrp="1"/>
          </p:cNvSpPr>
          <p:nvPr>
            <p:ph type="body" idx="1"/>
          </p:nvPr>
        </p:nvSpPr>
        <p:spPr>
          <a:xfrm>
            <a:off x="838200" y="1473345"/>
            <a:ext cx="5157900" cy="52170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57" name="Google Shape;657;p86"/>
          <p:cNvSpPr txBox="1">
            <a:spLocks noGrp="1"/>
          </p:cNvSpPr>
          <p:nvPr>
            <p:ph type="body" idx="2"/>
          </p:nvPr>
        </p:nvSpPr>
        <p:spPr>
          <a:xfrm>
            <a:off x="838200"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58" name="Google Shape;658;p86"/>
          <p:cNvSpPr txBox="1">
            <a:spLocks noGrp="1"/>
          </p:cNvSpPr>
          <p:nvPr>
            <p:ph type="body" idx="3"/>
          </p:nvPr>
        </p:nvSpPr>
        <p:spPr>
          <a:xfrm>
            <a:off x="6170612" y="1473345"/>
            <a:ext cx="5183100" cy="52170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59" name="Google Shape;659;p86"/>
          <p:cNvSpPr txBox="1">
            <a:spLocks noGrp="1"/>
          </p:cNvSpPr>
          <p:nvPr>
            <p:ph type="body" idx="4"/>
          </p:nvPr>
        </p:nvSpPr>
        <p:spPr>
          <a:xfrm>
            <a:off x="6170612"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60" name="Google Shape;660;p8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1" name="Google Shape;661;p8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62" name="Google Shape;662;p8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63" name="Google Shape;663;p86"/>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664"/>
        <p:cNvGrpSpPr/>
        <p:nvPr/>
      </p:nvGrpSpPr>
      <p:grpSpPr>
        <a:xfrm>
          <a:off x="0" y="0"/>
          <a:ext cx="0" cy="0"/>
          <a:chOff x="0" y="0"/>
          <a:chExt cx="0" cy="0"/>
        </a:xfrm>
      </p:grpSpPr>
      <p:sp>
        <p:nvSpPr>
          <p:cNvPr id="665" name="Google Shape;665;p87"/>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66" name="Google Shape;666;p8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7" name="Google Shape;667;p8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8" name="Google Shape;668;p8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69" name="Google Shape;669;p8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70" name="Google Shape;670;p87"/>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1"/>
        <p:cNvGrpSpPr/>
        <p:nvPr/>
      </p:nvGrpSpPr>
      <p:grpSpPr>
        <a:xfrm>
          <a:off x="0" y="0"/>
          <a:ext cx="0" cy="0"/>
          <a:chOff x="0" y="0"/>
          <a:chExt cx="0" cy="0"/>
        </a:xfrm>
      </p:grpSpPr>
      <p:sp>
        <p:nvSpPr>
          <p:cNvPr id="672" name="Google Shape;672;p8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3" name="Google Shape;673;p8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4" name="Google Shape;674;p8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675" name="Google Shape;675;p88"/>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6" name="Google Shape;676;p88"/>
          <p:cNvSpPr/>
          <p:nvPr/>
        </p:nvSpPr>
        <p:spPr>
          <a:xfrm>
            <a:off x="9540691" y="6196031"/>
            <a:ext cx="2651700" cy="7314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77" name="Google Shape;677;p8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78" name="Google Shape;678;p88"/>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679"/>
        <p:cNvGrpSpPr/>
        <p:nvPr/>
      </p:nvGrpSpPr>
      <p:grpSpPr>
        <a:xfrm>
          <a:off x="0" y="0"/>
          <a:ext cx="0" cy="0"/>
          <a:chOff x="0" y="0"/>
          <a:chExt cx="0" cy="0"/>
        </a:xfrm>
      </p:grpSpPr>
      <p:sp>
        <p:nvSpPr>
          <p:cNvPr id="680" name="Google Shape;680;p89"/>
          <p:cNvSpPr/>
          <p:nvPr/>
        </p:nvSpPr>
        <p:spPr>
          <a:xfrm>
            <a:off x="0" y="0"/>
            <a:ext cx="12192000" cy="635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1" name="Google Shape;681;p8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2" name="Google Shape;682;p8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83" name="Google Shape;683;p8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84" name="Google Shape;684;p89"/>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685"/>
        <p:cNvGrpSpPr/>
        <p:nvPr/>
      </p:nvGrpSpPr>
      <p:grpSpPr>
        <a:xfrm>
          <a:off x="0" y="0"/>
          <a:ext cx="0" cy="0"/>
          <a:chOff x="0" y="0"/>
          <a:chExt cx="0" cy="0"/>
        </a:xfrm>
      </p:grpSpPr>
      <p:sp>
        <p:nvSpPr>
          <p:cNvPr id="686" name="Google Shape;686;p90"/>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87" name="Google Shape;687;p90"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688" name="Google Shape;688;p9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89" name="Google Shape;689;p90"/>
          <p:cNvPicPr preferRelativeResize="0"/>
          <p:nvPr/>
        </p:nvPicPr>
        <p:blipFill rotWithShape="1">
          <a:blip r:embed="rId3">
            <a:alphaModFix/>
          </a:blip>
          <a:srcRect/>
          <a:stretch/>
        </p:blipFill>
        <p:spPr>
          <a:xfrm>
            <a:off x="10958222" y="6330789"/>
            <a:ext cx="1136198" cy="505372"/>
          </a:xfrm>
          <a:prstGeom prst="rect">
            <a:avLst/>
          </a:prstGeom>
          <a:noFill/>
          <a:ln>
            <a:noFill/>
          </a:ln>
        </p:spPr>
      </p:pic>
      <p:sp>
        <p:nvSpPr>
          <p:cNvPr id="690" name="Google Shape;690;p9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Title and Content" type="obj">
  <p:cSld name="OBJECT">
    <p:spTree>
      <p:nvGrpSpPr>
        <p:cNvPr id="1" name="Shape 691"/>
        <p:cNvGrpSpPr/>
        <p:nvPr/>
      </p:nvGrpSpPr>
      <p:grpSpPr>
        <a:xfrm>
          <a:off x="0" y="0"/>
          <a:ext cx="0" cy="0"/>
          <a:chOff x="0" y="0"/>
          <a:chExt cx="0" cy="0"/>
        </a:xfrm>
      </p:grpSpPr>
      <p:sp>
        <p:nvSpPr>
          <p:cNvPr id="692" name="Google Shape;692;p91"/>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693" name="Google Shape;693;p91"/>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694" name="Google Shape;694;p91"/>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695" name="Google Shape;695;p91"/>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696" name="Google Shape;696;p91"/>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697" name="Google Shape;697;p91"/>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8" name="Google Shape;698;p91"/>
          <p:cNvSpPr txBox="1">
            <a:spLocks noGrp="1"/>
          </p:cNvSpPr>
          <p:nvPr>
            <p:ph type="body" idx="1"/>
          </p:nvPr>
        </p:nvSpPr>
        <p:spPr>
          <a:xfrm>
            <a:off x="548640" y="1371599"/>
            <a:ext cx="11094600" cy="5029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600"/>
              </a:spcBef>
              <a:spcAft>
                <a:spcPts val="0"/>
              </a:spcAft>
              <a:buClr>
                <a:srgbClr val="00820C"/>
              </a:buClr>
              <a:buSzPts val="2800"/>
              <a:buFont typeface="Noto Sans Symbols"/>
              <a:buChar char="▪"/>
              <a:defRPr sz="2800" b="0" i="0" u="none" strike="noStrike" cap="none">
                <a:solidFill>
                  <a:schemeClr val="dk1"/>
                </a:solidFill>
                <a:latin typeface="Arial"/>
                <a:ea typeface="Arial"/>
                <a:cs typeface="Arial"/>
                <a:sym typeface="Arial"/>
              </a:defRPr>
            </a:lvl1pPr>
            <a:lvl2pPr marL="914400" marR="0" lvl="1" indent="-406400" algn="l" rtl="0">
              <a:lnSpc>
                <a:spcPct val="90000"/>
              </a:lnSpc>
              <a:spcBef>
                <a:spcPts val="600"/>
              </a:spcBef>
              <a:spcAft>
                <a:spcPts val="0"/>
              </a:spcAft>
              <a:buClr>
                <a:srgbClr val="00953A"/>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0"/>
              </a:spcBef>
              <a:spcAft>
                <a:spcPts val="0"/>
              </a:spcAft>
              <a:buClr>
                <a:srgbClr val="00953A"/>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42900" algn="l" rtl="0">
              <a:lnSpc>
                <a:spcPct val="90000"/>
              </a:lnSpc>
              <a:spcBef>
                <a:spcPts val="0"/>
              </a:spcBef>
              <a:spcAft>
                <a:spcPts val="0"/>
              </a:spcAft>
              <a:buClr>
                <a:srgbClr val="00953A"/>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699"/>
        <p:cNvGrpSpPr/>
        <p:nvPr/>
      </p:nvGrpSpPr>
      <p:grpSpPr>
        <a:xfrm>
          <a:off x="0" y="0"/>
          <a:ext cx="0" cy="0"/>
          <a:chOff x="0" y="0"/>
          <a:chExt cx="0" cy="0"/>
        </a:xfrm>
      </p:grpSpPr>
      <p:sp>
        <p:nvSpPr>
          <p:cNvPr id="700" name="Google Shape;700;p92"/>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701" name="Google Shape;701;p92"/>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702" name="Google Shape;702;p92"/>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703" name="Google Shape;703;p92"/>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704" name="Google Shape;704;p92"/>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705" name="Google Shape;705;p92"/>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79"/>
        <p:cNvGrpSpPr/>
        <p:nvPr/>
      </p:nvGrpSpPr>
      <p:grpSpPr>
        <a:xfrm>
          <a:off x="0" y="0"/>
          <a:ext cx="0" cy="0"/>
          <a:chOff x="0" y="0"/>
          <a:chExt cx="0" cy="0"/>
        </a:xfrm>
      </p:grpSpPr>
      <p:sp>
        <p:nvSpPr>
          <p:cNvPr id="80" name="Google Shape;80;p1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1" name="Google Shape;81;p1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2" name="Google Shape;82;p1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 name="Google Shape;83;p1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4" name="Google Shape;84;p1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85" name="Google Shape;85;p1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1"/>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12" name="Google Shape;12;p1"/>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2"/>
        <p:cNvGrpSpPr/>
        <p:nvPr/>
      </p:nvGrpSpPr>
      <p:grpSpPr>
        <a:xfrm>
          <a:off x="0" y="0"/>
          <a:ext cx="0" cy="0"/>
          <a:chOff x="0" y="0"/>
          <a:chExt cx="0" cy="0"/>
        </a:xfrm>
      </p:grpSpPr>
      <p:sp>
        <p:nvSpPr>
          <p:cNvPr id="293" name="Google Shape;293;p39"/>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94" name="Google Shape;294;p39"/>
          <p:cNvSpPr txBox="1"/>
          <p:nvPr/>
        </p:nvSpPr>
        <p:spPr>
          <a:xfrm>
            <a:off x="-93879" y="6326347"/>
            <a:ext cx="496800" cy="3651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295" name="Google Shape;295;p39"/>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99"/>
        <p:cNvGrpSpPr/>
        <p:nvPr/>
      </p:nvGrpSpPr>
      <p:grpSpPr>
        <a:xfrm>
          <a:off x="0" y="0"/>
          <a:ext cx="0" cy="0"/>
          <a:chOff x="0" y="0"/>
          <a:chExt cx="0" cy="0"/>
        </a:xfrm>
      </p:grpSpPr>
      <p:sp>
        <p:nvSpPr>
          <p:cNvPr id="500" name="Google Shape;500;p66"/>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01" name="Google Shape;501;p66"/>
          <p:cNvSpPr txBox="1"/>
          <p:nvPr/>
        </p:nvSpPr>
        <p:spPr>
          <a:xfrm>
            <a:off x="-93879" y="6326347"/>
            <a:ext cx="496800" cy="3651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502" name="Google Shape;502;p66"/>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chart" Target="../charts/char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chart" Target="../charts/char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1.xml"/><Relationship Id="rId5" Type="http://schemas.openxmlformats.org/officeDocument/2006/relationships/hyperlink" Target="https://www.statisticshowto.com/probability-and-statistics/skewed-distribution/#SkewRight" TargetMode="Externa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https://st4.depositphotos.com/22057072/23999/v/450/depositphotos_239999264-stock-illustration-emoticons-mood-scale-colorfull.jpg" TargetMode="External"/><Relationship Id="rId2" Type="http://schemas.openxmlformats.org/officeDocument/2006/relationships/notesSlide" Target="../notesSlides/notesSlide40.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hyperlink" Target="https://www.who.int/data/gho/data/themes/mortality-and-global-health-estimates/ghe-leading-causes-of-death" TargetMode="External"/><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hyperlink" Target="https://cdn.who.int/media/docs/default-source/influenza/h5n1-human-case-cumulative-table/cumulative-number-of-confirmed-human-cases-for-avian-influenza-a(h5n1)-reported-to-who--2003-2023209722fd-441a-4d20-ab2b-ff9459b5b15e.pdf?sfvrsn=4b65759c_8&amp;download=true" TargetMode="External"/><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93"/>
          <p:cNvSpPr txBox="1">
            <a:spLocks noGrp="1"/>
          </p:cNvSpPr>
          <p:nvPr>
            <p:ph type="body" idx="1"/>
          </p:nvPr>
        </p:nvSpPr>
        <p:spPr>
          <a:xfrm>
            <a:off x="521601" y="2634732"/>
            <a:ext cx="8495211"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dirty="0">
                <a:highlight>
                  <a:schemeClr val="lt1"/>
                </a:highlight>
                <a:latin typeface="Franklin Gothic Medium" panose="020B0603020102020204" pitchFamily="34" charset="0"/>
              </a:rPr>
              <a:t>Synthèse </a:t>
            </a:r>
            <a:r>
              <a:rPr lang="fr-FR" dirty="0">
                <a:latin typeface="Franklin Gothic Medium" panose="020B0603020102020204" pitchFamily="34" charset="0"/>
              </a:rPr>
              <a:t>des données</a:t>
            </a:r>
            <a:endParaRPr dirty="0">
              <a:latin typeface="Franklin Gothic Medium" panose="020B0603020102020204" pitchFamily="34" charset="0"/>
            </a:endParaRPr>
          </a:p>
        </p:txBody>
      </p:sp>
      <p:sp>
        <p:nvSpPr>
          <p:cNvPr id="712" name="Google Shape;712;p93"/>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a:t>Atelier 1</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102"/>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lvl="0"/>
            <a:r>
              <a:rPr lang="fr-FR">
                <a:latin typeface="Franklin Gothic Medium" panose="020B0603020102020204" pitchFamily="34" charset="0"/>
              </a:rPr>
              <a:t>Importance du type de variable</a:t>
            </a:r>
            <a:endParaRPr>
              <a:latin typeface="Franklin Gothic Medium" panose="020B0603020102020204" pitchFamily="34" charset="0"/>
            </a:endParaRPr>
          </a:p>
        </p:txBody>
      </p:sp>
      <p:sp>
        <p:nvSpPr>
          <p:cNvPr id="786" name="Google Shape;786;p102"/>
          <p:cNvSpPr txBox="1">
            <a:spLocks noGrp="1"/>
          </p:cNvSpPr>
          <p:nvPr>
            <p:ph type="body" idx="1"/>
          </p:nvPr>
        </p:nvSpPr>
        <p:spPr>
          <a:xfrm>
            <a:off x="838200" y="3234978"/>
            <a:ext cx="10515600" cy="1150043"/>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fr-FR" sz="2800"/>
              <a:t>Pourquoi se soucier de savoir si une variable est </a:t>
            </a:r>
            <a:br>
              <a:rPr lang="fr-FR" sz="2800"/>
            </a:br>
            <a:r>
              <a:rPr lang="fr-FR" sz="2800"/>
              <a:t>quantitative ou qualitative ?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103"/>
          <p:cNvSpPr txBox="1">
            <a:spLocks noGrp="1"/>
          </p:cNvSpPr>
          <p:nvPr>
            <p:ph type="title"/>
          </p:nvPr>
        </p:nvSpPr>
        <p:spPr>
          <a:xfrm>
            <a:off x="838200" y="447675"/>
            <a:ext cx="9945414" cy="800100"/>
          </a:xfrm>
          <a:prstGeom prst="rect">
            <a:avLst/>
          </a:prstGeom>
          <a:solidFill>
            <a:srgbClr val="E7C2F6"/>
          </a:solidFill>
          <a:ln>
            <a:noFill/>
          </a:ln>
        </p:spPr>
        <p:txBody>
          <a:bodyPr spcFirstLastPara="1" wrap="square" lIns="91425" tIns="45700" rIns="91425" bIns="45700" anchor="t" anchorCtr="0">
            <a:noAutofit/>
          </a:bodyPr>
          <a:lstStyle/>
          <a:p>
            <a:pPr lvl="0"/>
            <a:r>
              <a:rPr lang="fr-FR">
                <a:latin typeface="Franklin Gothic Medium" panose="020B0603020102020204" pitchFamily="34" charset="0"/>
              </a:rPr>
              <a:t>Importance du type de variable Réponse</a:t>
            </a:r>
            <a:endParaRPr>
              <a:latin typeface="Franklin Gothic Medium" panose="020B0603020102020204" pitchFamily="34" charset="0"/>
            </a:endParaRPr>
          </a:p>
        </p:txBody>
      </p:sp>
      <p:sp>
        <p:nvSpPr>
          <p:cNvPr id="793" name="Google Shape;793;p10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800"/>
              <a:buNone/>
            </a:pPr>
            <a:r>
              <a:rPr lang="fr-FR" sz="2800"/>
              <a:t>Les variables qualitatives et quantitatives sont résumées à l'aide de différentes méthodes.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104"/>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Qualitative ou quantitative ?</a:t>
            </a:r>
            <a:endParaRPr>
              <a:latin typeface="Franklin Gothic Medium" panose="020B0603020102020204" pitchFamily="34" charset="0"/>
            </a:endParaRPr>
          </a:p>
        </p:txBody>
      </p:sp>
      <p:pic>
        <p:nvPicPr>
          <p:cNvPr id="800" name="Google Shape;800;p104" descr="Activity Icon"/>
          <p:cNvPicPr preferRelativeResize="0"/>
          <p:nvPr/>
        </p:nvPicPr>
        <p:blipFill rotWithShape="1">
          <a:blip r:embed="rId3">
            <a:alphaModFix/>
          </a:blip>
          <a:srcRect/>
          <a:stretch/>
        </p:blipFill>
        <p:spPr>
          <a:xfrm>
            <a:off x="10871575" y="146157"/>
            <a:ext cx="939679" cy="939679"/>
          </a:xfrm>
          <a:prstGeom prst="rect">
            <a:avLst/>
          </a:prstGeom>
          <a:noFill/>
          <a:ln>
            <a:noFill/>
          </a:ln>
        </p:spPr>
      </p:pic>
      <p:graphicFrame>
        <p:nvGraphicFramePr>
          <p:cNvPr id="801" name="Google Shape;801;p104"/>
          <p:cNvGraphicFramePr/>
          <p:nvPr>
            <p:extLst>
              <p:ext uri="{D42A27DB-BD31-4B8C-83A1-F6EECF244321}">
                <p14:modId xmlns:p14="http://schemas.microsoft.com/office/powerpoint/2010/main" val="3417357970"/>
              </p:ext>
            </p:extLst>
          </p:nvPr>
        </p:nvGraphicFramePr>
        <p:xfrm>
          <a:off x="1363579" y="1699366"/>
          <a:ext cx="9505025" cy="4368725"/>
        </p:xfrm>
        <a:graphic>
          <a:graphicData uri="http://schemas.openxmlformats.org/drawingml/2006/table">
            <a:tbl>
              <a:tblPr>
                <a:noFill/>
                <a:tableStyleId>{143DC690-AC00-4E2B-8F87-BF60440EBC1F}</a:tableStyleId>
              </a:tblPr>
              <a:tblGrid>
                <a:gridCol w="387200">
                  <a:extLst>
                    <a:ext uri="{9D8B030D-6E8A-4147-A177-3AD203B41FA5}">
                      <a16:colId xmlns:a16="http://schemas.microsoft.com/office/drawing/2014/main" val="20000"/>
                    </a:ext>
                  </a:extLst>
                </a:gridCol>
                <a:gridCol w="3866250">
                  <a:extLst>
                    <a:ext uri="{9D8B030D-6E8A-4147-A177-3AD203B41FA5}">
                      <a16:colId xmlns:a16="http://schemas.microsoft.com/office/drawing/2014/main" val="20001"/>
                    </a:ext>
                  </a:extLst>
                </a:gridCol>
                <a:gridCol w="2934450">
                  <a:extLst>
                    <a:ext uri="{9D8B030D-6E8A-4147-A177-3AD203B41FA5}">
                      <a16:colId xmlns:a16="http://schemas.microsoft.com/office/drawing/2014/main" val="20002"/>
                    </a:ext>
                  </a:extLst>
                </a:gridCol>
                <a:gridCol w="2317125">
                  <a:extLst>
                    <a:ext uri="{9D8B030D-6E8A-4147-A177-3AD203B41FA5}">
                      <a16:colId xmlns:a16="http://schemas.microsoft.com/office/drawing/2014/main" val="20003"/>
                    </a:ext>
                  </a:extLst>
                </a:gridCol>
              </a:tblGrid>
              <a:tr h="701150">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a:t>
                      </a:r>
                      <a:endParaRPr b="1"/>
                    </a:p>
                  </a:txBody>
                  <a:tcPr marL="91450" marR="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2000" b="1">
                          <a:solidFill>
                            <a:schemeClr val="dk1"/>
                          </a:solidFill>
                          <a:latin typeface="Arial"/>
                          <a:ea typeface="Arial"/>
                          <a:cs typeface="Arial"/>
                          <a:sym typeface="Arial"/>
                        </a:rPr>
                        <a:t>Variable</a:t>
                      </a:r>
                      <a:endParaRPr b="1"/>
                    </a:p>
                  </a:txBody>
                  <a:tcPr marL="91450" marR="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2000" b="1">
                          <a:solidFill>
                            <a:schemeClr val="dk1"/>
                          </a:solidFill>
                          <a:latin typeface="Arial"/>
                          <a:ea typeface="Arial"/>
                          <a:cs typeface="Arial"/>
                          <a:sym typeface="Arial"/>
                        </a:rPr>
                        <a:t>Réponses possibles</a:t>
                      </a:r>
                      <a:endParaRPr b="1"/>
                    </a:p>
                  </a:txBody>
                  <a:tcPr marL="91450" marR="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2000" b="1">
                          <a:solidFill>
                            <a:schemeClr val="dk1"/>
                          </a:solidFill>
                          <a:latin typeface="Arial"/>
                          <a:ea typeface="Arial"/>
                          <a:cs typeface="Arial"/>
                          <a:sym typeface="Arial"/>
                        </a:rPr>
                        <a:t>Qualitative ou quantitative ?</a:t>
                      </a:r>
                      <a:endParaRPr sz="2000" b="1">
                        <a:solidFill>
                          <a:schemeClr val="dk1"/>
                        </a:solidFill>
                        <a:latin typeface="Arial"/>
                        <a:ea typeface="Arial"/>
                        <a:cs typeface="Arial"/>
                        <a:sym typeface="Arial"/>
                      </a:endParaRPr>
                    </a:p>
                  </a:txBody>
                  <a:tcPr marL="91450" marR="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555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Âge (années)</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0-99+</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097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2</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État civil</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Célibataire, marié(e), divorcé(e), veuf(ve), ...</a:t>
                      </a:r>
                      <a:endParaRPr sz="2000">
                        <a:solidFill>
                          <a:schemeClr val="dk1"/>
                        </a:solidFill>
                        <a:latin typeface="Arial"/>
                        <a:ea typeface="Arial"/>
                        <a:cs typeface="Arial"/>
                        <a:sym typeface="Arial"/>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555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3</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Taux de CO dans l'air intérieur</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0,5-15 ppm</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555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4</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Statut VIH</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 +, -, inconnu</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555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5</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Nombre de lymphocytes T CD4</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0+</a:t>
                      </a:r>
                      <a:endParaRPr/>
                    </a:p>
                  </a:txBody>
                  <a:tcPr marL="91450" marR="0"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55500">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6</a:t>
                      </a:r>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Espèces animales</a:t>
                      </a:r>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Volaille, bétail, ...</a:t>
                      </a:r>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1280375">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7</a:t>
                      </a:r>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Le plus élevé </a:t>
                      </a:r>
                      <a:endParaRPr/>
                    </a:p>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niveau d'éducation</a:t>
                      </a:r>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0 = Analphabète</a:t>
                      </a:r>
                      <a:endParaRPr/>
                    </a:p>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1 = Primaire</a:t>
                      </a:r>
                      <a:endParaRPr/>
                    </a:p>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2 = Secondaire</a:t>
                      </a:r>
                      <a:endParaRPr/>
                    </a:p>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3 = Université</a:t>
                      </a:r>
                      <a:endParaRPr sz="2000">
                        <a:solidFill>
                          <a:schemeClr val="dk1"/>
                        </a:solidFill>
                        <a:latin typeface="Arial"/>
                        <a:ea typeface="Arial"/>
                        <a:cs typeface="Arial"/>
                        <a:sym typeface="Arial"/>
                      </a:endParaRPr>
                    </a:p>
                  </a:txBody>
                  <a:tcPr marL="91450" marR="0" marT="0" marB="915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0" marT="0" marB="91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802" name="Google Shape;802;p104"/>
          <p:cNvSpPr txBox="1"/>
          <p:nvPr/>
        </p:nvSpPr>
        <p:spPr>
          <a:xfrm>
            <a:off x="8713871" y="2377982"/>
            <a:ext cx="1676400" cy="3905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Quantitative</a:t>
            </a:r>
            <a:endParaRPr/>
          </a:p>
        </p:txBody>
      </p:sp>
      <p:sp>
        <p:nvSpPr>
          <p:cNvPr id="803" name="Google Shape;803;p104"/>
          <p:cNvSpPr/>
          <p:nvPr/>
        </p:nvSpPr>
        <p:spPr>
          <a:xfrm>
            <a:off x="8713871" y="2862775"/>
            <a:ext cx="1676400"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953A"/>
              </a:buClr>
              <a:buSzPts val="2000"/>
              <a:buFont typeface="Noto Sans Symbols"/>
              <a:buNone/>
            </a:pPr>
            <a:r>
              <a:rPr lang="fr-FR" sz="2000" b="1">
                <a:solidFill>
                  <a:srgbClr val="00953A"/>
                </a:solidFill>
                <a:latin typeface="Arial"/>
                <a:ea typeface="Arial"/>
                <a:cs typeface="Arial"/>
                <a:sym typeface="Arial"/>
              </a:rPr>
              <a:t>Qualitative</a:t>
            </a:r>
            <a:endParaRPr sz="2000">
              <a:solidFill>
                <a:srgbClr val="00953A"/>
              </a:solidFill>
              <a:latin typeface="Arial"/>
              <a:ea typeface="Arial"/>
              <a:cs typeface="Arial"/>
              <a:sym typeface="Arial"/>
            </a:endParaRPr>
          </a:p>
        </p:txBody>
      </p:sp>
      <p:sp>
        <p:nvSpPr>
          <p:cNvPr id="804" name="Google Shape;804;p104"/>
          <p:cNvSpPr txBox="1"/>
          <p:nvPr/>
        </p:nvSpPr>
        <p:spPr>
          <a:xfrm>
            <a:off x="8713871" y="3346791"/>
            <a:ext cx="1676400" cy="3889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Quantitative</a:t>
            </a:r>
            <a:endParaRPr/>
          </a:p>
        </p:txBody>
      </p:sp>
      <p:sp>
        <p:nvSpPr>
          <p:cNvPr id="805" name="Google Shape;805;p104"/>
          <p:cNvSpPr/>
          <p:nvPr/>
        </p:nvSpPr>
        <p:spPr>
          <a:xfrm>
            <a:off x="8713871" y="3699940"/>
            <a:ext cx="1676400"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953A"/>
              </a:buClr>
              <a:buSzPts val="2000"/>
              <a:buFont typeface="Noto Sans Symbols"/>
              <a:buNone/>
            </a:pPr>
            <a:r>
              <a:rPr lang="fr-FR" sz="2000" b="1">
                <a:solidFill>
                  <a:srgbClr val="00953A"/>
                </a:solidFill>
                <a:latin typeface="Arial"/>
                <a:ea typeface="Arial"/>
                <a:cs typeface="Arial"/>
                <a:sym typeface="Arial"/>
              </a:rPr>
              <a:t>Qualitative</a:t>
            </a:r>
            <a:endParaRPr sz="2000">
              <a:solidFill>
                <a:srgbClr val="00953A"/>
              </a:solidFill>
              <a:latin typeface="Arial"/>
              <a:ea typeface="Arial"/>
              <a:cs typeface="Arial"/>
              <a:sym typeface="Arial"/>
            </a:endParaRPr>
          </a:p>
        </p:txBody>
      </p:sp>
      <p:sp>
        <p:nvSpPr>
          <p:cNvPr id="806" name="Google Shape;806;p104"/>
          <p:cNvSpPr txBox="1"/>
          <p:nvPr/>
        </p:nvSpPr>
        <p:spPr>
          <a:xfrm>
            <a:off x="8713871" y="4067287"/>
            <a:ext cx="1752600" cy="3905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Quantitative</a:t>
            </a:r>
            <a:endParaRPr/>
          </a:p>
        </p:txBody>
      </p:sp>
      <p:sp>
        <p:nvSpPr>
          <p:cNvPr id="807" name="Google Shape;807;p104"/>
          <p:cNvSpPr/>
          <p:nvPr/>
        </p:nvSpPr>
        <p:spPr>
          <a:xfrm>
            <a:off x="8729021" y="4431609"/>
            <a:ext cx="1534331"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953A"/>
              </a:buClr>
              <a:buSzPts val="2000"/>
              <a:buFont typeface="Noto Sans Symbols"/>
              <a:buNone/>
            </a:pPr>
            <a:r>
              <a:rPr lang="fr-FR" sz="2000" b="1">
                <a:solidFill>
                  <a:srgbClr val="00953A"/>
                </a:solidFill>
                <a:latin typeface="Arial"/>
                <a:ea typeface="Arial"/>
                <a:cs typeface="Arial"/>
                <a:sym typeface="Arial"/>
              </a:rPr>
              <a:t>Qualitative</a:t>
            </a:r>
            <a:endParaRPr sz="2000">
              <a:solidFill>
                <a:srgbClr val="00953A"/>
              </a:solidFill>
              <a:latin typeface="Arial"/>
              <a:ea typeface="Arial"/>
              <a:cs typeface="Arial"/>
              <a:sym typeface="Arial"/>
            </a:endParaRPr>
          </a:p>
        </p:txBody>
      </p:sp>
      <p:sp>
        <p:nvSpPr>
          <p:cNvPr id="808" name="Google Shape;808;p104"/>
          <p:cNvSpPr txBox="1"/>
          <p:nvPr/>
        </p:nvSpPr>
        <p:spPr>
          <a:xfrm>
            <a:off x="8729021" y="5136428"/>
            <a:ext cx="1752600" cy="3905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Qualitative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0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0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105"/>
          <p:cNvSpPr txBox="1">
            <a:spLocks noGrp="1"/>
          </p:cNvSpPr>
          <p:nvPr>
            <p:ph type="body" idx="1"/>
          </p:nvPr>
        </p:nvSpPr>
        <p:spPr>
          <a:xfrm>
            <a:off x="838200" y="1478849"/>
            <a:ext cx="5257800" cy="50319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a:t>Type de données</a:t>
            </a:r>
            <a:endParaRPr/>
          </a:p>
          <a:p>
            <a:pPr marL="685800" lvl="1" indent="-228600" algn="l" rtl="0">
              <a:lnSpc>
                <a:spcPct val="100000"/>
              </a:lnSpc>
              <a:spcBef>
                <a:spcPts val="1000"/>
              </a:spcBef>
              <a:spcAft>
                <a:spcPts val="0"/>
              </a:spcAft>
              <a:buSzPts val="2400"/>
              <a:buChar char="▪"/>
            </a:pPr>
            <a:r>
              <a:rPr lang="fr-FR"/>
              <a:t>Mesures</a:t>
            </a:r>
            <a:endParaRPr/>
          </a:p>
          <a:p>
            <a:pPr marL="685800" lvl="1" indent="-228600" algn="l" rtl="0">
              <a:lnSpc>
                <a:spcPct val="100000"/>
              </a:lnSpc>
              <a:spcBef>
                <a:spcPts val="1000"/>
              </a:spcBef>
              <a:spcAft>
                <a:spcPts val="0"/>
              </a:spcAft>
              <a:buSzPts val="2400"/>
              <a:buChar char="▪"/>
            </a:pPr>
            <a:r>
              <a:rPr lang="fr-FR"/>
              <a:t>Données numériques</a:t>
            </a:r>
            <a:endParaRPr/>
          </a:p>
          <a:p>
            <a:pPr marL="228600" lvl="0" indent="-228600" algn="l" rtl="0">
              <a:lnSpc>
                <a:spcPct val="100000"/>
              </a:lnSpc>
              <a:spcBef>
                <a:spcPts val="1000"/>
              </a:spcBef>
              <a:spcAft>
                <a:spcPts val="0"/>
              </a:spcAft>
              <a:buClr>
                <a:schemeClr val="dk1"/>
              </a:buClr>
              <a:buSzPts val="2800"/>
              <a:buChar char="•"/>
            </a:pPr>
            <a:r>
              <a:rPr lang="fr-FR"/>
              <a:t>Résumer avec des mesures de position et d</a:t>
            </a:r>
            <a:r>
              <a:rPr lang="en-US"/>
              <a:t>e dispersion</a:t>
            </a:r>
            <a:endParaRPr/>
          </a:p>
          <a:p>
            <a:pPr marL="685800" lvl="1" indent="-228600" algn="l" rtl="0">
              <a:lnSpc>
                <a:spcPct val="100000"/>
              </a:lnSpc>
              <a:spcBef>
                <a:spcPts val="1000"/>
              </a:spcBef>
              <a:spcAft>
                <a:spcPts val="0"/>
              </a:spcAft>
              <a:buSzPts val="2400"/>
              <a:buChar char="▪"/>
            </a:pPr>
            <a:r>
              <a:rPr lang="fr-FR"/>
              <a:t>Mode</a:t>
            </a:r>
            <a:endParaRPr/>
          </a:p>
          <a:p>
            <a:pPr marL="685800" lvl="1" indent="-228600" algn="l" rtl="0">
              <a:lnSpc>
                <a:spcPct val="100000"/>
              </a:lnSpc>
              <a:spcBef>
                <a:spcPts val="1000"/>
              </a:spcBef>
              <a:spcAft>
                <a:spcPts val="0"/>
              </a:spcAft>
              <a:buSzPts val="2400"/>
              <a:buChar char="▪"/>
            </a:pPr>
            <a:r>
              <a:rPr lang="fr-FR"/>
              <a:t>Médiane</a:t>
            </a:r>
            <a:endParaRPr/>
          </a:p>
          <a:p>
            <a:pPr marL="685800" lvl="1" indent="-228600" algn="l" rtl="0">
              <a:lnSpc>
                <a:spcPct val="100000"/>
              </a:lnSpc>
              <a:spcBef>
                <a:spcPts val="1000"/>
              </a:spcBef>
              <a:spcAft>
                <a:spcPts val="0"/>
              </a:spcAft>
              <a:buSzPts val="2400"/>
              <a:buChar char="▪"/>
            </a:pPr>
            <a:r>
              <a:rPr lang="fr-FR"/>
              <a:t>Moyenne</a:t>
            </a:r>
            <a:endParaRPr/>
          </a:p>
          <a:p>
            <a:pPr marL="685800" lvl="1" indent="-228600" algn="l" rtl="0">
              <a:lnSpc>
                <a:spcPct val="100000"/>
              </a:lnSpc>
              <a:spcBef>
                <a:spcPts val="1000"/>
              </a:spcBef>
              <a:spcAft>
                <a:spcPts val="0"/>
              </a:spcAft>
              <a:buSzPts val="2400"/>
              <a:buChar char="▪"/>
            </a:pPr>
            <a:r>
              <a:rPr lang="fr-CA"/>
              <a:t>Intervalle</a:t>
            </a:r>
          </a:p>
          <a:p>
            <a:pPr marL="228600" lvl="0" indent="-50800" algn="l" rtl="0">
              <a:lnSpc>
                <a:spcPct val="100000"/>
              </a:lnSpc>
              <a:spcBef>
                <a:spcPts val="1000"/>
              </a:spcBef>
              <a:spcAft>
                <a:spcPts val="0"/>
              </a:spcAft>
              <a:buClr>
                <a:schemeClr val="dk1"/>
              </a:buClr>
              <a:buSzPts val="2800"/>
              <a:buNone/>
            </a:pPr>
            <a:endParaRPr/>
          </a:p>
        </p:txBody>
      </p:sp>
      <p:pic>
        <p:nvPicPr>
          <p:cNvPr id="816" name="Google Shape;816;p105" descr="assorted tape measures"/>
          <p:cNvPicPr preferRelativeResize="0"/>
          <p:nvPr/>
        </p:nvPicPr>
        <p:blipFill rotWithShape="1">
          <a:blip r:embed="rId3">
            <a:alphaModFix/>
          </a:blip>
          <a:srcRect t="15844"/>
          <a:stretch/>
        </p:blipFill>
        <p:spPr>
          <a:xfrm>
            <a:off x="6805676" y="1491557"/>
            <a:ext cx="4154423" cy="2150994"/>
          </a:xfrm>
          <a:prstGeom prst="rect">
            <a:avLst/>
          </a:prstGeom>
          <a:noFill/>
          <a:ln w="12700">
            <a:solidFill>
              <a:schemeClr val="tx1"/>
            </a:solidFill>
          </a:ln>
        </p:spPr>
      </p:pic>
      <p:pic>
        <p:nvPicPr>
          <p:cNvPr id="817" name="Google Shape;817;p105" descr="person in white shirt and blue denim shorts standing on black and white floor"/>
          <p:cNvPicPr preferRelativeResize="0"/>
          <p:nvPr/>
        </p:nvPicPr>
        <p:blipFill rotWithShape="1">
          <a:blip r:embed="rId4">
            <a:alphaModFix/>
          </a:blip>
          <a:srcRect l="8104" t="28726" r="7894"/>
          <a:stretch/>
        </p:blipFill>
        <p:spPr>
          <a:xfrm>
            <a:off x="6805677" y="3805670"/>
            <a:ext cx="4154423" cy="2344152"/>
          </a:xfrm>
          <a:prstGeom prst="rect">
            <a:avLst/>
          </a:prstGeom>
          <a:noFill/>
          <a:ln w="12700">
            <a:solidFill>
              <a:schemeClr val="tx1"/>
            </a:solidFill>
          </a:ln>
        </p:spPr>
      </p:pic>
      <p:sp>
        <p:nvSpPr>
          <p:cNvPr id="2" name="Google Shape;799;p104">
            <a:extLst>
              <a:ext uri="{FF2B5EF4-FFF2-40B4-BE49-F238E27FC236}">
                <a16:creationId xmlns:a16="http://schemas.microsoft.com/office/drawing/2014/main" id="{EF247E9F-0E6A-F13F-4638-9824EDF469FF}"/>
              </a:ext>
            </a:extLst>
          </p:cNvPr>
          <p:cNvSpPr txBox="1">
            <a:spLocks/>
          </p:cNvSpPr>
          <p:nvPr/>
        </p:nvSpPr>
        <p:spPr>
          <a:xfrm>
            <a:off x="838200" y="447675"/>
            <a:ext cx="9752215"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a:latin typeface="Franklin Gothic Medium" panose="020B0603020102020204" pitchFamily="34" charset="0"/>
              </a:rPr>
              <a:t>Synthèse des variables quantitatives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cxnSp>
        <p:nvCxnSpPr>
          <p:cNvPr id="825" name="Google Shape;825;p106"/>
          <p:cNvCxnSpPr/>
          <p:nvPr/>
        </p:nvCxnSpPr>
        <p:spPr>
          <a:xfrm>
            <a:off x="6048732" y="2028402"/>
            <a:ext cx="0" cy="838200"/>
          </a:xfrm>
          <a:prstGeom prst="straightConnector1">
            <a:avLst/>
          </a:prstGeom>
          <a:noFill/>
          <a:ln w="63500" cap="flat" cmpd="sng">
            <a:solidFill>
              <a:schemeClr val="dk1"/>
            </a:solidFill>
            <a:prstDash val="solid"/>
            <a:round/>
            <a:headEnd type="none" w="med" len="med"/>
            <a:tailEnd type="triangle" w="med" len="med"/>
          </a:ln>
        </p:spPr>
      </p:cxnSp>
      <p:sp>
        <p:nvSpPr>
          <p:cNvPr id="826" name="Google Shape;826;p106"/>
          <p:cNvSpPr txBox="1"/>
          <p:nvPr/>
        </p:nvSpPr>
        <p:spPr>
          <a:xfrm>
            <a:off x="6086831" y="2035977"/>
            <a:ext cx="95650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Noto Sans Symbols"/>
              <a:buNone/>
            </a:pPr>
            <a:r>
              <a:rPr lang="fr-FR" sz="2800" b="1" i="0" u="none" strike="noStrike" cap="none">
                <a:solidFill>
                  <a:schemeClr val="dk1"/>
                </a:solidFill>
                <a:latin typeface="Arial"/>
                <a:ea typeface="Arial"/>
                <a:cs typeface="Arial"/>
                <a:sym typeface="Arial"/>
              </a:rPr>
              <a:t>B ?</a:t>
            </a:r>
            <a:endParaRPr/>
          </a:p>
        </p:txBody>
      </p:sp>
      <p:sp>
        <p:nvSpPr>
          <p:cNvPr id="827" name="Google Shape;827;p106"/>
          <p:cNvSpPr txBox="1"/>
          <p:nvPr/>
        </p:nvSpPr>
        <p:spPr>
          <a:xfrm>
            <a:off x="5130320" y="1545520"/>
            <a:ext cx="956511"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Noto Sans Symbols"/>
              <a:buNone/>
            </a:pPr>
            <a:r>
              <a:rPr lang="fr-FR" sz="2800" b="1">
                <a:solidFill>
                  <a:schemeClr val="dk1"/>
                </a:solidFill>
                <a:latin typeface="Arial"/>
                <a:ea typeface="Arial"/>
                <a:cs typeface="Arial"/>
                <a:sym typeface="Arial"/>
              </a:rPr>
              <a:t>A ?</a:t>
            </a:r>
            <a:endParaRPr/>
          </a:p>
        </p:txBody>
      </p:sp>
      <p:cxnSp>
        <p:nvCxnSpPr>
          <p:cNvPr id="828" name="Google Shape;828;p106"/>
          <p:cNvCxnSpPr/>
          <p:nvPr/>
        </p:nvCxnSpPr>
        <p:spPr>
          <a:xfrm>
            <a:off x="5154384" y="1692258"/>
            <a:ext cx="0" cy="838200"/>
          </a:xfrm>
          <a:prstGeom prst="straightConnector1">
            <a:avLst/>
          </a:prstGeom>
          <a:noFill/>
          <a:ln w="63500" cap="flat" cmpd="sng">
            <a:solidFill>
              <a:schemeClr val="dk1"/>
            </a:solidFill>
            <a:prstDash val="solid"/>
            <a:round/>
            <a:headEnd type="none" w="med" len="med"/>
            <a:tailEnd type="triangle" w="med" len="med"/>
          </a:ln>
        </p:spPr>
      </p:cxnSp>
      <p:sp>
        <p:nvSpPr>
          <p:cNvPr id="2" name="Google Shape;799;p104">
            <a:extLst>
              <a:ext uri="{FF2B5EF4-FFF2-40B4-BE49-F238E27FC236}">
                <a16:creationId xmlns:a16="http://schemas.microsoft.com/office/drawing/2014/main" id="{C2D002DF-639C-75A0-0DC0-1C2A9EF3AAB7}"/>
              </a:ext>
            </a:extLst>
          </p:cNvPr>
          <p:cNvSpPr txBox="1">
            <a:spLocks/>
          </p:cNvSpPr>
          <p:nvPr/>
        </p:nvSpPr>
        <p:spPr>
          <a:xfrm>
            <a:off x="838200" y="447675"/>
            <a:ext cx="113538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a:latin typeface="Franklin Gothic Medium" panose="020B0603020102020204" pitchFamily="34" charset="0"/>
              </a:rPr>
              <a:t>Courbe de distribution des fréquences : Âge</a:t>
            </a:r>
          </a:p>
        </p:txBody>
      </p:sp>
      <p:graphicFrame>
        <p:nvGraphicFramePr>
          <p:cNvPr id="3" name="Object 2">
            <a:extLst>
              <a:ext uri="{FF2B5EF4-FFF2-40B4-BE49-F238E27FC236}">
                <a16:creationId xmlns:a16="http://schemas.microsoft.com/office/drawing/2014/main" id="{AF7CE43E-6221-432D-8852-90BC45200967}"/>
              </a:ext>
            </a:extLst>
          </p:cNvPr>
          <p:cNvGraphicFramePr>
            <a:graphicFrameLocks noChangeAspect="1"/>
          </p:cNvGraphicFramePr>
          <p:nvPr>
            <p:extLst>
              <p:ext uri="{D42A27DB-BD31-4B8C-83A1-F6EECF244321}">
                <p14:modId xmlns:p14="http://schemas.microsoft.com/office/powerpoint/2010/main" val="1254487513"/>
              </p:ext>
            </p:extLst>
          </p:nvPr>
        </p:nvGraphicFramePr>
        <p:xfrm>
          <a:off x="1641573" y="1872795"/>
          <a:ext cx="8688733" cy="480469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10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Distributions communes</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267A66D7-E8E7-4EE4-6ED4-608AAB90D22C}"/>
              </a:ext>
            </a:extLst>
          </p:cNvPr>
          <p:cNvGraphicFramePr>
            <a:graphicFrameLocks noChangeAspect="1"/>
          </p:cNvGraphicFramePr>
          <p:nvPr>
            <p:extLst>
              <p:ext uri="{D42A27DB-BD31-4B8C-83A1-F6EECF244321}">
                <p14:modId xmlns:p14="http://schemas.microsoft.com/office/powerpoint/2010/main" val="287381809"/>
              </p:ext>
            </p:extLst>
          </p:nvPr>
        </p:nvGraphicFramePr>
        <p:xfrm>
          <a:off x="838199" y="2106925"/>
          <a:ext cx="5071897" cy="34953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Object 2">
            <a:extLst>
              <a:ext uri="{FF2B5EF4-FFF2-40B4-BE49-F238E27FC236}">
                <a16:creationId xmlns:a16="http://schemas.microsoft.com/office/drawing/2014/main" id="{0F0B5554-1E30-8087-39CF-F36208483802}"/>
              </a:ext>
            </a:extLst>
          </p:cNvPr>
          <p:cNvGraphicFramePr>
            <a:graphicFrameLocks noChangeAspect="1"/>
          </p:cNvGraphicFramePr>
          <p:nvPr>
            <p:extLst>
              <p:ext uri="{D42A27DB-BD31-4B8C-83A1-F6EECF244321}">
                <p14:modId xmlns:p14="http://schemas.microsoft.com/office/powerpoint/2010/main" val="2800658228"/>
              </p:ext>
            </p:extLst>
          </p:nvPr>
        </p:nvGraphicFramePr>
        <p:xfrm>
          <a:off x="6340934" y="2222836"/>
          <a:ext cx="5071897" cy="3495385"/>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108"/>
          <p:cNvSpPr txBox="1">
            <a:spLocks noGrp="1"/>
          </p:cNvSpPr>
          <p:nvPr>
            <p:ph type="body" idx="1"/>
          </p:nvPr>
        </p:nvSpPr>
        <p:spPr>
          <a:xfrm>
            <a:off x="5254169" y="1511515"/>
            <a:ext cx="6807201" cy="4639309"/>
          </a:xfrm>
          <a:prstGeom prst="rect">
            <a:avLst/>
          </a:prstGeom>
          <a:noFill/>
          <a:ln>
            <a:noFill/>
          </a:ln>
        </p:spPr>
        <p:txBody>
          <a:bodyPr spcFirstLastPara="1" wrap="square" lIns="91425" tIns="45700" rIns="91425" bIns="45700" anchor="t" anchorCtr="0">
            <a:noAutofit/>
          </a:bodyPr>
          <a:lstStyle/>
          <a:p>
            <a:pPr marL="228600" lvl="0" indent="-228600" rtl="0">
              <a:lnSpc>
                <a:spcPct val="100000"/>
              </a:lnSpc>
              <a:spcBef>
                <a:spcPts val="0"/>
              </a:spcBef>
              <a:spcAft>
                <a:spcPts val="0"/>
              </a:spcAft>
              <a:buClr>
                <a:srgbClr val="000000"/>
              </a:buClr>
              <a:buSzPts val="2800"/>
              <a:buNone/>
            </a:pPr>
            <a:r>
              <a:rPr lang="fr-FR" sz="2700">
                <a:solidFill>
                  <a:srgbClr val="000000"/>
                </a:solidFill>
                <a:latin typeface="Arial"/>
                <a:ea typeface="Arial"/>
                <a:cs typeface="Arial"/>
                <a:sym typeface="Arial"/>
              </a:rPr>
              <a:t>Série de données : période</a:t>
            </a:r>
            <a:r>
              <a:rPr lang="fr-FR" sz="2700">
                <a:solidFill>
                  <a:srgbClr val="000000"/>
                </a:solidFill>
              </a:rPr>
              <a:t> </a:t>
            </a:r>
          </a:p>
          <a:p>
            <a:pPr marL="228600" lvl="0" indent="-228600" rtl="0">
              <a:lnSpc>
                <a:spcPct val="100000"/>
              </a:lnSpc>
              <a:spcBef>
                <a:spcPts val="0"/>
              </a:spcBef>
              <a:spcAft>
                <a:spcPts val="0"/>
              </a:spcAft>
              <a:buClr>
                <a:srgbClr val="000000"/>
              </a:buClr>
              <a:buSzPts val="2800"/>
              <a:buNone/>
            </a:pPr>
            <a:r>
              <a:rPr lang="fr-FR" sz="2700">
                <a:solidFill>
                  <a:srgbClr val="000000"/>
                </a:solidFill>
                <a:latin typeface="Arial"/>
                <a:ea typeface="Arial"/>
                <a:cs typeface="Arial"/>
                <a:sym typeface="Arial"/>
              </a:rPr>
              <a:t>d'incubation (en jours) de 19 patients</a:t>
            </a:r>
          </a:p>
          <a:p>
            <a:pPr marL="228600" lvl="0" indent="-228600" rtl="0">
              <a:lnSpc>
                <a:spcPct val="100000"/>
              </a:lnSpc>
              <a:spcBef>
                <a:spcPts val="0"/>
              </a:spcBef>
              <a:spcAft>
                <a:spcPts val="0"/>
              </a:spcAft>
              <a:buClr>
                <a:srgbClr val="000000"/>
              </a:buClr>
              <a:buSzPts val="2800"/>
              <a:buNone/>
            </a:pPr>
            <a:r>
              <a:rPr lang="fr-FR" sz="2700">
                <a:solidFill>
                  <a:srgbClr val="000000"/>
                </a:solidFill>
                <a:latin typeface="Arial"/>
                <a:ea typeface="Arial"/>
                <a:cs typeface="Arial"/>
                <a:sym typeface="Arial"/>
              </a:rPr>
              <a:t>atteints de la maladie à virus Ebol</a:t>
            </a:r>
            <a:r>
              <a:rPr lang="fr-FR" sz="2700">
                <a:solidFill>
                  <a:srgbClr val="000000"/>
                </a:solidFill>
              </a:rPr>
              <a:t>a </a:t>
            </a:r>
            <a:r>
              <a:rPr lang="fr-FR" sz="2700">
                <a:solidFill>
                  <a:srgbClr val="000000"/>
                </a:solidFill>
                <a:latin typeface="Arial"/>
                <a:ea typeface="Arial"/>
                <a:cs typeface="Arial"/>
                <a:sym typeface="Arial"/>
              </a:rPr>
              <a:t>(MVE)</a:t>
            </a:r>
            <a:endParaRPr sz="2700"/>
          </a:p>
          <a:p>
            <a:pPr marL="0" lvl="0" indent="0" algn="l" rtl="0">
              <a:lnSpc>
                <a:spcPct val="100000"/>
              </a:lnSpc>
              <a:spcBef>
                <a:spcPts val="1000"/>
              </a:spcBef>
              <a:spcAft>
                <a:spcPts val="0"/>
              </a:spcAft>
              <a:buClr>
                <a:schemeClr val="dk1"/>
              </a:buClr>
              <a:buSzPts val="2800"/>
              <a:buNone/>
            </a:pPr>
            <a:endParaRPr sz="2700" b="1">
              <a:solidFill>
                <a:srgbClr val="00953A"/>
              </a:solidFill>
              <a:latin typeface="Arial"/>
              <a:ea typeface="Arial"/>
              <a:cs typeface="Arial"/>
              <a:sym typeface="Arial"/>
            </a:endParaRPr>
          </a:p>
          <a:p>
            <a:pPr marL="0" lvl="0" indent="0" algn="l" rtl="0">
              <a:lnSpc>
                <a:spcPct val="100000"/>
              </a:lnSpc>
              <a:spcBef>
                <a:spcPts val="1000"/>
              </a:spcBef>
              <a:spcAft>
                <a:spcPts val="0"/>
              </a:spcAft>
              <a:buClr>
                <a:srgbClr val="00953A"/>
              </a:buClr>
              <a:buSzPts val="2800"/>
              <a:buNone/>
            </a:pPr>
            <a:r>
              <a:rPr lang="fr-FR" sz="2700" b="1">
                <a:solidFill>
                  <a:srgbClr val="00953A"/>
                </a:solidFill>
                <a:latin typeface="Arial"/>
                <a:ea typeface="Arial"/>
                <a:cs typeface="Arial"/>
                <a:sym typeface="Arial"/>
              </a:rPr>
              <a:t>Période d'incubation </a:t>
            </a:r>
            <a:r>
              <a:rPr lang="fr-FR" sz="2700">
                <a:solidFill>
                  <a:srgbClr val="00953A"/>
                </a:solidFill>
                <a:latin typeface="Arial"/>
                <a:ea typeface="Arial"/>
                <a:cs typeface="Arial"/>
                <a:sym typeface="Arial"/>
              </a:rPr>
              <a:t>: </a:t>
            </a:r>
            <a:r>
              <a:rPr lang="fr-FR" sz="2700">
                <a:latin typeface="Arial"/>
                <a:ea typeface="Arial"/>
                <a:cs typeface="Arial"/>
                <a:sym typeface="Arial"/>
              </a:rPr>
              <a:t>le temps écoulé entre l'exposition à un agent infectieux et l'apparition des symptômes</a:t>
            </a:r>
            <a:endParaRPr sz="2700"/>
          </a:p>
          <a:p>
            <a:pPr marL="0" lvl="0" indent="0" algn="l" rtl="0">
              <a:lnSpc>
                <a:spcPct val="100000"/>
              </a:lnSpc>
              <a:spcBef>
                <a:spcPts val="1000"/>
              </a:spcBef>
              <a:spcAft>
                <a:spcPts val="0"/>
              </a:spcAft>
              <a:buClr>
                <a:schemeClr val="dk1"/>
              </a:buClr>
              <a:buSzPts val="2800"/>
              <a:buNone/>
            </a:pPr>
            <a:endParaRPr b="1">
              <a:solidFill>
                <a:srgbClr val="00953A"/>
              </a:solidFill>
              <a:latin typeface="Arial"/>
              <a:ea typeface="Arial"/>
              <a:cs typeface="Arial"/>
              <a:sym typeface="Arial"/>
            </a:endParaRPr>
          </a:p>
          <a:p>
            <a:pPr marL="0" lvl="0" indent="0" algn="l" rtl="0">
              <a:lnSpc>
                <a:spcPct val="100000"/>
              </a:lnSpc>
              <a:spcBef>
                <a:spcPts val="1000"/>
              </a:spcBef>
              <a:spcAft>
                <a:spcPts val="0"/>
              </a:spcAft>
              <a:buClr>
                <a:schemeClr val="dk1"/>
              </a:buClr>
              <a:buSzPts val="2800"/>
              <a:buFont typeface="Noto Sans Symbols"/>
              <a:buNone/>
            </a:pPr>
            <a:endParaRPr sz="2800"/>
          </a:p>
          <a:p>
            <a:pPr marL="228600" lvl="0" indent="-50800" algn="l" rtl="0">
              <a:lnSpc>
                <a:spcPct val="100000"/>
              </a:lnSpc>
              <a:spcBef>
                <a:spcPts val="1000"/>
              </a:spcBef>
              <a:spcAft>
                <a:spcPts val="0"/>
              </a:spcAft>
              <a:buClr>
                <a:schemeClr val="dk1"/>
              </a:buClr>
              <a:buSzPts val="2800"/>
              <a:buNone/>
            </a:pPr>
            <a:endParaRPr/>
          </a:p>
        </p:txBody>
      </p:sp>
      <p:sp>
        <p:nvSpPr>
          <p:cNvPr id="843" name="Google Shape;843;p10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Période d'incubation</a:t>
            </a:r>
            <a:endParaRPr>
              <a:latin typeface="Franklin Gothic Medium" panose="020B0603020102020204" pitchFamily="34" charset="0"/>
            </a:endParaRPr>
          </a:p>
        </p:txBody>
      </p:sp>
      <p:graphicFrame>
        <p:nvGraphicFramePr>
          <p:cNvPr id="844" name="Google Shape;844;p108"/>
          <p:cNvGraphicFramePr/>
          <p:nvPr/>
        </p:nvGraphicFramePr>
        <p:xfrm>
          <a:off x="838200" y="1358086"/>
          <a:ext cx="4243250" cy="5278815"/>
        </p:xfrm>
        <a:graphic>
          <a:graphicData uri="http://schemas.openxmlformats.org/drawingml/2006/table">
            <a:tbl>
              <a:tblPr bandRow="1">
                <a:noFill/>
                <a:tableStyleId>{BB4BAF3A-5B23-4A34-87FD-95B7C8D73DDE}</a:tableStyleId>
              </a:tblPr>
              <a:tblGrid>
                <a:gridCol w="1808750">
                  <a:extLst>
                    <a:ext uri="{9D8B030D-6E8A-4147-A177-3AD203B41FA5}">
                      <a16:colId xmlns:a16="http://schemas.microsoft.com/office/drawing/2014/main" val="20000"/>
                    </a:ext>
                  </a:extLst>
                </a:gridCol>
                <a:gridCol w="2434500">
                  <a:extLst>
                    <a:ext uri="{9D8B030D-6E8A-4147-A177-3AD203B41FA5}">
                      <a16:colId xmlns:a16="http://schemas.microsoft.com/office/drawing/2014/main" val="20001"/>
                    </a:ext>
                  </a:extLst>
                </a:gridCol>
              </a:tblGrid>
              <a:tr h="28765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Initiales du patient</a:t>
                      </a:r>
                      <a:endParaRPr sz="1800" b="1" i="0" u="none" strike="noStrike" cap="none">
                        <a:solidFill>
                          <a:schemeClr val="dk1"/>
                        </a:solidFill>
                        <a:latin typeface="Arial"/>
                        <a:ea typeface="Arial"/>
                        <a:cs typeface="Arial"/>
                        <a:sym typeface="Arial"/>
                      </a:endParaRPr>
                    </a:p>
                  </a:txBody>
                  <a:tcPr marL="91450" marR="9145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Période d'incubation </a:t>
                      </a:r>
                      <a:endParaRPr/>
                    </a:p>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(jours)</a:t>
                      </a:r>
                      <a:endParaRPr sz="1800" b="1" i="0" u="none" strike="noStrike" cap="none">
                        <a:solidFill>
                          <a:schemeClr val="dk1"/>
                        </a:solidFill>
                        <a:latin typeface="Arial"/>
                        <a:ea typeface="Arial"/>
                        <a:cs typeface="Arial"/>
                        <a:sym typeface="Arial"/>
                      </a:endParaRPr>
                    </a:p>
                  </a:txBody>
                  <a:tcPr marL="91450" marR="91450" marT="0"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KP</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JB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SW</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EB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NG</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PK</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BJ</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JH</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RF</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AH</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TN</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RT</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LW</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FR</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CL</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RD</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KJ</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LC</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TB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2" name="Google Shape;843;p108">
            <a:extLst>
              <a:ext uri="{FF2B5EF4-FFF2-40B4-BE49-F238E27FC236}">
                <a16:creationId xmlns:a16="http://schemas.microsoft.com/office/drawing/2014/main" id="{C9FDA0DC-B06B-E69C-A38A-6302D4255326}"/>
              </a:ext>
            </a:extLst>
          </p:cNvPr>
          <p:cNvSpPr txBox="1">
            <a:spLocks/>
          </p:cNvSpPr>
          <p:nvPr/>
        </p:nvSpPr>
        <p:spPr>
          <a:xfrm>
            <a:off x="838199" y="457200"/>
            <a:ext cx="11851105"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200">
                <a:latin typeface="Franklin Gothic Medium" panose="020B0603020102020204" pitchFamily="34" charset="0"/>
              </a:rPr>
              <a:t>Distribution de fréquence : Période d'incubation</a:t>
            </a:r>
          </a:p>
        </p:txBody>
      </p:sp>
      <p:graphicFrame>
        <p:nvGraphicFramePr>
          <p:cNvPr id="3" name="Object 2">
            <a:extLst>
              <a:ext uri="{FF2B5EF4-FFF2-40B4-BE49-F238E27FC236}">
                <a16:creationId xmlns:a16="http://schemas.microsoft.com/office/drawing/2014/main" id="{F2D1AA3F-A41F-21D2-300E-FAF3E6780E6A}"/>
              </a:ext>
            </a:extLst>
          </p:cNvPr>
          <p:cNvGraphicFramePr>
            <a:graphicFrameLocks noChangeAspect="1"/>
          </p:cNvGraphicFramePr>
          <p:nvPr>
            <p:extLst>
              <p:ext uri="{D42A27DB-BD31-4B8C-83A1-F6EECF244321}">
                <p14:modId xmlns:p14="http://schemas.microsoft.com/office/powerpoint/2010/main" val="779496328"/>
              </p:ext>
            </p:extLst>
          </p:nvPr>
        </p:nvGraphicFramePr>
        <p:xfrm>
          <a:off x="1482197" y="1499511"/>
          <a:ext cx="8688733" cy="480469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11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820C"/>
              </a:buClr>
              <a:buSzPts val="2800"/>
              <a:buFont typeface="Noto Sans Symbols"/>
              <a:buNone/>
            </a:pPr>
            <a:r>
              <a:rPr lang="fr-FR" sz="2800" b="0" u="none" strike="noStrike" cap="none">
                <a:solidFill>
                  <a:srgbClr val="000000"/>
                </a:solidFill>
                <a:latin typeface="Arial"/>
                <a:ea typeface="Arial"/>
                <a:cs typeface="Arial"/>
                <a:sym typeface="Arial"/>
              </a:rPr>
              <a:t>Valeur la plus fréquente dans un ensemble de données</a:t>
            </a:r>
            <a:endParaRPr/>
          </a:p>
          <a:p>
            <a:pPr marL="744538" lvl="1" indent="-287338" algn="l" rtl="0">
              <a:lnSpc>
                <a:spcPct val="100000"/>
              </a:lnSpc>
              <a:spcBef>
                <a:spcPts val="1000"/>
              </a:spcBef>
              <a:spcAft>
                <a:spcPts val="0"/>
              </a:spcAft>
              <a:buClr>
                <a:srgbClr val="00820C"/>
              </a:buClr>
              <a:buSzPts val="2400"/>
              <a:buChar char="▪"/>
            </a:pPr>
            <a:r>
              <a:rPr lang="fr-FR" b="0" i="0" u="none" strike="noStrike" cap="none">
                <a:solidFill>
                  <a:srgbClr val="000000"/>
                </a:solidFill>
                <a:latin typeface="Arial"/>
                <a:ea typeface="Arial"/>
                <a:cs typeface="Arial"/>
                <a:sym typeface="Arial"/>
              </a:rPr>
              <a:t>Simple à calculer</a:t>
            </a:r>
            <a:endParaRPr/>
          </a:p>
          <a:p>
            <a:pPr marL="744538" lvl="1" indent="-287338" algn="l" rtl="0">
              <a:lnSpc>
                <a:spcPct val="100000"/>
              </a:lnSpc>
              <a:spcBef>
                <a:spcPts val="1000"/>
              </a:spcBef>
              <a:spcAft>
                <a:spcPts val="0"/>
              </a:spcAft>
              <a:buClr>
                <a:srgbClr val="00820C"/>
              </a:buClr>
              <a:buSzPts val="2400"/>
              <a:buChar char="▪"/>
            </a:pPr>
            <a:r>
              <a:rPr lang="fr-FR" b="0" i="0" u="none" strike="noStrike" cap="none">
                <a:solidFill>
                  <a:srgbClr val="000000"/>
                </a:solidFill>
                <a:latin typeface="Arial"/>
                <a:ea typeface="Arial"/>
                <a:cs typeface="Arial"/>
                <a:sym typeface="Arial"/>
              </a:rPr>
              <a:t>Peu utilisé</a:t>
            </a:r>
            <a:endParaRPr/>
          </a:p>
          <a:p>
            <a:pPr marL="744538" lvl="1" indent="-211137" algn="l" rtl="0">
              <a:lnSpc>
                <a:spcPct val="100000"/>
              </a:lnSpc>
              <a:spcBef>
                <a:spcPts val="1000"/>
              </a:spcBef>
              <a:spcAft>
                <a:spcPts val="0"/>
              </a:spcAft>
              <a:buClr>
                <a:srgbClr val="00820C"/>
              </a:buClr>
              <a:buSzPts val="1200"/>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1000"/>
              </a:spcBef>
              <a:spcAft>
                <a:spcPts val="0"/>
              </a:spcAft>
              <a:buClr>
                <a:srgbClr val="00820C"/>
              </a:buClr>
              <a:buSzPts val="2800"/>
              <a:buFont typeface="Noto Sans Symbols"/>
              <a:buNone/>
            </a:pPr>
            <a:r>
              <a:rPr lang="fr-FR" sz="2800" b="1" i="0" u="none" strike="noStrike" cap="none">
                <a:solidFill>
                  <a:srgbClr val="00953A"/>
                </a:solidFill>
                <a:latin typeface="Arial"/>
                <a:ea typeface="Arial"/>
                <a:cs typeface="Arial"/>
                <a:sym typeface="Arial"/>
              </a:rPr>
              <a:t>Pour identifier le mode </a:t>
            </a:r>
            <a:r>
              <a:rPr lang="fr-FR" sz="2800" b="0" i="0" u="none" strike="noStrike" cap="none">
                <a:solidFill>
                  <a:srgbClr val="00953A"/>
                </a:solidFill>
                <a:latin typeface="Arial"/>
                <a:ea typeface="Arial"/>
                <a:cs typeface="Arial"/>
                <a:sym typeface="Arial"/>
              </a:rPr>
              <a:t>: </a:t>
            </a:r>
            <a:endParaRPr/>
          </a:p>
          <a:p>
            <a:pPr marL="228600" lvl="0" indent="-50800" algn="l" rtl="0">
              <a:lnSpc>
                <a:spcPct val="100000"/>
              </a:lnSpc>
              <a:spcBef>
                <a:spcPts val="1000"/>
              </a:spcBef>
              <a:spcAft>
                <a:spcPts val="0"/>
              </a:spcAft>
              <a:buClr>
                <a:schemeClr val="dk1"/>
              </a:buClr>
              <a:buSzPts val="2800"/>
              <a:buNone/>
            </a:pPr>
            <a:endParaRPr/>
          </a:p>
        </p:txBody>
      </p:sp>
      <p:sp>
        <p:nvSpPr>
          <p:cNvPr id="858" name="Google Shape;858;p11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Mode</a:t>
            </a:r>
            <a:endParaRPr>
              <a:latin typeface="Franklin Gothic Medium" panose="020B0603020102020204" pitchFamily="34" charset="0"/>
            </a:endParaRPr>
          </a:p>
        </p:txBody>
      </p:sp>
      <p:sp>
        <p:nvSpPr>
          <p:cNvPr id="859" name="Google Shape;859;p110"/>
          <p:cNvSpPr/>
          <p:nvPr/>
        </p:nvSpPr>
        <p:spPr>
          <a:xfrm>
            <a:off x="879189" y="3999298"/>
            <a:ext cx="4781550" cy="9144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25" tIns="45700" rIns="9125" bIns="45700" anchor="ctr" anchorCtr="0">
            <a:noAutofit/>
          </a:bodyPr>
          <a:lstStyle/>
          <a:p>
            <a:pPr marL="1027113" marR="0" lvl="0" indent="0" algn="l" rtl="0">
              <a:lnSpc>
                <a:spcPct val="100000"/>
              </a:lnSpc>
              <a:spcBef>
                <a:spcPts val="0"/>
              </a:spcBef>
              <a:spcAft>
                <a:spcPts val="0"/>
              </a:spcAft>
              <a:buClr>
                <a:srgbClr val="000000"/>
              </a:buClr>
              <a:buSzPts val="2000"/>
              <a:buFont typeface="Arial"/>
              <a:buNone/>
            </a:pPr>
            <a:r>
              <a:rPr lang="fr-FR" sz="2000" i="0" u="none" strike="noStrike" cap="none">
                <a:solidFill>
                  <a:srgbClr val="000000"/>
                </a:solidFill>
                <a:latin typeface="Arial"/>
                <a:ea typeface="Arial"/>
                <a:cs typeface="Arial"/>
                <a:sym typeface="Arial"/>
              </a:rPr>
              <a:t>Créer un tableau de distribution de fréquences</a:t>
            </a:r>
            <a:endParaRPr/>
          </a:p>
        </p:txBody>
      </p:sp>
      <p:sp>
        <p:nvSpPr>
          <p:cNvPr id="860" name="Google Shape;860;p110"/>
          <p:cNvSpPr txBox="1"/>
          <p:nvPr/>
        </p:nvSpPr>
        <p:spPr>
          <a:xfrm>
            <a:off x="1077584" y="3948498"/>
            <a:ext cx="661988"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861" name="Google Shape;861;p110"/>
          <p:cNvSpPr/>
          <p:nvPr/>
        </p:nvSpPr>
        <p:spPr>
          <a:xfrm>
            <a:off x="879189" y="5102166"/>
            <a:ext cx="6672943" cy="10160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425" tIns="45700" rIns="91425" bIns="45700" anchor="ctr" anchorCtr="0">
            <a:noAutofit/>
          </a:bodyPr>
          <a:lstStyle/>
          <a:p>
            <a:pPr marL="914400" marR="0" lvl="0" indent="0" algn="l" rtl="0">
              <a:lnSpc>
                <a:spcPct val="100000"/>
              </a:lnSpc>
              <a:spcBef>
                <a:spcPts val="0"/>
              </a:spcBef>
              <a:spcAft>
                <a:spcPts val="0"/>
              </a:spcAft>
              <a:buClr>
                <a:srgbClr val="000000"/>
              </a:buClr>
              <a:buSzPts val="2000"/>
              <a:buFont typeface="Arial"/>
              <a:buNone/>
            </a:pPr>
            <a:r>
              <a:rPr lang="fr-FR" sz="2000" i="0" u="none" strike="noStrike" cap="none">
                <a:solidFill>
                  <a:srgbClr val="000000"/>
                </a:solidFill>
                <a:latin typeface="Arial"/>
                <a:ea typeface="Arial"/>
                <a:cs typeface="Arial"/>
                <a:sym typeface="Arial"/>
              </a:rPr>
              <a:t>Identifier la valeur la plus fréquente (vérifiez si 1 valeur, plus de 1, ou aucune)</a:t>
            </a:r>
            <a:endParaRPr/>
          </a:p>
        </p:txBody>
      </p:sp>
      <p:sp>
        <p:nvSpPr>
          <p:cNvPr id="862" name="Google Shape;862;p110"/>
          <p:cNvSpPr txBox="1"/>
          <p:nvPr/>
        </p:nvSpPr>
        <p:spPr>
          <a:xfrm>
            <a:off x="1077584" y="5061525"/>
            <a:ext cx="722313"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2</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5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11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 Mode à partir d'une distribution de fréquences</a:t>
            </a:r>
            <a:endParaRPr>
              <a:latin typeface="Franklin Gothic Medium" panose="020B0603020102020204" pitchFamily="34" charset="0"/>
            </a:endParaRPr>
          </a:p>
        </p:txBody>
      </p:sp>
      <p:sp>
        <p:nvSpPr>
          <p:cNvPr id="869" name="Google Shape;869;p111"/>
          <p:cNvSpPr/>
          <p:nvPr/>
        </p:nvSpPr>
        <p:spPr>
          <a:xfrm>
            <a:off x="4932106" y="3560071"/>
            <a:ext cx="705852" cy="661987"/>
          </a:xfrm>
          <a:prstGeom prst="rightArrow">
            <a:avLst>
              <a:gd name="adj1" fmla="val 50000"/>
              <a:gd name="adj2" fmla="val 29546"/>
            </a:avLst>
          </a:pr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imes New Roman"/>
              <a:ea typeface="Times New Roman"/>
              <a:cs typeface="Times New Roman"/>
              <a:sym typeface="Times New Roman"/>
            </a:endParaRPr>
          </a:p>
        </p:txBody>
      </p:sp>
      <p:sp>
        <p:nvSpPr>
          <p:cNvPr id="870" name="Google Shape;870;p111"/>
          <p:cNvSpPr txBox="1"/>
          <p:nvPr/>
        </p:nvSpPr>
        <p:spPr>
          <a:xfrm>
            <a:off x="10053470" y="4098108"/>
            <a:ext cx="1205193" cy="52322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Mode</a:t>
            </a:r>
            <a:endParaRPr/>
          </a:p>
        </p:txBody>
      </p:sp>
      <p:graphicFrame>
        <p:nvGraphicFramePr>
          <p:cNvPr id="871" name="Google Shape;871;p111"/>
          <p:cNvGraphicFramePr/>
          <p:nvPr/>
        </p:nvGraphicFramePr>
        <p:xfrm>
          <a:off x="5770808" y="1338183"/>
          <a:ext cx="4149825" cy="5055875"/>
        </p:xfrm>
        <a:graphic>
          <a:graphicData uri="http://schemas.openxmlformats.org/drawingml/2006/table">
            <a:tbl>
              <a:tblPr bandRow="1">
                <a:noFill/>
                <a:tableStyleId>{BB4BAF3A-5B23-4A34-87FD-95B7C8D73DDE}</a:tableStyleId>
              </a:tblPr>
              <a:tblGrid>
                <a:gridCol w="2531100">
                  <a:extLst>
                    <a:ext uri="{9D8B030D-6E8A-4147-A177-3AD203B41FA5}">
                      <a16:colId xmlns:a16="http://schemas.microsoft.com/office/drawing/2014/main" val="20000"/>
                    </a:ext>
                  </a:extLst>
                </a:gridCol>
                <a:gridCol w="1618725">
                  <a:extLst>
                    <a:ext uri="{9D8B030D-6E8A-4147-A177-3AD203B41FA5}">
                      <a16:colId xmlns:a16="http://schemas.microsoft.com/office/drawing/2014/main" val="20001"/>
                    </a:ext>
                  </a:extLst>
                </a:gridCol>
              </a:tblGrid>
              <a:tr h="259075">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Période d'incubation </a:t>
                      </a:r>
                      <a:endParaRPr/>
                    </a:p>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(jours)</a:t>
                      </a:r>
                      <a:endParaRPr sz="20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Fréquence</a:t>
                      </a:r>
                      <a:endParaRPr sz="20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2</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3</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0</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4</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0</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5</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0</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6</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7</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2</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8</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4</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9</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5</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10</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2</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11</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2</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12</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0</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13</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875">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14</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0" u="none" strike="noStrike">
                          <a:solidFill>
                            <a:srgbClr val="000000"/>
                          </a:solidFill>
                          <a:latin typeface="Arial"/>
                          <a:ea typeface="Arial"/>
                          <a:cs typeface="Arial"/>
                          <a:sym typeface="Arial"/>
                        </a:rPr>
                        <a:t>1</a:t>
                      </a:r>
                      <a:endParaRPr sz="20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875">
                <a:tc>
                  <a:txBody>
                    <a:bodyPr/>
                    <a:lstStyle/>
                    <a:p>
                      <a:pPr marL="0" marR="0" lvl="0" indent="0" algn="ctr" rtl="0">
                        <a:spcBef>
                          <a:spcPts val="0"/>
                        </a:spcBef>
                        <a:spcAft>
                          <a:spcPts val="0"/>
                        </a:spcAft>
                        <a:buNone/>
                      </a:pPr>
                      <a:r>
                        <a:rPr lang="fr-FR" sz="2000" b="1" u="none" strike="noStrike">
                          <a:solidFill>
                            <a:srgbClr val="000000"/>
                          </a:solidFill>
                          <a:latin typeface="Arial"/>
                          <a:ea typeface="Arial"/>
                          <a:cs typeface="Arial"/>
                          <a:sym typeface="Arial"/>
                        </a:rPr>
                        <a:t>Total</a:t>
                      </a:r>
                      <a:endParaRPr sz="2000" b="1"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fr-FR" sz="2000" b="1" u="none" strike="noStrike">
                          <a:solidFill>
                            <a:srgbClr val="000000"/>
                          </a:solidFill>
                          <a:latin typeface="Arial"/>
                          <a:ea typeface="Arial"/>
                          <a:cs typeface="Arial"/>
                          <a:sym typeface="Arial"/>
                        </a:rPr>
                        <a:t>19</a:t>
                      </a:r>
                      <a:endParaRPr sz="2000" b="1"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14"/>
                  </a:ext>
                </a:extLst>
              </a:tr>
            </a:tbl>
          </a:graphicData>
        </a:graphic>
      </p:graphicFrame>
      <p:sp>
        <p:nvSpPr>
          <p:cNvPr id="872" name="Google Shape;872;p111"/>
          <p:cNvSpPr/>
          <p:nvPr/>
        </p:nvSpPr>
        <p:spPr>
          <a:xfrm>
            <a:off x="5770807" y="4196432"/>
            <a:ext cx="4149813" cy="326572"/>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953A"/>
              </a:solidFill>
              <a:latin typeface="Arial"/>
              <a:ea typeface="Arial"/>
              <a:cs typeface="Arial"/>
              <a:sym typeface="Arial"/>
            </a:endParaRPr>
          </a:p>
        </p:txBody>
      </p:sp>
      <p:graphicFrame>
        <p:nvGraphicFramePr>
          <p:cNvPr id="873" name="Google Shape;873;p111"/>
          <p:cNvGraphicFramePr/>
          <p:nvPr/>
        </p:nvGraphicFramePr>
        <p:xfrm>
          <a:off x="939393" y="1338183"/>
          <a:ext cx="3809900" cy="5347340"/>
        </p:xfrm>
        <a:graphic>
          <a:graphicData uri="http://schemas.openxmlformats.org/drawingml/2006/table">
            <a:tbl>
              <a:tblPr firstRow="1" bandRow="1">
                <a:noFill/>
                <a:tableStyleId>{BB4BAF3A-5B23-4A34-87FD-95B7C8D73DDE}</a:tableStyleId>
              </a:tblPr>
              <a:tblGrid>
                <a:gridCol w="1376425">
                  <a:extLst>
                    <a:ext uri="{9D8B030D-6E8A-4147-A177-3AD203B41FA5}">
                      <a16:colId xmlns:a16="http://schemas.microsoft.com/office/drawing/2014/main" val="20000"/>
                    </a:ext>
                  </a:extLst>
                </a:gridCol>
                <a:gridCol w="2433475">
                  <a:extLst>
                    <a:ext uri="{9D8B030D-6E8A-4147-A177-3AD203B41FA5}">
                      <a16:colId xmlns:a16="http://schemas.microsoft.com/office/drawing/2014/main" val="20001"/>
                    </a:ext>
                  </a:extLst>
                </a:gridCol>
              </a:tblGrid>
              <a:tr h="504325">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ID du patient</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Période d'incubation (jours)</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39550">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7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79" name="Google Shape;879;p11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Distribution des fréquences : Mode</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C8E5CBF0-DE3A-285F-24C0-49457DCF6154}"/>
              </a:ext>
            </a:extLst>
          </p:cNvPr>
          <p:cNvGraphicFramePr>
            <a:graphicFrameLocks noChangeAspect="1"/>
          </p:cNvGraphicFramePr>
          <p:nvPr>
            <p:extLst>
              <p:ext uri="{D42A27DB-BD31-4B8C-83A1-F6EECF244321}">
                <p14:modId xmlns:p14="http://schemas.microsoft.com/office/powerpoint/2010/main" val="3718921032"/>
              </p:ext>
            </p:extLst>
          </p:nvPr>
        </p:nvGraphicFramePr>
        <p:xfrm>
          <a:off x="1218949" y="1596103"/>
          <a:ext cx="8688733" cy="4804697"/>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03138EC3-FDBA-0B22-12EF-0B2482D095A2}"/>
              </a:ext>
            </a:extLst>
          </p:cNvPr>
          <p:cNvSpPr txBox="1"/>
          <p:nvPr/>
        </p:nvSpPr>
        <p:spPr>
          <a:xfrm>
            <a:off x="7048500" y="1813966"/>
            <a:ext cx="1143000" cy="369332"/>
          </a:xfrm>
          <a:prstGeom prst="rect">
            <a:avLst/>
          </a:prstGeom>
          <a:noFill/>
        </p:spPr>
        <p:txBody>
          <a:bodyPr wrap="square" rtlCol="0">
            <a:spAutoFit/>
          </a:bodyPr>
          <a:lstStyle/>
          <a:p>
            <a:pPr algn="ctr"/>
            <a:r>
              <a:rPr lang="en-US" sz="1800">
                <a:latin typeface="Arial" panose="020B0604020202020204" pitchFamily="34" charset="0"/>
                <a:cs typeface="Arial" panose="020B0604020202020204" pitchFamily="34" charset="0"/>
              </a:rPr>
              <a:t>Mode</a:t>
            </a:r>
          </a:p>
        </p:txBody>
      </p:sp>
      <p:cxnSp>
        <p:nvCxnSpPr>
          <p:cNvPr id="4" name="Straight Arrow Connector 3">
            <a:extLst>
              <a:ext uri="{FF2B5EF4-FFF2-40B4-BE49-F238E27FC236}">
                <a16:creationId xmlns:a16="http://schemas.microsoft.com/office/drawing/2014/main" id="{79D1139B-15F4-6493-6884-76CEA622243A}"/>
              </a:ext>
            </a:extLst>
          </p:cNvPr>
          <p:cNvCxnSpPr>
            <a:cxnSpLocks/>
          </p:cNvCxnSpPr>
          <p:nvPr/>
        </p:nvCxnSpPr>
        <p:spPr>
          <a:xfrm flipH="1">
            <a:off x="7048500" y="2183298"/>
            <a:ext cx="287627" cy="33880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sp>
        <p:nvSpPr>
          <p:cNvPr id="888" name="Google Shape;888;p1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FFFFF"/>
              </a:buClr>
              <a:buSzPts val="2800"/>
              <a:buNone/>
            </a:pPr>
            <a:r>
              <a:rPr lang="fr-FR" sz="2800" b="0" u="none" strike="noStrike" cap="none">
                <a:solidFill>
                  <a:srgbClr val="000000"/>
                </a:solidFill>
                <a:latin typeface="Arial"/>
                <a:ea typeface="Arial"/>
                <a:cs typeface="Arial"/>
                <a:sym typeface="Arial"/>
              </a:rPr>
              <a:t>Moyenne d’une série de valeurs numériques</a:t>
            </a:r>
            <a:endParaRPr/>
          </a:p>
          <a:p>
            <a:pPr marL="0" marR="0" lvl="0" indent="0" algn="l" rtl="0">
              <a:lnSpc>
                <a:spcPct val="100000"/>
              </a:lnSpc>
              <a:spcBef>
                <a:spcPts val="600"/>
              </a:spcBef>
              <a:spcAft>
                <a:spcPts val="0"/>
              </a:spcAft>
              <a:buClr>
                <a:srgbClr val="00820C"/>
              </a:buClr>
              <a:buSzPts val="2800"/>
              <a:buNone/>
            </a:pPr>
            <a:r>
              <a:rPr lang="fr-FR" sz="2800" b="1" i="0" u="none" strike="noStrike" cap="none">
                <a:solidFill>
                  <a:srgbClr val="00953A"/>
                </a:solidFill>
                <a:latin typeface="Arial"/>
                <a:ea typeface="Arial"/>
                <a:cs typeface="Arial"/>
                <a:sym typeface="Arial"/>
              </a:rPr>
              <a:t>Pour calculer la moyenne :</a:t>
            </a:r>
            <a:endParaRPr/>
          </a:p>
          <a:p>
            <a:pPr marL="228600" lvl="0" indent="-50800" algn="l" rtl="0">
              <a:lnSpc>
                <a:spcPct val="100000"/>
              </a:lnSpc>
              <a:spcBef>
                <a:spcPts val="500"/>
              </a:spcBef>
              <a:spcAft>
                <a:spcPts val="0"/>
              </a:spcAft>
              <a:buClr>
                <a:schemeClr val="dk1"/>
              </a:buClr>
              <a:buSzPts val="2800"/>
              <a:buNone/>
            </a:pPr>
            <a:endParaRPr/>
          </a:p>
        </p:txBody>
      </p:sp>
      <p:sp>
        <p:nvSpPr>
          <p:cNvPr id="889" name="Google Shape;889;p11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Moyenne</a:t>
            </a:r>
            <a:endParaRPr>
              <a:latin typeface="Franklin Gothic Medium" panose="020B0603020102020204" pitchFamily="34" charset="0"/>
            </a:endParaRPr>
          </a:p>
        </p:txBody>
      </p:sp>
      <p:sp>
        <p:nvSpPr>
          <p:cNvPr id="890" name="Google Shape;890;p113"/>
          <p:cNvSpPr/>
          <p:nvPr/>
        </p:nvSpPr>
        <p:spPr>
          <a:xfrm>
            <a:off x="879188" y="2506108"/>
            <a:ext cx="5430172" cy="9144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25" tIns="45700" rIns="9125" bIns="45700" anchor="ctr" anchorCtr="0">
            <a:noAutofit/>
          </a:bodyPr>
          <a:lstStyle/>
          <a:p>
            <a:pPr marL="1027113" marR="0" lvl="0" indent="0" algn="l" rtl="0">
              <a:lnSpc>
                <a:spcPct val="100000"/>
              </a:lnSpc>
              <a:spcBef>
                <a:spcPts val="0"/>
              </a:spcBef>
              <a:spcAft>
                <a:spcPts val="0"/>
              </a:spcAft>
              <a:buClr>
                <a:srgbClr val="000000"/>
              </a:buClr>
              <a:buSzPts val="2400"/>
              <a:buFont typeface="Arial"/>
              <a:buNone/>
            </a:pPr>
            <a:r>
              <a:rPr lang="fr-FR" sz="2400"/>
              <a:t>Faire </a:t>
            </a:r>
            <a:r>
              <a:rPr lang="fr-FR" sz="2400" i="0" u="none" strike="noStrike" cap="none">
                <a:solidFill>
                  <a:srgbClr val="000000"/>
                </a:solidFill>
                <a:latin typeface="Arial"/>
                <a:ea typeface="Arial"/>
                <a:cs typeface="Arial"/>
                <a:sym typeface="Arial"/>
              </a:rPr>
              <a:t>l</a:t>
            </a:r>
            <a:r>
              <a:rPr lang="fr-FR" sz="2400"/>
              <a:t>a</a:t>
            </a:r>
            <a:r>
              <a:rPr lang="fr-FR" sz="2400" i="0" u="none" strike="noStrike" cap="none">
                <a:solidFill>
                  <a:srgbClr val="000000"/>
                </a:solidFill>
                <a:latin typeface="Arial"/>
                <a:ea typeface="Arial"/>
                <a:cs typeface="Arial"/>
                <a:sym typeface="Arial"/>
              </a:rPr>
              <a:t> somme des valeurs</a:t>
            </a:r>
            <a:endParaRPr/>
          </a:p>
        </p:txBody>
      </p:sp>
      <p:sp>
        <p:nvSpPr>
          <p:cNvPr id="891" name="Google Shape;891;p113"/>
          <p:cNvSpPr txBox="1"/>
          <p:nvPr/>
        </p:nvSpPr>
        <p:spPr>
          <a:xfrm>
            <a:off x="1077583" y="2455308"/>
            <a:ext cx="661988"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892" name="Google Shape;892;p113"/>
          <p:cNvSpPr/>
          <p:nvPr/>
        </p:nvSpPr>
        <p:spPr>
          <a:xfrm>
            <a:off x="879188" y="3587333"/>
            <a:ext cx="5430172" cy="10160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425" tIns="45700" rIns="91425" bIns="45700" anchor="ctr" anchorCtr="0">
            <a:noAutofit/>
          </a:bodyPr>
          <a:lstStyle/>
          <a:p>
            <a:pPr marL="914400" marR="0" lvl="0" indent="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Diviser la somme par le nombre d'observations (</a:t>
            </a:r>
            <a:r>
              <a:rPr lang="fr-FR" sz="2400" i="1" u="none" strike="noStrike" cap="none">
                <a:solidFill>
                  <a:srgbClr val="000000"/>
                </a:solidFill>
                <a:latin typeface="Arial"/>
                <a:ea typeface="Arial"/>
                <a:cs typeface="Arial"/>
                <a:sym typeface="Arial"/>
              </a:rPr>
              <a:t>n</a:t>
            </a:r>
            <a:r>
              <a:rPr lang="fr-FR" sz="2400" i="0" u="none" strike="noStrike" cap="none">
                <a:solidFill>
                  <a:srgbClr val="000000"/>
                </a:solidFill>
                <a:latin typeface="Arial"/>
                <a:ea typeface="Arial"/>
                <a:cs typeface="Arial"/>
                <a:sym typeface="Arial"/>
              </a:rPr>
              <a:t>)</a:t>
            </a:r>
            <a:endParaRPr/>
          </a:p>
        </p:txBody>
      </p:sp>
      <p:sp>
        <p:nvSpPr>
          <p:cNvPr id="893" name="Google Shape;893;p113"/>
          <p:cNvSpPr txBox="1"/>
          <p:nvPr/>
        </p:nvSpPr>
        <p:spPr>
          <a:xfrm>
            <a:off x="1077583" y="3568335"/>
            <a:ext cx="722313"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2</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899" name="Google Shape;899;p114"/>
          <p:cNvSpPr txBox="1"/>
          <p:nvPr/>
        </p:nvSpPr>
        <p:spPr>
          <a:xfrm>
            <a:off x="10440321" y="4352726"/>
            <a:ext cx="1900626" cy="400110"/>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fr-FR" sz="2000" b="1" i="0" u="none" strike="noStrike" cap="none">
                <a:solidFill>
                  <a:srgbClr val="339933"/>
                </a:solidFill>
                <a:latin typeface="Arial"/>
                <a:ea typeface="Arial"/>
                <a:cs typeface="Arial"/>
                <a:sym typeface="Arial"/>
              </a:rPr>
              <a:t>= </a:t>
            </a:r>
            <a:r>
              <a:rPr lang="fr-FR" sz="2000" b="1" i="0" u="none" strike="noStrike" cap="none">
                <a:solidFill>
                  <a:srgbClr val="109648"/>
                </a:solidFill>
                <a:latin typeface="Arial"/>
                <a:ea typeface="Arial"/>
                <a:cs typeface="Arial"/>
                <a:sym typeface="Arial"/>
              </a:rPr>
              <a:t>8,8 jours</a:t>
            </a:r>
            <a:endParaRPr sz="2000" b="1" i="0" u="none" strike="noStrike" cap="none">
              <a:solidFill>
                <a:srgbClr val="109648"/>
              </a:solidFill>
              <a:latin typeface="Courier New"/>
              <a:ea typeface="Courier New"/>
              <a:cs typeface="Courier New"/>
              <a:sym typeface="Courier New"/>
            </a:endParaRPr>
          </a:p>
        </p:txBody>
      </p:sp>
      <p:sp>
        <p:nvSpPr>
          <p:cNvPr id="900" name="Google Shape;900;p11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 Moyenne de la période d'incubation du virus Ébola (</a:t>
            </a:r>
            <a:r>
              <a:rPr lang="fr-FR" i="1">
                <a:latin typeface="Franklin Gothic Medium" panose="020B0603020102020204" pitchFamily="34" charset="0"/>
              </a:rPr>
              <a:t>n=19</a:t>
            </a:r>
            <a:r>
              <a:rPr lang="fr-FR">
                <a:latin typeface="Franklin Gothic Medium" panose="020B0603020102020204" pitchFamily="34" charset="0"/>
              </a:rPr>
              <a:t>)</a:t>
            </a:r>
            <a:br>
              <a:rPr lang="fr-FR">
                <a:latin typeface="Franklin Gothic Medium" panose="020B0603020102020204" pitchFamily="34" charset="0"/>
              </a:rPr>
            </a:br>
            <a:endParaRPr>
              <a:latin typeface="Franklin Gothic Medium" panose="020B0603020102020204" pitchFamily="34" charset="0"/>
            </a:endParaRPr>
          </a:p>
        </p:txBody>
      </p:sp>
      <p:sp>
        <p:nvSpPr>
          <p:cNvPr id="901" name="Google Shape;901;p114"/>
          <p:cNvSpPr txBox="1"/>
          <p:nvPr/>
        </p:nvSpPr>
        <p:spPr>
          <a:xfrm>
            <a:off x="9749792" y="4266837"/>
            <a:ext cx="881459"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b="1" u="sng">
                <a:solidFill>
                  <a:srgbClr val="109648"/>
                </a:solidFill>
                <a:latin typeface="Arial"/>
                <a:ea typeface="Arial"/>
                <a:cs typeface="Arial"/>
                <a:sym typeface="Arial"/>
              </a:rPr>
              <a:t>168</a:t>
            </a:r>
            <a:endParaRPr/>
          </a:p>
        </p:txBody>
      </p:sp>
      <p:sp>
        <p:nvSpPr>
          <p:cNvPr id="902" name="Google Shape;902;p114"/>
          <p:cNvSpPr/>
          <p:nvPr/>
        </p:nvSpPr>
        <p:spPr>
          <a:xfrm>
            <a:off x="9758084" y="4598947"/>
            <a:ext cx="877709" cy="307777"/>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109648"/>
              </a:buClr>
              <a:buSzPts val="2000"/>
              <a:buFont typeface="Noto Sans Symbols"/>
              <a:buNone/>
            </a:pPr>
            <a:r>
              <a:rPr lang="fr-FR" sz="2000" b="1">
                <a:solidFill>
                  <a:srgbClr val="109648"/>
                </a:solidFill>
                <a:latin typeface="Arial"/>
                <a:ea typeface="Arial"/>
                <a:cs typeface="Arial"/>
                <a:sym typeface="Arial"/>
              </a:rPr>
              <a:t>19</a:t>
            </a:r>
            <a:endParaRPr/>
          </a:p>
        </p:txBody>
      </p:sp>
      <p:sp>
        <p:nvSpPr>
          <p:cNvPr id="903" name="Google Shape;903;p114"/>
          <p:cNvSpPr/>
          <p:nvPr/>
        </p:nvSpPr>
        <p:spPr>
          <a:xfrm>
            <a:off x="8725281" y="1724798"/>
            <a:ext cx="797541" cy="368103"/>
          </a:xfrm>
          <a:prstGeom prst="rightArrow">
            <a:avLst>
              <a:gd name="adj1" fmla="val 50000"/>
              <a:gd name="adj2" fmla="val 65033"/>
            </a:avLst>
          </a:pr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imes New Roman"/>
              <a:ea typeface="Times New Roman"/>
              <a:cs typeface="Times New Roman"/>
              <a:sym typeface="Times New Roman"/>
            </a:endParaRPr>
          </a:p>
        </p:txBody>
      </p:sp>
      <p:sp>
        <p:nvSpPr>
          <p:cNvPr id="904" name="Google Shape;904;p114"/>
          <p:cNvSpPr txBox="1"/>
          <p:nvPr/>
        </p:nvSpPr>
        <p:spPr>
          <a:xfrm>
            <a:off x="9522822" y="1654314"/>
            <a:ext cx="881459" cy="5238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rgbClr val="109648"/>
                </a:solidFill>
                <a:latin typeface="Arial"/>
                <a:ea typeface="Arial"/>
                <a:cs typeface="Arial"/>
                <a:sym typeface="Arial"/>
              </a:rPr>
              <a:t>168</a:t>
            </a:r>
            <a:endParaRPr/>
          </a:p>
        </p:txBody>
      </p:sp>
      <p:sp>
        <p:nvSpPr>
          <p:cNvPr id="905" name="Google Shape;905;p114"/>
          <p:cNvSpPr/>
          <p:nvPr/>
        </p:nvSpPr>
        <p:spPr>
          <a:xfrm>
            <a:off x="4629194" y="1460536"/>
            <a:ext cx="4089864" cy="914400"/>
          </a:xfrm>
          <a:prstGeom prst="roundRect">
            <a:avLst>
              <a:gd name="adj" fmla="val 16667"/>
            </a:avLst>
          </a:prstGeom>
          <a:noFill/>
          <a:ln>
            <a:noFill/>
          </a:ln>
        </p:spPr>
        <p:txBody>
          <a:bodyPr spcFirstLastPara="1" wrap="square" lIns="9125" tIns="45700" rIns="9125" bIns="45700" anchor="ctr" anchorCtr="0">
            <a:noAutofit/>
          </a:bodyPr>
          <a:lstStyle/>
          <a:p>
            <a:pPr marL="1027112" lvl="0" indent="0" algn="l" rtl="0">
              <a:spcBef>
                <a:spcPts val="0"/>
              </a:spcBef>
              <a:spcAft>
                <a:spcPts val="0"/>
              </a:spcAft>
              <a:buClr>
                <a:schemeClr val="dk1"/>
              </a:buClr>
              <a:buSzPts val="2400"/>
              <a:buFont typeface="Arial"/>
              <a:buNone/>
            </a:pPr>
            <a:br>
              <a:rPr lang="fr-FR" sz="2400">
                <a:solidFill>
                  <a:schemeClr val="dk1"/>
                </a:solidFill>
              </a:rPr>
            </a:br>
            <a:r>
              <a:rPr lang="fr-FR" sz="2400">
                <a:solidFill>
                  <a:schemeClr val="dk1"/>
                </a:solidFill>
              </a:rPr>
              <a:t>Somme des valeurs</a:t>
            </a:r>
            <a:endParaRPr>
              <a:solidFill>
                <a:schemeClr val="dk1"/>
              </a:solidFill>
            </a:endParaRPr>
          </a:p>
          <a:p>
            <a:pPr marL="1027113" marR="0" lvl="0" indent="0" algn="l" rtl="0">
              <a:lnSpc>
                <a:spcPct val="100000"/>
              </a:lnSpc>
              <a:spcBef>
                <a:spcPts val="0"/>
              </a:spcBef>
              <a:spcAft>
                <a:spcPts val="0"/>
              </a:spcAft>
              <a:buClr>
                <a:srgbClr val="000000"/>
              </a:buClr>
              <a:buSzPts val="2400"/>
              <a:buFont typeface="Arial"/>
              <a:buNone/>
            </a:pPr>
            <a:endParaRPr sz="2400"/>
          </a:p>
        </p:txBody>
      </p:sp>
      <p:sp>
        <p:nvSpPr>
          <p:cNvPr id="906" name="Google Shape;906;p114"/>
          <p:cNvSpPr txBox="1"/>
          <p:nvPr/>
        </p:nvSpPr>
        <p:spPr>
          <a:xfrm>
            <a:off x="4868577" y="1413077"/>
            <a:ext cx="661988"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907" name="Google Shape;907;p114"/>
          <p:cNvSpPr txBox="1"/>
          <p:nvPr/>
        </p:nvSpPr>
        <p:spPr>
          <a:xfrm>
            <a:off x="4868577" y="2526104"/>
            <a:ext cx="722313"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2</a:t>
            </a:r>
            <a:endParaRPr/>
          </a:p>
        </p:txBody>
      </p:sp>
      <p:sp>
        <p:nvSpPr>
          <p:cNvPr id="908" name="Google Shape;908;p114"/>
          <p:cNvSpPr/>
          <p:nvPr/>
        </p:nvSpPr>
        <p:spPr>
          <a:xfrm>
            <a:off x="4629194" y="2545102"/>
            <a:ext cx="5438872" cy="1016000"/>
          </a:xfrm>
          <a:prstGeom prst="roundRect">
            <a:avLst>
              <a:gd name="adj" fmla="val 16667"/>
            </a:avLst>
          </a:prstGeom>
          <a:noFill/>
          <a:ln>
            <a:noFill/>
          </a:ln>
        </p:spPr>
        <p:txBody>
          <a:bodyPr spcFirstLastPara="1" wrap="square" lIns="91425" tIns="45700" rIns="91425" bIns="45700" anchor="ctr" anchorCtr="0">
            <a:noAutofit/>
          </a:bodyPr>
          <a:lstStyle/>
          <a:p>
            <a:pPr marL="914400" marR="0" lvl="0" indent="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Diviser la somme par le nombre d'observations</a:t>
            </a:r>
            <a:endParaRPr sz="2400" b="1" i="0" u="none" strike="noStrike" cap="none">
              <a:solidFill>
                <a:srgbClr val="00953A"/>
              </a:solidFill>
              <a:latin typeface="Arial"/>
              <a:ea typeface="Arial"/>
              <a:cs typeface="Arial"/>
              <a:sym typeface="Arial"/>
            </a:endParaRPr>
          </a:p>
        </p:txBody>
      </p:sp>
      <p:sp>
        <p:nvSpPr>
          <p:cNvPr id="909" name="Google Shape;909;p114"/>
          <p:cNvSpPr/>
          <p:nvPr/>
        </p:nvSpPr>
        <p:spPr>
          <a:xfrm>
            <a:off x="4868577" y="1546054"/>
            <a:ext cx="652547" cy="802756"/>
          </a:xfrm>
          <a:prstGeom prst="roundRect">
            <a:avLst>
              <a:gd name="adj" fmla="val 16667"/>
            </a:avLst>
          </a:prstGeom>
          <a:noFill/>
          <a:ln w="76200" cap="flat" cmpd="sng">
            <a:solidFill>
              <a:srgbClr val="3399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0" name="Google Shape;910;p114"/>
          <p:cNvSpPr/>
          <p:nvPr/>
        </p:nvSpPr>
        <p:spPr>
          <a:xfrm>
            <a:off x="4868576" y="2657343"/>
            <a:ext cx="652547" cy="802756"/>
          </a:xfrm>
          <a:prstGeom prst="roundRect">
            <a:avLst>
              <a:gd name="adj" fmla="val 16667"/>
            </a:avLst>
          </a:prstGeom>
          <a:noFill/>
          <a:ln w="76200" cap="flat" cmpd="sng">
            <a:solidFill>
              <a:srgbClr val="3399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11" name="Google Shape;911;p114"/>
          <p:cNvSpPr txBox="1"/>
          <p:nvPr/>
        </p:nvSpPr>
        <p:spPr>
          <a:xfrm>
            <a:off x="4850538" y="4364389"/>
            <a:ext cx="1484948"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Moyenne =</a:t>
            </a:r>
            <a:endParaRPr/>
          </a:p>
        </p:txBody>
      </p:sp>
      <p:sp>
        <p:nvSpPr>
          <p:cNvPr id="912" name="Google Shape;912;p114"/>
          <p:cNvSpPr txBox="1"/>
          <p:nvPr/>
        </p:nvSpPr>
        <p:spPr>
          <a:xfrm>
            <a:off x="5882662" y="4301894"/>
            <a:ext cx="418540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u="sng">
                <a:solidFill>
                  <a:schemeClr val="dk1"/>
                </a:solidFill>
                <a:latin typeface="Arial"/>
                <a:ea typeface="Arial"/>
                <a:cs typeface="Arial"/>
                <a:sym typeface="Arial"/>
              </a:rPr>
              <a:t>Somme de toutes les valeurs</a:t>
            </a:r>
            <a:endParaRPr/>
          </a:p>
        </p:txBody>
      </p:sp>
      <p:sp>
        <p:nvSpPr>
          <p:cNvPr id="913" name="Google Shape;913;p114"/>
          <p:cNvSpPr/>
          <p:nvPr/>
        </p:nvSpPr>
        <p:spPr>
          <a:xfrm>
            <a:off x="6780957" y="4618444"/>
            <a:ext cx="2362200" cy="307777"/>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chemeClr val="dk1"/>
              </a:buClr>
              <a:buSzPts val="2000"/>
              <a:buFont typeface="Noto Sans Symbols"/>
              <a:buNone/>
            </a:pPr>
            <a:r>
              <a:rPr lang="fr-FR" sz="2000" i="1">
                <a:solidFill>
                  <a:schemeClr val="dk1"/>
                </a:solidFill>
                <a:latin typeface="Arial"/>
                <a:ea typeface="Arial"/>
                <a:cs typeface="Arial"/>
                <a:sym typeface="Arial"/>
              </a:rPr>
              <a:t>n</a:t>
            </a:r>
            <a:endParaRPr/>
          </a:p>
        </p:txBody>
      </p:sp>
      <p:sp>
        <p:nvSpPr>
          <p:cNvPr id="914" name="Google Shape;914;p114"/>
          <p:cNvSpPr txBox="1"/>
          <p:nvPr/>
        </p:nvSpPr>
        <p:spPr>
          <a:xfrm>
            <a:off x="9620919" y="4352770"/>
            <a:ext cx="26449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a:t>
            </a:r>
            <a:endParaRPr/>
          </a:p>
        </p:txBody>
      </p:sp>
      <p:graphicFrame>
        <p:nvGraphicFramePr>
          <p:cNvPr id="915" name="Google Shape;915;p114"/>
          <p:cNvGraphicFramePr/>
          <p:nvPr/>
        </p:nvGraphicFramePr>
        <p:xfrm>
          <a:off x="916901" y="1329251"/>
          <a:ext cx="3809900" cy="5347340"/>
        </p:xfrm>
        <a:graphic>
          <a:graphicData uri="http://schemas.openxmlformats.org/drawingml/2006/table">
            <a:tbl>
              <a:tblPr firstRow="1" bandRow="1">
                <a:noFill/>
                <a:tableStyleId>{BB4BAF3A-5B23-4A34-87FD-95B7C8D73DDE}</a:tableStyleId>
              </a:tblPr>
              <a:tblGrid>
                <a:gridCol w="1347325">
                  <a:extLst>
                    <a:ext uri="{9D8B030D-6E8A-4147-A177-3AD203B41FA5}">
                      <a16:colId xmlns:a16="http://schemas.microsoft.com/office/drawing/2014/main" val="20000"/>
                    </a:ext>
                  </a:extLst>
                </a:gridCol>
                <a:gridCol w="2462575">
                  <a:extLst>
                    <a:ext uri="{9D8B030D-6E8A-4147-A177-3AD203B41FA5}">
                      <a16:colId xmlns:a16="http://schemas.microsoft.com/office/drawing/2014/main" val="20001"/>
                    </a:ext>
                  </a:extLst>
                </a:gridCol>
              </a:tblGrid>
              <a:tr h="259075">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ID du patient</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Période d'incubation (jours)</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
        <p:nvSpPr>
          <p:cNvPr id="916" name="Google Shape;916;p114"/>
          <p:cNvSpPr txBox="1"/>
          <p:nvPr/>
        </p:nvSpPr>
        <p:spPr>
          <a:xfrm>
            <a:off x="8515310" y="2963984"/>
            <a:ext cx="1814021"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rgbClr val="109648"/>
                </a:solidFill>
                <a:latin typeface="Arial"/>
                <a:ea typeface="Arial"/>
                <a:cs typeface="Arial"/>
                <a:sym typeface="Arial"/>
              </a:rPr>
              <a:t>(</a:t>
            </a:r>
            <a:r>
              <a:rPr lang="fr-FR" sz="2800" b="1" i="1">
                <a:solidFill>
                  <a:srgbClr val="109648"/>
                </a:solidFill>
                <a:latin typeface="Arial"/>
                <a:ea typeface="Arial"/>
                <a:cs typeface="Arial"/>
                <a:sym typeface="Arial"/>
              </a:rPr>
              <a:t>n=19</a:t>
            </a:r>
            <a:r>
              <a:rPr lang="fr-FR" sz="2800" b="1">
                <a:solidFill>
                  <a:srgbClr val="109648"/>
                </a:solidFill>
                <a:latin typeface="Arial"/>
                <a:ea typeface="Arial"/>
                <a:cs typeface="Arial"/>
                <a:sym typeface="Arial"/>
              </a:rPr>
              <a: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0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0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0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0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1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1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11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 Moyenne de la période d'incubation du virus Ébola (</a:t>
            </a:r>
            <a:r>
              <a:rPr lang="fr-FR" i="1">
                <a:latin typeface="Franklin Gothic Medium" panose="020B0603020102020204" pitchFamily="34" charset="0"/>
              </a:rPr>
              <a:t>n=20</a:t>
            </a:r>
            <a:r>
              <a:rPr lang="fr-FR">
                <a:latin typeface="Franklin Gothic Medium" panose="020B0603020102020204" pitchFamily="34" charset="0"/>
              </a:rPr>
              <a:t>)</a:t>
            </a:r>
            <a:endParaRPr>
              <a:latin typeface="Franklin Gothic Medium" panose="020B0603020102020204" pitchFamily="34" charset="0"/>
            </a:endParaRPr>
          </a:p>
        </p:txBody>
      </p:sp>
      <p:sp>
        <p:nvSpPr>
          <p:cNvPr id="923" name="Google Shape;923;p115"/>
          <p:cNvSpPr txBox="1"/>
          <p:nvPr/>
        </p:nvSpPr>
        <p:spPr>
          <a:xfrm>
            <a:off x="4707187" y="5020417"/>
            <a:ext cx="145160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Moyenne =</a:t>
            </a:r>
            <a:endParaRPr/>
          </a:p>
        </p:txBody>
      </p:sp>
      <p:sp>
        <p:nvSpPr>
          <p:cNvPr id="924" name="Google Shape;924;p115"/>
          <p:cNvSpPr txBox="1"/>
          <p:nvPr/>
        </p:nvSpPr>
        <p:spPr>
          <a:xfrm>
            <a:off x="5887449" y="4863148"/>
            <a:ext cx="3822607"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u="sng">
                <a:solidFill>
                  <a:schemeClr val="dk1"/>
                </a:solidFill>
                <a:latin typeface="Arial"/>
                <a:ea typeface="Arial"/>
                <a:cs typeface="Arial"/>
                <a:sym typeface="Arial"/>
              </a:rPr>
              <a:t>Somme de toutes les valeurs</a:t>
            </a:r>
            <a:endParaRPr/>
          </a:p>
        </p:txBody>
      </p:sp>
      <p:sp>
        <p:nvSpPr>
          <p:cNvPr id="925" name="Google Shape;925;p115"/>
          <p:cNvSpPr/>
          <p:nvPr/>
        </p:nvSpPr>
        <p:spPr>
          <a:xfrm>
            <a:off x="6306550" y="5290314"/>
            <a:ext cx="2362200" cy="307777"/>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chemeClr val="dk1"/>
              </a:buClr>
              <a:buSzPts val="2000"/>
              <a:buFont typeface="Noto Sans Symbols"/>
              <a:buNone/>
            </a:pPr>
            <a:r>
              <a:rPr lang="fr-FR" sz="2000" i="1">
                <a:solidFill>
                  <a:schemeClr val="dk1"/>
                </a:solidFill>
                <a:latin typeface="Arial"/>
                <a:ea typeface="Arial"/>
                <a:cs typeface="Arial"/>
                <a:sym typeface="Arial"/>
              </a:rPr>
              <a:t>n</a:t>
            </a:r>
            <a:endParaRPr/>
          </a:p>
        </p:txBody>
      </p:sp>
      <p:sp>
        <p:nvSpPr>
          <p:cNvPr id="926" name="Google Shape;926;p115"/>
          <p:cNvSpPr txBox="1"/>
          <p:nvPr/>
        </p:nvSpPr>
        <p:spPr>
          <a:xfrm>
            <a:off x="10215171" y="4979112"/>
            <a:ext cx="2187843" cy="400110"/>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fr-FR" sz="2000" b="1" i="0" u="none" strike="noStrike" cap="none">
                <a:solidFill>
                  <a:srgbClr val="109648"/>
                </a:solidFill>
                <a:latin typeface="Arial"/>
                <a:ea typeface="Arial"/>
                <a:cs typeface="Arial"/>
                <a:sym typeface="Arial"/>
              </a:rPr>
              <a:t>= 9,5 jours</a:t>
            </a:r>
            <a:endParaRPr sz="2000" b="1" i="0" u="none" strike="noStrike" cap="none">
              <a:solidFill>
                <a:srgbClr val="109648"/>
              </a:solidFill>
              <a:latin typeface="Courier New"/>
              <a:ea typeface="Courier New"/>
              <a:cs typeface="Courier New"/>
              <a:sym typeface="Courier New"/>
            </a:endParaRPr>
          </a:p>
        </p:txBody>
      </p:sp>
      <p:sp>
        <p:nvSpPr>
          <p:cNvPr id="927" name="Google Shape;927;p115"/>
          <p:cNvSpPr txBox="1"/>
          <p:nvPr/>
        </p:nvSpPr>
        <p:spPr>
          <a:xfrm>
            <a:off x="4868577" y="2125590"/>
            <a:ext cx="661988"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928" name="Google Shape;928;p115"/>
          <p:cNvSpPr/>
          <p:nvPr/>
        </p:nvSpPr>
        <p:spPr>
          <a:xfrm>
            <a:off x="4629194" y="2173049"/>
            <a:ext cx="4171906" cy="914400"/>
          </a:xfrm>
          <a:prstGeom prst="roundRect">
            <a:avLst>
              <a:gd name="adj" fmla="val 16667"/>
            </a:avLst>
          </a:prstGeom>
          <a:noFill/>
          <a:ln>
            <a:noFill/>
          </a:ln>
        </p:spPr>
        <p:txBody>
          <a:bodyPr spcFirstLastPara="1" wrap="square" lIns="9125" tIns="45700" rIns="9125" bIns="45700" anchor="ctr" anchorCtr="0">
            <a:noAutofit/>
          </a:bodyPr>
          <a:lstStyle/>
          <a:p>
            <a:pPr marL="1027112" lvl="0" indent="0" algn="l" rtl="0">
              <a:spcBef>
                <a:spcPts val="0"/>
              </a:spcBef>
              <a:spcAft>
                <a:spcPts val="0"/>
              </a:spcAft>
              <a:buClr>
                <a:schemeClr val="dk1"/>
              </a:buClr>
              <a:buSzPts val="2400"/>
              <a:buFont typeface="Arial"/>
              <a:buNone/>
            </a:pPr>
            <a:endParaRPr sz="2400">
              <a:solidFill>
                <a:schemeClr val="dk1"/>
              </a:solidFill>
            </a:endParaRPr>
          </a:p>
          <a:p>
            <a:pPr marL="1027112" lvl="0" indent="0" algn="l" rtl="0">
              <a:spcBef>
                <a:spcPts val="0"/>
              </a:spcBef>
              <a:spcAft>
                <a:spcPts val="0"/>
              </a:spcAft>
              <a:buClr>
                <a:schemeClr val="dk1"/>
              </a:buClr>
              <a:buSzPts val="2400"/>
              <a:buFont typeface="Arial"/>
              <a:buNone/>
            </a:pPr>
            <a:r>
              <a:rPr lang="fr-FR" sz="2400">
                <a:solidFill>
                  <a:schemeClr val="dk1"/>
                </a:solidFill>
              </a:rPr>
              <a:t>Somme des valeurs</a:t>
            </a:r>
            <a:endParaRPr>
              <a:solidFill>
                <a:schemeClr val="dk1"/>
              </a:solidFill>
            </a:endParaRPr>
          </a:p>
          <a:p>
            <a:pPr marL="1027113" marR="0" lvl="0" indent="0" algn="l" rtl="0">
              <a:lnSpc>
                <a:spcPct val="100000"/>
              </a:lnSpc>
              <a:spcBef>
                <a:spcPts val="0"/>
              </a:spcBef>
              <a:spcAft>
                <a:spcPts val="0"/>
              </a:spcAft>
              <a:buClr>
                <a:srgbClr val="000000"/>
              </a:buClr>
              <a:buSzPts val="2400"/>
              <a:buFont typeface="Arial"/>
              <a:buNone/>
            </a:pPr>
            <a:endParaRPr sz="2400"/>
          </a:p>
        </p:txBody>
      </p:sp>
      <p:sp>
        <p:nvSpPr>
          <p:cNvPr id="929" name="Google Shape;929;p115"/>
          <p:cNvSpPr txBox="1"/>
          <p:nvPr/>
        </p:nvSpPr>
        <p:spPr>
          <a:xfrm>
            <a:off x="4868577" y="3238617"/>
            <a:ext cx="722313"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2</a:t>
            </a:r>
            <a:endParaRPr/>
          </a:p>
        </p:txBody>
      </p:sp>
      <p:sp>
        <p:nvSpPr>
          <p:cNvPr id="930" name="Google Shape;930;p115"/>
          <p:cNvSpPr/>
          <p:nvPr/>
        </p:nvSpPr>
        <p:spPr>
          <a:xfrm>
            <a:off x="4629194" y="3257615"/>
            <a:ext cx="5513427" cy="1016000"/>
          </a:xfrm>
          <a:prstGeom prst="roundRect">
            <a:avLst>
              <a:gd name="adj" fmla="val 16667"/>
            </a:avLst>
          </a:prstGeom>
          <a:noFill/>
          <a:ln>
            <a:noFill/>
          </a:ln>
        </p:spPr>
        <p:txBody>
          <a:bodyPr spcFirstLastPara="1" wrap="square" lIns="91425" tIns="45700" rIns="91425" bIns="45700" anchor="ctr" anchorCtr="0">
            <a:noAutofit/>
          </a:bodyPr>
          <a:lstStyle/>
          <a:p>
            <a:pPr marL="914400" marR="0" lvl="0" indent="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Diviser la somme par le nombre d'observations</a:t>
            </a:r>
            <a:endParaRPr sz="2400" b="1" i="0" u="none" strike="noStrike" cap="none">
              <a:solidFill>
                <a:srgbClr val="00953A"/>
              </a:solidFill>
              <a:latin typeface="Arial"/>
              <a:ea typeface="Arial"/>
              <a:cs typeface="Arial"/>
              <a:sym typeface="Arial"/>
            </a:endParaRPr>
          </a:p>
        </p:txBody>
      </p:sp>
      <p:sp>
        <p:nvSpPr>
          <p:cNvPr id="931" name="Google Shape;931;p115"/>
          <p:cNvSpPr txBox="1"/>
          <p:nvPr/>
        </p:nvSpPr>
        <p:spPr>
          <a:xfrm>
            <a:off x="9431522" y="4955973"/>
            <a:ext cx="26449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a:t>
            </a:r>
            <a:endParaRPr/>
          </a:p>
        </p:txBody>
      </p:sp>
      <p:sp>
        <p:nvSpPr>
          <p:cNvPr id="932" name="Google Shape;932;p115"/>
          <p:cNvSpPr txBox="1"/>
          <p:nvPr/>
        </p:nvSpPr>
        <p:spPr>
          <a:xfrm>
            <a:off x="9535987" y="4778085"/>
            <a:ext cx="881459"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b="1" u="sng">
                <a:solidFill>
                  <a:srgbClr val="109648"/>
                </a:solidFill>
                <a:latin typeface="Arial"/>
                <a:ea typeface="Arial"/>
                <a:cs typeface="Arial"/>
                <a:sym typeface="Arial"/>
              </a:rPr>
              <a:t>189</a:t>
            </a:r>
            <a:endParaRPr/>
          </a:p>
        </p:txBody>
      </p:sp>
      <p:sp>
        <p:nvSpPr>
          <p:cNvPr id="933" name="Google Shape;933;p115"/>
          <p:cNvSpPr/>
          <p:nvPr/>
        </p:nvSpPr>
        <p:spPr>
          <a:xfrm>
            <a:off x="9563767" y="5112750"/>
            <a:ext cx="877709" cy="307777"/>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109648"/>
              </a:buClr>
              <a:buSzPts val="2000"/>
              <a:buFont typeface="Noto Sans Symbols"/>
              <a:buNone/>
            </a:pPr>
            <a:r>
              <a:rPr lang="fr-FR" sz="2000" b="1">
                <a:solidFill>
                  <a:srgbClr val="109648"/>
                </a:solidFill>
                <a:latin typeface="Arial"/>
                <a:ea typeface="Arial"/>
                <a:cs typeface="Arial"/>
                <a:sym typeface="Arial"/>
              </a:rPr>
              <a:t>20</a:t>
            </a:r>
            <a:endParaRPr/>
          </a:p>
        </p:txBody>
      </p:sp>
      <p:sp>
        <p:nvSpPr>
          <p:cNvPr id="934" name="Google Shape;934;p115"/>
          <p:cNvSpPr/>
          <p:nvPr/>
        </p:nvSpPr>
        <p:spPr>
          <a:xfrm>
            <a:off x="8583266" y="2407209"/>
            <a:ext cx="797541" cy="368103"/>
          </a:xfrm>
          <a:prstGeom prst="rightArrow">
            <a:avLst>
              <a:gd name="adj1" fmla="val 50000"/>
              <a:gd name="adj2" fmla="val 65033"/>
            </a:avLst>
          </a:pr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imes New Roman"/>
              <a:ea typeface="Times New Roman"/>
              <a:cs typeface="Times New Roman"/>
              <a:sym typeface="Times New Roman"/>
            </a:endParaRPr>
          </a:p>
        </p:txBody>
      </p:sp>
      <p:sp>
        <p:nvSpPr>
          <p:cNvPr id="935" name="Google Shape;935;p115"/>
          <p:cNvSpPr txBox="1"/>
          <p:nvPr/>
        </p:nvSpPr>
        <p:spPr>
          <a:xfrm>
            <a:off x="9380807" y="2336725"/>
            <a:ext cx="881459" cy="5238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rgbClr val="109648"/>
                </a:solidFill>
                <a:latin typeface="Arial"/>
                <a:ea typeface="Arial"/>
                <a:cs typeface="Arial"/>
                <a:sym typeface="Arial"/>
              </a:rPr>
              <a:t>189</a:t>
            </a:r>
            <a:endParaRPr/>
          </a:p>
        </p:txBody>
      </p:sp>
      <p:sp>
        <p:nvSpPr>
          <p:cNvPr id="936" name="Google Shape;936;p115"/>
          <p:cNvSpPr/>
          <p:nvPr/>
        </p:nvSpPr>
        <p:spPr>
          <a:xfrm>
            <a:off x="4868577" y="2258567"/>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37" name="Google Shape;937;p115"/>
          <p:cNvSpPr/>
          <p:nvPr/>
        </p:nvSpPr>
        <p:spPr>
          <a:xfrm>
            <a:off x="4868576" y="3369856"/>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38" name="Google Shape;938;p115"/>
          <p:cNvSpPr txBox="1"/>
          <p:nvPr/>
        </p:nvSpPr>
        <p:spPr>
          <a:xfrm>
            <a:off x="4336643" y="1430295"/>
            <a:ext cx="7351051" cy="523180"/>
          </a:xfrm>
          <a:prstGeom prst="rect">
            <a:avLst/>
          </a:prstGeom>
          <a:noFill/>
          <a:ln>
            <a:noFill/>
          </a:ln>
        </p:spPr>
        <p:txBody>
          <a:bodyPr spcFirstLastPara="1" wrap="square" lIns="91425" tIns="45700" rIns="91425" bIns="45700" anchor="t" anchorCtr="0">
            <a:spAutoFit/>
          </a:bodyPr>
          <a:lstStyle/>
          <a:p>
            <a:pPr marL="457200" marR="0" lvl="1" indent="0" algn="l" rtl="0">
              <a:spcBef>
                <a:spcPts val="0"/>
              </a:spcBef>
              <a:spcAft>
                <a:spcPts val="0"/>
              </a:spcAft>
              <a:buClr>
                <a:srgbClr val="000000"/>
              </a:buClr>
              <a:buSzPts val="2800"/>
              <a:buFont typeface="Arial"/>
              <a:buNone/>
            </a:pPr>
            <a:r>
              <a:rPr lang="fr-FR" sz="2800" b="0" i="0" u="none" strike="noStrike" cap="none" dirty="0">
                <a:solidFill>
                  <a:srgbClr val="000000"/>
                </a:solidFill>
                <a:latin typeface="Arial"/>
                <a:ea typeface="Arial"/>
                <a:cs typeface="Arial"/>
                <a:sym typeface="Arial"/>
              </a:rPr>
              <a:t>Ajout de 20</a:t>
            </a:r>
            <a:r>
              <a:rPr lang="fr-FR" sz="2800" b="0" i="0" u="none" strike="noStrike" cap="none" baseline="30000" dirty="0">
                <a:solidFill>
                  <a:srgbClr val="000000"/>
                </a:solidFill>
                <a:latin typeface="Arial"/>
                <a:ea typeface="Arial"/>
                <a:cs typeface="Arial"/>
                <a:sym typeface="Arial"/>
              </a:rPr>
              <a:t>ème</a:t>
            </a:r>
            <a:r>
              <a:rPr lang="fr-FR" sz="2800" b="0" i="0" u="none" strike="noStrike" cap="none" dirty="0">
                <a:solidFill>
                  <a:srgbClr val="000000"/>
                </a:solidFill>
                <a:latin typeface="Arial"/>
                <a:ea typeface="Arial"/>
                <a:cs typeface="Arial"/>
                <a:sym typeface="Arial"/>
              </a:rPr>
              <a:t> patient, donc maintenant :</a:t>
            </a:r>
            <a:endParaRPr dirty="0"/>
          </a:p>
        </p:txBody>
      </p:sp>
      <p:graphicFrame>
        <p:nvGraphicFramePr>
          <p:cNvPr id="939" name="Google Shape;939;p115"/>
          <p:cNvGraphicFramePr/>
          <p:nvPr>
            <p:extLst>
              <p:ext uri="{D42A27DB-BD31-4B8C-83A1-F6EECF244321}">
                <p14:modId xmlns:p14="http://schemas.microsoft.com/office/powerpoint/2010/main" val="3386574977"/>
              </p:ext>
            </p:extLst>
          </p:nvPr>
        </p:nvGraphicFramePr>
        <p:xfrm>
          <a:off x="882907" y="1399104"/>
          <a:ext cx="3676525" cy="5054553"/>
        </p:xfrm>
        <a:graphic>
          <a:graphicData uri="http://schemas.openxmlformats.org/drawingml/2006/table">
            <a:tbl>
              <a:tblPr firstRow="1" bandRow="1">
                <a:noFill/>
                <a:tableStyleId>{BB4BAF3A-5B23-4A34-87FD-95B7C8D73DDE}</a:tableStyleId>
              </a:tblPr>
              <a:tblGrid>
                <a:gridCol w="1227700">
                  <a:extLst>
                    <a:ext uri="{9D8B030D-6E8A-4147-A177-3AD203B41FA5}">
                      <a16:colId xmlns:a16="http://schemas.microsoft.com/office/drawing/2014/main" val="20000"/>
                    </a:ext>
                  </a:extLst>
                </a:gridCol>
                <a:gridCol w="2448825">
                  <a:extLst>
                    <a:ext uri="{9D8B030D-6E8A-4147-A177-3AD203B41FA5}">
                      <a16:colId xmlns:a16="http://schemas.microsoft.com/office/drawing/2014/main" val="20001"/>
                    </a:ext>
                  </a:extLst>
                </a:gridCol>
              </a:tblGrid>
              <a:tr h="348053">
                <a:tc>
                  <a:txBody>
                    <a:bodyPr/>
                    <a:lstStyle/>
                    <a:p>
                      <a:pPr marL="0" marR="0" lvl="0" indent="0" algn="ctr" rtl="0">
                        <a:lnSpc>
                          <a:spcPct val="100000"/>
                        </a:lnSpc>
                        <a:spcBef>
                          <a:spcPts val="0"/>
                        </a:spcBef>
                        <a:spcAft>
                          <a:spcPts val="0"/>
                        </a:spcAft>
                        <a:buClr>
                          <a:schemeClr val="dk1"/>
                        </a:buClr>
                        <a:buSzPts val="1400"/>
                        <a:buFont typeface="Arial"/>
                        <a:buNone/>
                      </a:pPr>
                      <a:r>
                        <a:rPr lang="fr-FR" sz="1400" b="1" u="none" strike="noStrike" cap="none">
                          <a:solidFill>
                            <a:schemeClr val="dk1"/>
                          </a:solidFill>
                          <a:latin typeface="Arial"/>
                          <a:ea typeface="Arial"/>
                          <a:cs typeface="Arial"/>
                          <a:sym typeface="Arial"/>
                        </a:rPr>
                        <a:t>ID du patient</a:t>
                      </a:r>
                      <a:endParaRPr sz="14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fr-FR" sz="1400" b="1" u="none" strike="noStrike" cap="none">
                          <a:solidFill>
                            <a:schemeClr val="dk1"/>
                          </a:solidFill>
                          <a:latin typeface="Arial"/>
                          <a:ea typeface="Arial"/>
                          <a:cs typeface="Arial"/>
                          <a:sym typeface="Arial"/>
                        </a:rPr>
                        <a:t>Période d'incubation (jours)</a:t>
                      </a:r>
                      <a:endParaRPr sz="14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2</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2</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6</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3</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4</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5</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6</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12</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13</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14</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15</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16</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17</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18</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13</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19</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14</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r h="2353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i="0" u="none" strike="noStrike">
                          <a:solidFill>
                            <a:srgbClr val="000000"/>
                          </a:solidFill>
                          <a:latin typeface="Arial"/>
                          <a:ea typeface="Arial"/>
                          <a:cs typeface="Arial"/>
                          <a:sym typeface="Arial"/>
                        </a:rPr>
                        <a:t>20</a:t>
                      </a:r>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i="0" u="none" strike="noStrike">
                          <a:solidFill>
                            <a:srgbClr val="000000"/>
                          </a:solidFill>
                          <a:latin typeface="Arial"/>
                          <a:ea typeface="Arial"/>
                          <a:cs typeface="Arial"/>
                          <a:sym typeface="Arial"/>
                        </a:rPr>
                        <a:t>21</a:t>
                      </a:r>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bl>
          </a:graphicData>
        </a:graphic>
      </p:graphicFrame>
      <p:sp>
        <p:nvSpPr>
          <p:cNvPr id="940" name="Google Shape;940;p115"/>
          <p:cNvSpPr txBox="1"/>
          <p:nvPr/>
        </p:nvSpPr>
        <p:spPr>
          <a:xfrm>
            <a:off x="7454780" y="3695108"/>
            <a:ext cx="1814021"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rgbClr val="109648"/>
                </a:solidFill>
                <a:latin typeface="Arial"/>
                <a:ea typeface="Arial"/>
                <a:cs typeface="Arial"/>
                <a:sym typeface="Arial"/>
              </a:rPr>
              <a:t>(</a:t>
            </a:r>
            <a:r>
              <a:rPr lang="fr-FR" sz="2800" b="1" i="1">
                <a:solidFill>
                  <a:srgbClr val="109648"/>
                </a:solidFill>
                <a:latin typeface="Arial"/>
                <a:ea typeface="Arial"/>
                <a:cs typeface="Arial"/>
                <a:sym typeface="Arial"/>
              </a:rPr>
              <a:t>n=20</a:t>
            </a:r>
            <a:r>
              <a:rPr lang="fr-FR" sz="2800" b="1">
                <a:solidFill>
                  <a:srgbClr val="109648"/>
                </a:solidFill>
                <a:latin typeface="Arial"/>
                <a:ea typeface="Arial"/>
                <a:cs typeface="Arial"/>
                <a:sym typeface="Arial"/>
              </a:rPr>
              <a: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30">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3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p116"/>
          <p:cNvSpPr txBox="1">
            <a:spLocks noGrp="1"/>
          </p:cNvSpPr>
          <p:nvPr>
            <p:ph type="body" idx="1"/>
          </p:nvPr>
        </p:nvSpPr>
        <p:spPr>
          <a:xfrm>
            <a:off x="838199" y="1478857"/>
            <a:ext cx="1088027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a:t>Valeur aberrante : Point de données qui diffère considérablement des autres observations d'un ensemble de données</a:t>
            </a:r>
            <a:endParaRPr/>
          </a:p>
          <a:p>
            <a:pPr marL="0" lvl="0" indent="0" algn="l" rtl="0">
              <a:lnSpc>
                <a:spcPct val="100000"/>
              </a:lnSpc>
              <a:spcBef>
                <a:spcPts val="1000"/>
              </a:spcBef>
              <a:spcAft>
                <a:spcPts val="0"/>
              </a:spcAft>
              <a:buClr>
                <a:schemeClr val="dk1"/>
              </a:buClr>
              <a:buSzPts val="2800"/>
              <a:buNone/>
            </a:pPr>
            <a:endParaRPr/>
          </a:p>
        </p:txBody>
      </p:sp>
      <p:sp>
        <p:nvSpPr>
          <p:cNvPr id="947" name="Google Shape;947;p11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Valeurs aberrantes</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C04DAC49-8650-18C0-4049-23F10613BDAC}"/>
              </a:ext>
            </a:extLst>
          </p:cNvPr>
          <p:cNvGraphicFramePr>
            <a:graphicFrameLocks noChangeAspect="1"/>
          </p:cNvGraphicFramePr>
          <p:nvPr>
            <p:extLst>
              <p:ext uri="{D42A27DB-BD31-4B8C-83A1-F6EECF244321}">
                <p14:modId xmlns:p14="http://schemas.microsoft.com/office/powerpoint/2010/main" val="3204177636"/>
              </p:ext>
            </p:extLst>
          </p:nvPr>
        </p:nvGraphicFramePr>
        <p:xfrm>
          <a:off x="1088313" y="2762284"/>
          <a:ext cx="9532105" cy="3059668"/>
        </p:xfrm>
        <a:graphic>
          <a:graphicData uri="http://schemas.openxmlformats.org/drawingml/2006/chart">
            <c:chart xmlns:c="http://schemas.openxmlformats.org/drawingml/2006/chart" xmlns:r="http://schemas.openxmlformats.org/officeDocument/2006/relationships" r:id="rId3"/>
          </a:graphicData>
        </a:graphic>
      </p:graphicFrame>
      <p:sp>
        <p:nvSpPr>
          <p:cNvPr id="948" name="Google Shape;948;p116"/>
          <p:cNvSpPr txBox="1"/>
          <p:nvPr/>
        </p:nvSpPr>
        <p:spPr>
          <a:xfrm>
            <a:off x="8699193" y="3227642"/>
            <a:ext cx="2052472"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a:solidFill>
                  <a:schemeClr val="dk1"/>
                </a:solidFill>
                <a:latin typeface="Arial"/>
                <a:ea typeface="Arial"/>
                <a:cs typeface="Arial"/>
                <a:sym typeface="Arial"/>
              </a:rPr>
              <a:t>Valeur aberrante</a:t>
            </a:r>
            <a:endParaRPr/>
          </a:p>
        </p:txBody>
      </p:sp>
      <p:cxnSp>
        <p:nvCxnSpPr>
          <p:cNvPr id="3" name="Straight Arrow Connector 2">
            <a:extLst>
              <a:ext uri="{FF2B5EF4-FFF2-40B4-BE49-F238E27FC236}">
                <a16:creationId xmlns:a16="http://schemas.microsoft.com/office/drawing/2014/main" id="{BA46F996-CC8B-E5C9-3DF3-1EB409E903E2}"/>
              </a:ext>
            </a:extLst>
          </p:cNvPr>
          <p:cNvCxnSpPr/>
          <p:nvPr/>
        </p:nvCxnSpPr>
        <p:spPr>
          <a:xfrm>
            <a:off x="9725429" y="3630358"/>
            <a:ext cx="209550" cy="84986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55"/>
        <p:cNvGrpSpPr/>
        <p:nvPr/>
      </p:nvGrpSpPr>
      <p:grpSpPr>
        <a:xfrm>
          <a:off x="0" y="0"/>
          <a:ext cx="0" cy="0"/>
          <a:chOff x="0" y="0"/>
          <a:chExt cx="0" cy="0"/>
        </a:xfrm>
      </p:grpSpPr>
      <p:sp>
        <p:nvSpPr>
          <p:cNvPr id="956" name="Google Shape;956;p117"/>
          <p:cNvSpPr txBox="1">
            <a:spLocks noGrp="1"/>
          </p:cNvSpPr>
          <p:nvPr>
            <p:ph type="body" idx="1"/>
          </p:nvPr>
        </p:nvSpPr>
        <p:spPr>
          <a:xfrm>
            <a:off x="838200" y="1478857"/>
            <a:ext cx="11177790" cy="4639309"/>
          </a:xfrm>
          <a:prstGeom prst="rect">
            <a:avLst/>
          </a:prstGeom>
          <a:noFill/>
          <a:ln>
            <a:noFill/>
          </a:ln>
        </p:spPr>
        <p:txBody>
          <a:bodyPr spcFirstLastPara="1" wrap="square" lIns="91425" tIns="45700" rIns="91425" bIns="45700" anchor="t" anchorCtr="0">
            <a:noAutofit/>
          </a:bodyPr>
          <a:lstStyle/>
          <a:p>
            <a:pPr marL="228600" indent="-228600">
              <a:spcBef>
                <a:spcPts val="0"/>
              </a:spcBef>
              <a:buClr>
                <a:srgbClr val="000000"/>
              </a:buClr>
              <a:buSzPts val="2000"/>
            </a:pPr>
            <a:r>
              <a:rPr lang="fr-FR" sz="2000" b="0" i="0" u="none" strike="noStrike" cap="none">
                <a:solidFill>
                  <a:srgbClr val="000000"/>
                </a:solidFill>
                <a:latin typeface="Arial"/>
                <a:ea typeface="Arial"/>
                <a:cs typeface="Arial"/>
                <a:sym typeface="Arial"/>
              </a:rPr>
              <a:t>Mesure </a:t>
            </a:r>
            <a:r>
              <a:rPr lang="fr-FR" sz="2000">
                <a:solidFill>
                  <a:srgbClr val="000000"/>
                </a:solidFill>
              </a:rPr>
              <a:t>de tendance centrale l</a:t>
            </a:r>
            <a:r>
              <a:rPr lang="fr-FR" sz="2000" b="0" i="0" u="none" strike="noStrike" cap="none">
                <a:solidFill>
                  <a:srgbClr val="000000"/>
                </a:solidFill>
                <a:latin typeface="Arial"/>
                <a:ea typeface="Arial"/>
                <a:cs typeface="Arial"/>
                <a:sym typeface="Arial"/>
              </a:rPr>
              <a:t>a plus connue </a:t>
            </a:r>
          </a:p>
          <a:p>
            <a:pPr marL="228600" indent="-228600">
              <a:spcBef>
                <a:spcPts val="0"/>
              </a:spcBef>
              <a:buClr>
                <a:srgbClr val="000000"/>
              </a:buClr>
              <a:buSzPts val="2000"/>
            </a:pPr>
            <a:r>
              <a:rPr lang="fr-FR" sz="2000">
                <a:solidFill>
                  <a:srgbClr val="000000"/>
                </a:solidFill>
                <a:latin typeface="Arial"/>
                <a:ea typeface="Arial"/>
                <a:cs typeface="Arial"/>
                <a:sym typeface="Arial"/>
              </a:rPr>
              <a:t>Meilleur </a:t>
            </a:r>
            <a:r>
              <a:rPr lang="fr-FR" sz="2000">
                <a:latin typeface="Arial"/>
                <a:ea typeface="Arial"/>
                <a:cs typeface="Arial"/>
                <a:sym typeface="Arial"/>
              </a:rPr>
              <a:t>pour les données distribuées de manière symétrique, avec peu de </a:t>
            </a:r>
            <a:r>
              <a:rPr lang="fr-FR" sz="2000" b="0" i="0" u="none" strike="noStrike" cap="none">
                <a:latin typeface="Arial"/>
                <a:ea typeface="Arial"/>
                <a:cs typeface="Arial"/>
                <a:sym typeface="Arial"/>
              </a:rPr>
              <a:t>valeurs aberrantes</a:t>
            </a:r>
            <a:endParaRPr>
              <a:solidFill>
                <a:srgbClr val="000000"/>
              </a:solidFill>
              <a:latin typeface="Arial"/>
              <a:ea typeface="Arial"/>
              <a:cs typeface="Arial"/>
              <a:sym typeface="Arial"/>
            </a:endParaRPr>
          </a:p>
        </p:txBody>
      </p:sp>
      <p:sp>
        <p:nvSpPr>
          <p:cNvPr id="957" name="Google Shape;957;p11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Moyenne: Propriété et utilisation</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E8852510-6269-793C-59EB-655D6DB4C570}"/>
              </a:ext>
            </a:extLst>
          </p:cNvPr>
          <p:cNvGraphicFramePr>
            <a:graphicFrameLocks noChangeAspect="1"/>
          </p:cNvGraphicFramePr>
          <p:nvPr>
            <p:extLst>
              <p:ext uri="{D42A27DB-BD31-4B8C-83A1-F6EECF244321}">
                <p14:modId xmlns:p14="http://schemas.microsoft.com/office/powerpoint/2010/main" val="3094928667"/>
              </p:ext>
            </p:extLst>
          </p:nvPr>
        </p:nvGraphicFramePr>
        <p:xfrm>
          <a:off x="991001" y="2763917"/>
          <a:ext cx="4984790" cy="34353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Object 2">
            <a:extLst>
              <a:ext uri="{FF2B5EF4-FFF2-40B4-BE49-F238E27FC236}">
                <a16:creationId xmlns:a16="http://schemas.microsoft.com/office/drawing/2014/main" id="{F60BAF8D-46B7-3923-A3F9-B2EA79DC26C0}"/>
              </a:ext>
            </a:extLst>
          </p:cNvPr>
          <p:cNvGraphicFramePr>
            <a:graphicFrameLocks noChangeAspect="1"/>
          </p:cNvGraphicFramePr>
          <p:nvPr>
            <p:extLst>
              <p:ext uri="{D42A27DB-BD31-4B8C-83A1-F6EECF244321}">
                <p14:modId xmlns:p14="http://schemas.microsoft.com/office/powerpoint/2010/main" val="2155517182"/>
              </p:ext>
            </p:extLst>
          </p:nvPr>
        </p:nvGraphicFramePr>
        <p:xfrm>
          <a:off x="6216211" y="2844508"/>
          <a:ext cx="5348333" cy="3515945"/>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11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6600"/>
              </a:buClr>
              <a:buSzPts val="2800"/>
              <a:buFont typeface="Noto Sans Symbols"/>
              <a:buNone/>
            </a:pPr>
            <a:r>
              <a:rPr lang="fr-FR"/>
              <a:t>Valeur du milieu, qui divise la distribution en deux parties égales</a:t>
            </a:r>
            <a:endParaRPr/>
          </a:p>
          <a:p>
            <a:pPr marL="0" lvl="1" indent="0" algn="l" rtl="0">
              <a:lnSpc>
                <a:spcPct val="100000"/>
              </a:lnSpc>
              <a:spcBef>
                <a:spcPts val="1000"/>
              </a:spcBef>
              <a:spcAft>
                <a:spcPts val="0"/>
              </a:spcAft>
              <a:buSzPts val="2800"/>
              <a:buFont typeface="Arial"/>
              <a:buNone/>
            </a:pPr>
            <a:endParaRPr sz="2800" b="1">
              <a:solidFill>
                <a:srgbClr val="00953A"/>
              </a:solidFill>
            </a:endParaRPr>
          </a:p>
          <a:p>
            <a:pPr marL="0" lvl="1" indent="0" algn="l" rtl="0">
              <a:lnSpc>
                <a:spcPct val="100000"/>
              </a:lnSpc>
              <a:spcBef>
                <a:spcPts val="1000"/>
              </a:spcBef>
              <a:spcAft>
                <a:spcPts val="0"/>
              </a:spcAft>
              <a:buSzPts val="2800"/>
              <a:buFont typeface="Arial"/>
              <a:buNone/>
            </a:pPr>
            <a:r>
              <a:rPr lang="fr-FR" sz="2800" b="1">
                <a:solidFill>
                  <a:srgbClr val="00953A"/>
                </a:solidFill>
              </a:rPr>
              <a:t>Identifier la médiane :</a:t>
            </a:r>
            <a:endParaRPr sz="2800">
              <a:solidFill>
                <a:srgbClr val="00953A"/>
              </a:solidFill>
            </a:endParaRPr>
          </a:p>
          <a:p>
            <a:pPr marL="0" lvl="0" indent="0" algn="l" rtl="0">
              <a:lnSpc>
                <a:spcPct val="100000"/>
              </a:lnSpc>
              <a:spcBef>
                <a:spcPts val="1000"/>
              </a:spcBef>
              <a:spcAft>
                <a:spcPts val="0"/>
              </a:spcAft>
              <a:buClr>
                <a:schemeClr val="dk1"/>
              </a:buClr>
              <a:buSzPts val="2800"/>
              <a:buNone/>
            </a:pPr>
            <a:endParaRPr/>
          </a:p>
        </p:txBody>
      </p:sp>
      <p:sp>
        <p:nvSpPr>
          <p:cNvPr id="966" name="Google Shape;966;p11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Médiane</a:t>
            </a:r>
            <a:endParaRPr>
              <a:latin typeface="Franklin Gothic Medium" panose="020B0603020102020204" pitchFamily="34" charset="0"/>
            </a:endParaRPr>
          </a:p>
        </p:txBody>
      </p:sp>
      <p:sp>
        <p:nvSpPr>
          <p:cNvPr id="967" name="Google Shape;967;p118"/>
          <p:cNvSpPr/>
          <p:nvPr/>
        </p:nvSpPr>
        <p:spPr>
          <a:xfrm>
            <a:off x="838198" y="3576050"/>
            <a:ext cx="5954487" cy="836022"/>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514350" marR="0" lvl="0" indent="0" algn="l" rtl="0">
              <a:spcBef>
                <a:spcPts val="0"/>
              </a:spcBef>
              <a:spcAft>
                <a:spcPts val="0"/>
              </a:spcAft>
              <a:buNone/>
            </a:pPr>
            <a:r>
              <a:rPr lang="fr-FR" sz="2400">
                <a:solidFill>
                  <a:schemeClr val="dk1"/>
                </a:solidFill>
                <a:latin typeface="Arial"/>
                <a:ea typeface="Arial"/>
                <a:cs typeface="Arial"/>
                <a:sym typeface="Arial"/>
              </a:rPr>
              <a:t>Trier les observations dans l'ordre</a:t>
            </a:r>
            <a:endParaRPr/>
          </a:p>
        </p:txBody>
      </p:sp>
      <p:sp>
        <p:nvSpPr>
          <p:cNvPr id="968" name="Google Shape;968;p118"/>
          <p:cNvSpPr txBox="1"/>
          <p:nvPr/>
        </p:nvSpPr>
        <p:spPr>
          <a:xfrm>
            <a:off x="851919" y="3459426"/>
            <a:ext cx="533400"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969" name="Google Shape;969;p118"/>
          <p:cNvSpPr/>
          <p:nvPr/>
        </p:nvSpPr>
        <p:spPr>
          <a:xfrm>
            <a:off x="838197" y="4642177"/>
            <a:ext cx="5954487" cy="836022"/>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425" tIns="45700" rIns="91425" bIns="45700" anchor="ctr" anchorCtr="0">
            <a:noAutofit/>
          </a:bodyPr>
          <a:lstStyle/>
          <a:p>
            <a:pPr marL="571500" marR="0" lvl="0" indent="-635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Trouver la position médiane comme </a:t>
            </a:r>
            <a:br>
              <a:rPr lang="fr-FR" sz="2400" i="0" u="none" strike="noStrike" cap="none">
                <a:solidFill>
                  <a:srgbClr val="000000"/>
                </a:solidFill>
                <a:latin typeface="Arial"/>
                <a:ea typeface="Arial"/>
                <a:cs typeface="Arial"/>
                <a:sym typeface="Arial"/>
              </a:rPr>
            </a:br>
            <a:r>
              <a:rPr lang="fr-FR" sz="2400" i="0" u="none" strike="noStrike" cap="none">
                <a:solidFill>
                  <a:srgbClr val="000000"/>
                </a:solidFill>
                <a:latin typeface="Arial"/>
                <a:ea typeface="Arial"/>
                <a:cs typeface="Arial"/>
                <a:sym typeface="Arial"/>
              </a:rPr>
              <a:t>(</a:t>
            </a:r>
            <a:r>
              <a:rPr lang="fr-FR" sz="2400" i="1" u="none" strike="noStrike" cap="none">
                <a:solidFill>
                  <a:srgbClr val="000000"/>
                </a:solidFill>
                <a:latin typeface="Arial"/>
                <a:ea typeface="Arial"/>
                <a:cs typeface="Arial"/>
                <a:sym typeface="Arial"/>
              </a:rPr>
              <a:t>n </a:t>
            </a:r>
            <a:r>
              <a:rPr lang="fr-FR" sz="2400" i="0" u="none" strike="noStrike" cap="none">
                <a:solidFill>
                  <a:srgbClr val="000000"/>
                </a:solidFill>
                <a:latin typeface="Arial"/>
                <a:ea typeface="Arial"/>
                <a:cs typeface="Arial"/>
                <a:sym typeface="Arial"/>
              </a:rPr>
              <a:t>+ 1) / 2</a:t>
            </a:r>
            <a:endParaRPr sz="2400" i="0" u="none" strike="noStrike" cap="none">
              <a:solidFill>
                <a:srgbClr val="000000"/>
              </a:solidFill>
              <a:latin typeface="Arial"/>
              <a:ea typeface="Arial"/>
              <a:cs typeface="Arial"/>
              <a:sym typeface="Arial"/>
            </a:endParaRPr>
          </a:p>
        </p:txBody>
      </p:sp>
      <p:sp>
        <p:nvSpPr>
          <p:cNvPr id="970" name="Google Shape;970;p118"/>
          <p:cNvSpPr txBox="1"/>
          <p:nvPr/>
        </p:nvSpPr>
        <p:spPr>
          <a:xfrm>
            <a:off x="896754" y="4524774"/>
            <a:ext cx="612775"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2</a:t>
            </a:r>
            <a:endParaRPr/>
          </a:p>
        </p:txBody>
      </p:sp>
      <p:sp>
        <p:nvSpPr>
          <p:cNvPr id="971" name="Google Shape;971;p118"/>
          <p:cNvSpPr/>
          <p:nvPr/>
        </p:nvSpPr>
        <p:spPr>
          <a:xfrm>
            <a:off x="838198" y="5705401"/>
            <a:ext cx="5954487" cy="775789"/>
          </a:xfrm>
          <a:prstGeom prst="roundRect">
            <a:avLst>
              <a:gd name="adj" fmla="val 16667"/>
            </a:avLst>
          </a:prstGeom>
          <a:noFill/>
          <a:ln w="76200" cap="flat" cmpd="sng">
            <a:solidFill>
              <a:srgbClr val="339933"/>
            </a:solidFill>
            <a:prstDash val="solid"/>
            <a:miter lim="800000"/>
            <a:headEnd type="none" w="sm" len="sm"/>
            <a:tailEnd type="none" w="sm" len="sm"/>
          </a:ln>
        </p:spPr>
        <p:txBody>
          <a:bodyPr spcFirstLastPara="1" wrap="square" lIns="91425" tIns="45700" rIns="91425" bIns="45700" anchor="ctr" anchorCtr="0">
            <a:noAutofit/>
          </a:bodyPr>
          <a:lstStyle/>
          <a:p>
            <a:pPr marL="571500" marR="0" lvl="1" indent="0" algn="l" rtl="0">
              <a:spcBef>
                <a:spcPts val="0"/>
              </a:spcBef>
              <a:spcAft>
                <a:spcPts val="0"/>
              </a:spcAft>
              <a:buNone/>
            </a:pPr>
            <a:r>
              <a:rPr lang="fr-FR" sz="2400" b="0" i="0" u="none" strike="noStrike" cap="none">
                <a:solidFill>
                  <a:schemeClr val="dk1"/>
                </a:solidFill>
                <a:latin typeface="Arial"/>
                <a:ea typeface="Arial"/>
                <a:cs typeface="Arial"/>
                <a:sym typeface="Arial"/>
              </a:rPr>
              <a:t>Identifier la valeur de la </a:t>
            </a:r>
          </a:p>
          <a:p>
            <a:pPr marL="571500" marR="0" lvl="1" indent="0" algn="l" rtl="0">
              <a:spcBef>
                <a:spcPts val="0"/>
              </a:spcBef>
              <a:spcAft>
                <a:spcPts val="0"/>
              </a:spcAft>
              <a:buNone/>
            </a:pPr>
            <a:r>
              <a:rPr lang="fr-FR" sz="2400" b="0" i="0" u="none" strike="noStrike" cap="none">
                <a:solidFill>
                  <a:schemeClr val="dk1"/>
                </a:solidFill>
                <a:latin typeface="Arial"/>
                <a:ea typeface="Arial"/>
                <a:cs typeface="Arial"/>
                <a:sym typeface="Arial"/>
              </a:rPr>
              <a:t>position médiane</a:t>
            </a:r>
            <a:endParaRPr sz="2400" b="0" i="0" u="none" strike="noStrike" cap="none">
              <a:solidFill>
                <a:schemeClr val="dk1"/>
              </a:solidFill>
              <a:latin typeface="Arial"/>
              <a:ea typeface="Arial"/>
              <a:cs typeface="Arial"/>
              <a:sym typeface="Arial"/>
            </a:endParaRPr>
          </a:p>
        </p:txBody>
      </p:sp>
      <p:sp>
        <p:nvSpPr>
          <p:cNvPr id="972" name="Google Shape;972;p118"/>
          <p:cNvSpPr txBox="1"/>
          <p:nvPr/>
        </p:nvSpPr>
        <p:spPr>
          <a:xfrm>
            <a:off x="896755" y="5564775"/>
            <a:ext cx="514350" cy="1016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3</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6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7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6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7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77"/>
        <p:cNvGrpSpPr/>
        <p:nvPr/>
      </p:nvGrpSpPr>
      <p:grpSpPr>
        <a:xfrm>
          <a:off x="0" y="0"/>
          <a:ext cx="0" cy="0"/>
          <a:chOff x="0" y="0"/>
          <a:chExt cx="0" cy="0"/>
        </a:xfrm>
      </p:grpSpPr>
      <p:graphicFrame>
        <p:nvGraphicFramePr>
          <p:cNvPr id="978" name="Google Shape;978;p119"/>
          <p:cNvGraphicFramePr/>
          <p:nvPr>
            <p:extLst>
              <p:ext uri="{D42A27DB-BD31-4B8C-83A1-F6EECF244321}">
                <p14:modId xmlns:p14="http://schemas.microsoft.com/office/powerpoint/2010/main" val="576104729"/>
              </p:ext>
            </p:extLst>
          </p:nvPr>
        </p:nvGraphicFramePr>
        <p:xfrm>
          <a:off x="916901" y="1329251"/>
          <a:ext cx="3809900" cy="5347340"/>
        </p:xfrm>
        <a:graphic>
          <a:graphicData uri="http://schemas.openxmlformats.org/drawingml/2006/table">
            <a:tbl>
              <a:tblPr firstRow="1" bandRow="1">
                <a:noFill/>
                <a:tableStyleId>{BB4BAF3A-5B23-4A34-87FD-95B7C8D73DDE}</a:tableStyleId>
              </a:tblPr>
              <a:tblGrid>
                <a:gridCol w="1434413">
                  <a:extLst>
                    <a:ext uri="{9D8B030D-6E8A-4147-A177-3AD203B41FA5}">
                      <a16:colId xmlns:a16="http://schemas.microsoft.com/office/drawing/2014/main" val="20000"/>
                    </a:ext>
                  </a:extLst>
                </a:gridCol>
                <a:gridCol w="2375487">
                  <a:extLst>
                    <a:ext uri="{9D8B030D-6E8A-4147-A177-3AD203B41FA5}">
                      <a16:colId xmlns:a16="http://schemas.microsoft.com/office/drawing/2014/main" val="20001"/>
                    </a:ext>
                  </a:extLst>
                </a:gridCol>
              </a:tblGrid>
              <a:tr h="259075">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ID du patient</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Période d'incubation (jours)</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
        <p:nvSpPr>
          <p:cNvPr id="979" name="Google Shape;979;p119"/>
          <p:cNvSpPr txBox="1">
            <a:spLocks noGrp="1"/>
          </p:cNvSpPr>
          <p:nvPr>
            <p:ph type="title"/>
          </p:nvPr>
        </p:nvSpPr>
        <p:spPr>
          <a:xfrm>
            <a:off x="598650" y="0"/>
            <a:ext cx="115935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Exemple : Période médiane d'incubation d'Ebola (</a:t>
            </a:r>
            <a:r>
              <a:rPr lang="fr-FR" i="1" dirty="0">
                <a:latin typeface="Franklin Gothic Medium" panose="020B0603020102020204" pitchFamily="34" charset="0"/>
              </a:rPr>
              <a:t>n</a:t>
            </a:r>
            <a:r>
              <a:rPr lang="fr-FR" dirty="0">
                <a:latin typeface="Franklin Gothic Medium" panose="020B0603020102020204" pitchFamily="34" charset="0"/>
              </a:rPr>
              <a:t>=19)</a:t>
            </a:r>
            <a:endParaRPr dirty="0">
              <a:latin typeface="Franklin Gothic Medium" panose="020B0603020102020204" pitchFamily="34" charset="0"/>
            </a:endParaRPr>
          </a:p>
        </p:txBody>
      </p:sp>
      <p:sp>
        <p:nvSpPr>
          <p:cNvPr id="980" name="Google Shape;980;p119"/>
          <p:cNvSpPr/>
          <p:nvPr/>
        </p:nvSpPr>
        <p:spPr>
          <a:xfrm>
            <a:off x="4750716" y="1864334"/>
            <a:ext cx="434498" cy="2240610"/>
          </a:xfrm>
          <a:prstGeom prst="rightBrace">
            <a:avLst>
              <a:gd name="adj1" fmla="val 8333"/>
              <a:gd name="adj2" fmla="val 50000"/>
            </a:avLst>
          </a:prstGeom>
          <a:noFill/>
          <a:ln w="381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981" name="Google Shape;981;p119"/>
          <p:cNvSpPr/>
          <p:nvPr/>
        </p:nvSpPr>
        <p:spPr>
          <a:xfrm>
            <a:off x="4750717" y="4435981"/>
            <a:ext cx="440920" cy="2170470"/>
          </a:xfrm>
          <a:prstGeom prst="rightBrace">
            <a:avLst>
              <a:gd name="adj1" fmla="val 8333"/>
              <a:gd name="adj2" fmla="val 50000"/>
            </a:avLst>
          </a:prstGeom>
          <a:noFill/>
          <a:ln w="381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cxnSp>
        <p:nvCxnSpPr>
          <p:cNvPr id="982" name="Google Shape;982;p119"/>
          <p:cNvCxnSpPr>
            <a:cxnSpLocks/>
          </p:cNvCxnSpPr>
          <p:nvPr/>
        </p:nvCxnSpPr>
        <p:spPr>
          <a:xfrm flipH="1">
            <a:off x="3856431" y="4260181"/>
            <a:ext cx="1612053" cy="20563"/>
          </a:xfrm>
          <a:prstGeom prst="straightConnector1">
            <a:avLst/>
          </a:prstGeom>
          <a:noFill/>
          <a:ln w="57150" cap="flat" cmpd="sng">
            <a:solidFill>
              <a:srgbClr val="00953A"/>
            </a:solidFill>
            <a:prstDash val="solid"/>
            <a:round/>
            <a:headEnd type="none" w="med" len="med"/>
            <a:tailEnd type="triangle" w="med" len="med"/>
          </a:ln>
        </p:spPr>
      </p:cxnSp>
      <p:sp>
        <p:nvSpPr>
          <p:cNvPr id="983" name="Google Shape;983;p119"/>
          <p:cNvSpPr txBox="1"/>
          <p:nvPr/>
        </p:nvSpPr>
        <p:spPr>
          <a:xfrm>
            <a:off x="5481219" y="3981620"/>
            <a:ext cx="223330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Médiane = 9</a:t>
            </a:r>
            <a:endParaRPr/>
          </a:p>
        </p:txBody>
      </p:sp>
      <p:sp>
        <p:nvSpPr>
          <p:cNvPr id="984" name="Google Shape;984;p119"/>
          <p:cNvSpPr txBox="1"/>
          <p:nvPr/>
        </p:nvSpPr>
        <p:spPr>
          <a:xfrm>
            <a:off x="5078877" y="1516283"/>
            <a:ext cx="6249137" cy="569252"/>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Clr>
                <a:srgbClr val="C00000"/>
              </a:buClr>
              <a:buSzPts val="2800"/>
              <a:buFont typeface="Arial"/>
              <a:buNone/>
            </a:pPr>
            <a:r>
              <a:rPr lang="fr-FR" sz="2800" b="0" i="0" u="none" strike="noStrike" cap="none">
                <a:solidFill>
                  <a:schemeClr val="dk1"/>
                </a:solidFill>
                <a:latin typeface="Arial"/>
                <a:ea typeface="Arial"/>
                <a:cs typeface="Arial"/>
                <a:sym typeface="Arial"/>
              </a:rPr>
              <a:t>Nombre </a:t>
            </a:r>
            <a:r>
              <a:rPr lang="fr-FR" sz="2800" b="1" i="0" u="none" strike="noStrike" cap="none">
                <a:solidFill>
                  <a:schemeClr val="dk1"/>
                </a:solidFill>
                <a:latin typeface="Arial"/>
                <a:ea typeface="Arial"/>
                <a:cs typeface="Arial"/>
                <a:sym typeface="Arial"/>
              </a:rPr>
              <a:t>impair </a:t>
            </a:r>
            <a:r>
              <a:rPr lang="fr-FR" sz="2800" b="0" i="0" u="none" strike="noStrike" cap="none">
                <a:solidFill>
                  <a:schemeClr val="dk1"/>
                </a:solidFill>
                <a:latin typeface="Arial"/>
                <a:ea typeface="Arial"/>
                <a:cs typeface="Arial"/>
                <a:sym typeface="Arial"/>
              </a:rPr>
              <a:t>de valeurs (</a:t>
            </a:r>
            <a:r>
              <a:rPr lang="fr-FR" sz="2800" b="0" i="1" u="none" strike="noStrike" cap="none">
                <a:solidFill>
                  <a:schemeClr val="dk1"/>
                </a:solidFill>
                <a:latin typeface="Arial"/>
                <a:ea typeface="Arial"/>
                <a:cs typeface="Arial"/>
                <a:sym typeface="Arial"/>
              </a:rPr>
              <a:t>n</a:t>
            </a:r>
            <a:r>
              <a:rPr lang="fr-FR" sz="2800" b="0" i="0" u="none" strike="noStrike" cap="none">
                <a:solidFill>
                  <a:schemeClr val="dk1"/>
                </a:solidFill>
                <a:latin typeface="Arial"/>
                <a:ea typeface="Arial"/>
                <a:cs typeface="Arial"/>
                <a:sym typeface="Arial"/>
              </a:rPr>
              <a:t>=19)</a:t>
            </a:r>
            <a:endParaRPr sz="2800" b="0" i="0" u="none" strike="noStrike" cap="none">
              <a:solidFill>
                <a:schemeClr val="dk1"/>
              </a:solidFill>
              <a:latin typeface="Arial"/>
              <a:ea typeface="Arial"/>
              <a:cs typeface="Arial"/>
              <a:sym typeface="Arial"/>
            </a:endParaRPr>
          </a:p>
          <a:p>
            <a:pPr marL="287338" marR="0" lvl="0" indent="-109538" algn="l" rtl="0">
              <a:spcBef>
                <a:spcPts val="560"/>
              </a:spcBef>
              <a:spcAft>
                <a:spcPts val="0"/>
              </a:spcAft>
              <a:buClr>
                <a:srgbClr val="C00000"/>
              </a:buClr>
              <a:buSzPts val="2800"/>
              <a:buFont typeface="Noto Sans Symbols"/>
              <a:buNone/>
            </a:pPr>
            <a:endParaRPr sz="2800">
              <a:solidFill>
                <a:schemeClr val="dk1"/>
              </a:solidFill>
              <a:latin typeface="Arial"/>
              <a:ea typeface="Arial"/>
              <a:cs typeface="Arial"/>
              <a:sym typeface="Arial"/>
            </a:endParaRPr>
          </a:p>
        </p:txBody>
      </p:sp>
      <p:sp>
        <p:nvSpPr>
          <p:cNvPr id="985" name="Google Shape;985;p119"/>
          <p:cNvSpPr/>
          <p:nvPr/>
        </p:nvSpPr>
        <p:spPr>
          <a:xfrm>
            <a:off x="5185436" y="2403240"/>
            <a:ext cx="2428875"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9 observations </a:t>
            </a:r>
            <a:endParaRPr/>
          </a:p>
          <a:p>
            <a:pPr marL="0" marR="0" lvl="0" indent="0" algn="l"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au-dessus de la médiane</a:t>
            </a:r>
            <a:endParaRPr/>
          </a:p>
        </p:txBody>
      </p:sp>
      <p:sp>
        <p:nvSpPr>
          <p:cNvPr id="986" name="Google Shape;986;p119"/>
          <p:cNvSpPr/>
          <p:nvPr/>
        </p:nvSpPr>
        <p:spPr>
          <a:xfrm>
            <a:off x="5196486" y="4937356"/>
            <a:ext cx="2419350"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9 observations </a:t>
            </a:r>
            <a:endParaRPr/>
          </a:p>
          <a:p>
            <a:pPr marL="0" marR="0" lvl="0" indent="0" algn="l"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inférieures à la médiane</a:t>
            </a:r>
            <a:endParaRPr/>
          </a:p>
        </p:txBody>
      </p:sp>
      <p:sp>
        <p:nvSpPr>
          <p:cNvPr id="987" name="Google Shape;987;p119"/>
          <p:cNvSpPr txBox="1"/>
          <p:nvPr/>
        </p:nvSpPr>
        <p:spPr>
          <a:xfrm>
            <a:off x="8599932" y="2765157"/>
            <a:ext cx="2017712" cy="400069"/>
          </a:xfrm>
          <a:prstGeom prst="rect">
            <a:avLst/>
          </a:prstGeom>
          <a:noFill/>
          <a:ln>
            <a:noFill/>
          </a:ln>
        </p:spPr>
        <p:txBody>
          <a:bodyPr spcFirstLastPara="1" wrap="square" lIns="91425" tIns="45700" rIns="91425" bIns="45700" anchor="t" anchorCtr="0">
            <a:spAutoFit/>
          </a:bodyPr>
          <a:lstStyle/>
          <a:p>
            <a:pPr lvl="0">
              <a:buClr>
                <a:schemeClr val="dk1"/>
              </a:buClr>
              <a:buSzPts val="2000"/>
            </a:pPr>
            <a:r>
              <a:rPr lang="fr-FR" sz="2000">
                <a:solidFill>
                  <a:schemeClr val="dk1"/>
                </a:solidFill>
                <a:latin typeface="Arial"/>
                <a:ea typeface="Arial"/>
                <a:cs typeface="Arial"/>
                <a:sym typeface="Arial"/>
              </a:rPr>
              <a:t>Trier </a:t>
            </a:r>
            <a:r>
              <a:rPr lang="en-US" altLang="en-US" sz="2000">
                <a:cs typeface="Arial" panose="020B0604020202020204" pitchFamily="34" charset="0"/>
                <a:sym typeface="Wingdings 2" panose="05020102010507070707" pitchFamily="18" charset="2"/>
              </a:rPr>
              <a:t></a:t>
            </a:r>
            <a:r>
              <a:rPr lang="fr-FR" sz="2000">
                <a:solidFill>
                  <a:schemeClr val="dk1"/>
                </a:solidFill>
                <a:latin typeface="Arial"/>
                <a:ea typeface="Arial"/>
                <a:cs typeface="Arial"/>
                <a:sym typeface="Arial"/>
              </a:rPr>
              <a:t> </a:t>
            </a:r>
            <a:endParaRPr/>
          </a:p>
        </p:txBody>
      </p:sp>
      <p:sp>
        <p:nvSpPr>
          <p:cNvPr id="988" name="Google Shape;988;p119"/>
          <p:cNvSpPr txBox="1"/>
          <p:nvPr/>
        </p:nvSpPr>
        <p:spPr>
          <a:xfrm>
            <a:off x="8580882" y="3728094"/>
            <a:ext cx="3028950" cy="707886"/>
          </a:xfrm>
          <a:prstGeom prst="rect">
            <a:avLst/>
          </a:prstGeom>
          <a:noFill/>
          <a:ln>
            <a:noFill/>
          </a:ln>
        </p:spPr>
        <p:txBody>
          <a:bodyPr spcFirstLastPara="1" wrap="square" lIns="91425" tIns="45700" rIns="91425" bIns="45700" anchor="t" anchorCtr="0">
            <a:spAutoFit/>
          </a:bodyPr>
          <a:lstStyle/>
          <a:p>
            <a:pPr marL="282575" marR="0" lvl="0" indent="-282575" algn="l" rtl="0">
              <a:spcBef>
                <a:spcPts val="0"/>
              </a:spcBef>
              <a:spcAft>
                <a:spcPts val="0"/>
              </a:spcAft>
              <a:buClr>
                <a:schemeClr val="dk1"/>
              </a:buClr>
              <a:buSzPts val="2000"/>
              <a:buFont typeface="Noto Sans Symbols"/>
              <a:buNone/>
            </a:pPr>
            <a:r>
              <a:rPr lang="fr-FR" sz="2000">
                <a:solidFill>
                  <a:schemeClr val="dk1"/>
                </a:solidFill>
                <a:latin typeface="Arial"/>
                <a:ea typeface="Arial"/>
                <a:cs typeface="Arial"/>
                <a:sym typeface="Arial"/>
              </a:rPr>
              <a:t>Trouver une </a:t>
            </a:r>
          </a:p>
          <a:p>
            <a:pPr marL="282575" marR="0" lvl="0" indent="-282575" algn="l" rtl="0">
              <a:spcBef>
                <a:spcPts val="0"/>
              </a:spcBef>
              <a:spcAft>
                <a:spcPts val="0"/>
              </a:spcAft>
              <a:buClr>
                <a:schemeClr val="dk1"/>
              </a:buClr>
              <a:buSzPts val="2000"/>
              <a:buFont typeface="Noto Sans Symbols"/>
              <a:buNone/>
            </a:pPr>
            <a:r>
              <a:rPr lang="fr-FR" sz="2000">
                <a:solidFill>
                  <a:schemeClr val="dk1"/>
                </a:solidFill>
                <a:latin typeface="Arial"/>
                <a:ea typeface="Arial"/>
                <a:cs typeface="Arial"/>
                <a:sym typeface="Arial"/>
              </a:rPr>
              <a:t>position intermédiaire  </a:t>
            </a:r>
            <a:endParaRPr/>
          </a:p>
        </p:txBody>
      </p:sp>
      <p:sp>
        <p:nvSpPr>
          <p:cNvPr id="989" name="Google Shape;989;p119"/>
          <p:cNvSpPr txBox="1"/>
          <p:nvPr/>
        </p:nvSpPr>
        <p:spPr>
          <a:xfrm>
            <a:off x="8580882" y="4987774"/>
            <a:ext cx="3048000" cy="707886"/>
          </a:xfrm>
          <a:prstGeom prst="rect">
            <a:avLst/>
          </a:prstGeom>
          <a:noFill/>
          <a:ln>
            <a:noFill/>
          </a:ln>
        </p:spPr>
        <p:txBody>
          <a:bodyPr spcFirstLastPara="1" wrap="square" lIns="91425" tIns="45700" rIns="91425" bIns="45700" anchor="t" anchorCtr="0">
            <a:spAutoFit/>
          </a:bodyPr>
          <a:lstStyle/>
          <a:p>
            <a:pPr marL="6350" marR="0" lvl="0" indent="-6350" algn="l" rtl="0">
              <a:spcBef>
                <a:spcPts val="0"/>
              </a:spcBef>
              <a:spcAft>
                <a:spcPts val="0"/>
              </a:spcAft>
              <a:buClr>
                <a:schemeClr val="dk1"/>
              </a:buClr>
              <a:buSzPts val="2000"/>
              <a:buFont typeface="Noto Sans Symbols"/>
              <a:buNone/>
            </a:pPr>
            <a:r>
              <a:rPr lang="fr-FR" sz="2000">
                <a:solidFill>
                  <a:schemeClr val="dk1"/>
                </a:solidFill>
                <a:latin typeface="Arial"/>
                <a:ea typeface="Arial"/>
                <a:cs typeface="Arial"/>
                <a:sym typeface="Arial"/>
              </a:rPr>
              <a:t>La médiane est la valeur de la 10</a:t>
            </a:r>
            <a:r>
              <a:rPr lang="fr-FR" sz="2000" baseline="30000">
                <a:solidFill>
                  <a:schemeClr val="dk1"/>
                </a:solidFill>
              </a:rPr>
              <a:t>ème</a:t>
            </a:r>
            <a:r>
              <a:rPr lang="fr-FR" sz="2000">
                <a:solidFill>
                  <a:schemeClr val="dk1"/>
                </a:solidFill>
                <a:latin typeface="Arial"/>
                <a:ea typeface="Arial"/>
                <a:cs typeface="Arial"/>
                <a:sym typeface="Arial"/>
              </a:rPr>
              <a:t> position =</a:t>
            </a:r>
            <a:endParaRPr/>
          </a:p>
        </p:txBody>
      </p:sp>
      <p:sp>
        <p:nvSpPr>
          <p:cNvPr id="990" name="Google Shape;990;p119"/>
          <p:cNvSpPr/>
          <p:nvPr/>
        </p:nvSpPr>
        <p:spPr>
          <a:xfrm>
            <a:off x="3200748" y="4123886"/>
            <a:ext cx="639871" cy="26274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1" name="Google Shape;991;p119"/>
          <p:cNvSpPr/>
          <p:nvPr/>
        </p:nvSpPr>
        <p:spPr>
          <a:xfrm>
            <a:off x="7842331" y="2565034"/>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2" name="Google Shape;992;p119"/>
          <p:cNvSpPr/>
          <p:nvPr/>
        </p:nvSpPr>
        <p:spPr>
          <a:xfrm>
            <a:off x="7822220" y="3736904"/>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3" name="Google Shape;993;p119"/>
          <p:cNvSpPr/>
          <p:nvPr/>
        </p:nvSpPr>
        <p:spPr>
          <a:xfrm>
            <a:off x="7817595" y="5087770"/>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94" name="Google Shape;994;p119"/>
          <p:cNvSpPr txBox="1"/>
          <p:nvPr/>
        </p:nvSpPr>
        <p:spPr>
          <a:xfrm>
            <a:off x="7882103" y="2452098"/>
            <a:ext cx="612775" cy="10144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1</a:t>
            </a:r>
            <a:endParaRPr/>
          </a:p>
        </p:txBody>
      </p:sp>
      <p:sp>
        <p:nvSpPr>
          <p:cNvPr id="995" name="Google Shape;995;p119"/>
          <p:cNvSpPr txBox="1"/>
          <p:nvPr/>
        </p:nvSpPr>
        <p:spPr>
          <a:xfrm>
            <a:off x="7862215" y="3648544"/>
            <a:ext cx="612775"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2</a:t>
            </a:r>
            <a:endParaRPr/>
          </a:p>
        </p:txBody>
      </p:sp>
      <p:sp>
        <p:nvSpPr>
          <p:cNvPr id="996" name="Google Shape;996;p119"/>
          <p:cNvSpPr txBox="1"/>
          <p:nvPr/>
        </p:nvSpPr>
        <p:spPr>
          <a:xfrm>
            <a:off x="7862216" y="5029520"/>
            <a:ext cx="612775"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3</a:t>
            </a:r>
            <a:endParaRPr/>
          </a:p>
        </p:txBody>
      </p:sp>
      <p:sp>
        <p:nvSpPr>
          <p:cNvPr id="997" name="Google Shape;997;p119"/>
          <p:cNvSpPr txBox="1"/>
          <p:nvPr/>
        </p:nvSpPr>
        <p:spPr>
          <a:xfrm>
            <a:off x="8671901" y="5636020"/>
            <a:ext cx="179387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dirty="0">
                <a:solidFill>
                  <a:srgbClr val="00953A"/>
                </a:solidFill>
                <a:latin typeface="Arial"/>
                <a:ea typeface="Arial"/>
                <a:cs typeface="Arial"/>
                <a:sym typeface="Arial"/>
              </a:rPr>
              <a:t>ID 10 = 9</a:t>
            </a:r>
            <a:endParaRPr dirty="0"/>
          </a:p>
        </p:txBody>
      </p:sp>
      <p:sp>
        <p:nvSpPr>
          <p:cNvPr id="998" name="Google Shape;998;p119"/>
          <p:cNvSpPr txBox="1"/>
          <p:nvPr/>
        </p:nvSpPr>
        <p:spPr>
          <a:xfrm>
            <a:off x="8671901" y="4373260"/>
            <a:ext cx="2577800"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953A"/>
              </a:buClr>
              <a:buSzPts val="2000"/>
              <a:buFont typeface="Arial"/>
              <a:buNone/>
            </a:pPr>
            <a:r>
              <a:rPr lang="fr-FR" sz="2000" b="1" i="0" u="none" strike="noStrike" cap="none" dirty="0">
                <a:solidFill>
                  <a:srgbClr val="00953A"/>
                </a:solidFill>
                <a:latin typeface="Arial"/>
                <a:ea typeface="Arial"/>
                <a:cs typeface="Arial"/>
                <a:sym typeface="Arial"/>
              </a:rPr>
              <a:t>(19 + 1) / 2 = 10</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8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9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9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9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9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8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9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8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8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9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8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8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8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03"/>
        <p:cNvGrpSpPr/>
        <p:nvPr/>
      </p:nvGrpSpPr>
      <p:grpSpPr>
        <a:xfrm>
          <a:off x="0" y="0"/>
          <a:ext cx="0" cy="0"/>
          <a:chOff x="0" y="0"/>
          <a:chExt cx="0" cy="0"/>
        </a:xfrm>
      </p:grpSpPr>
      <p:sp>
        <p:nvSpPr>
          <p:cNvPr id="1004" name="Google Shape;1004;p120"/>
          <p:cNvSpPr txBox="1"/>
          <p:nvPr/>
        </p:nvSpPr>
        <p:spPr>
          <a:xfrm>
            <a:off x="5078877" y="1516283"/>
            <a:ext cx="6859298" cy="569252"/>
          </a:xfrm>
          <a:prstGeom prst="rect">
            <a:avLst/>
          </a:prstGeom>
          <a:noFill/>
          <a:ln>
            <a:noFill/>
          </a:ln>
        </p:spPr>
        <p:txBody>
          <a:bodyPr spcFirstLastPara="1" wrap="square" lIns="91425" tIns="45700" rIns="91425" bIns="45700" anchor="t" anchorCtr="0">
            <a:noAutofit/>
          </a:bodyPr>
          <a:lstStyle/>
          <a:p>
            <a:pPr marL="457200" marR="0" lvl="1" indent="0" algn="l" rtl="0">
              <a:lnSpc>
                <a:spcPct val="100000"/>
              </a:lnSpc>
              <a:spcBef>
                <a:spcPts val="0"/>
              </a:spcBef>
              <a:spcAft>
                <a:spcPts val="0"/>
              </a:spcAft>
              <a:buClr>
                <a:srgbClr val="000000"/>
              </a:buClr>
              <a:buSzPts val="2600"/>
              <a:buFont typeface="Arial"/>
              <a:buNone/>
            </a:pPr>
            <a:r>
              <a:rPr lang="fr-FR" sz="2600" b="0" i="0" u="none" strike="noStrike" cap="none">
                <a:solidFill>
                  <a:srgbClr val="000000"/>
                </a:solidFill>
                <a:latin typeface="Arial"/>
                <a:ea typeface="Arial"/>
                <a:cs typeface="Arial"/>
                <a:sym typeface="Arial"/>
              </a:rPr>
              <a:t>Ajout d’un 20</a:t>
            </a:r>
            <a:r>
              <a:rPr lang="fr-FR" sz="2600" b="0" i="0" u="none" strike="noStrike" cap="none" baseline="30000">
                <a:solidFill>
                  <a:srgbClr val="000000"/>
                </a:solidFill>
                <a:latin typeface="Arial"/>
                <a:ea typeface="Arial"/>
                <a:cs typeface="Arial"/>
                <a:sym typeface="Arial"/>
              </a:rPr>
              <a:t>ème</a:t>
            </a:r>
            <a:r>
              <a:rPr lang="fr-FR" sz="2600" b="0" i="0" u="none" strike="noStrike" cap="none">
                <a:solidFill>
                  <a:srgbClr val="000000"/>
                </a:solidFill>
                <a:latin typeface="Arial"/>
                <a:ea typeface="Arial"/>
                <a:cs typeface="Arial"/>
                <a:sym typeface="Arial"/>
              </a:rPr>
              <a:t> patient, donc maintenant: Nombre </a:t>
            </a:r>
            <a:r>
              <a:rPr lang="fr-FR" sz="2600" b="1" i="0" u="none" strike="noStrike" cap="none">
                <a:solidFill>
                  <a:srgbClr val="000000"/>
                </a:solidFill>
                <a:latin typeface="Arial"/>
                <a:ea typeface="Arial"/>
                <a:cs typeface="Arial"/>
                <a:sym typeface="Arial"/>
              </a:rPr>
              <a:t>pair </a:t>
            </a:r>
            <a:r>
              <a:rPr lang="fr-FR" sz="2600" b="0" i="0" u="none" strike="noStrike" cap="none">
                <a:solidFill>
                  <a:srgbClr val="000000"/>
                </a:solidFill>
                <a:latin typeface="Arial"/>
                <a:ea typeface="Arial"/>
                <a:cs typeface="Arial"/>
                <a:sym typeface="Arial"/>
              </a:rPr>
              <a:t>de valeurs (</a:t>
            </a:r>
            <a:r>
              <a:rPr lang="fr-FR" sz="2600" b="0" i="1" u="none" strike="noStrike" cap="none">
                <a:solidFill>
                  <a:srgbClr val="000000"/>
                </a:solidFill>
                <a:latin typeface="Arial"/>
                <a:ea typeface="Arial"/>
                <a:cs typeface="Arial"/>
                <a:sym typeface="Arial"/>
              </a:rPr>
              <a:t>n </a:t>
            </a:r>
            <a:r>
              <a:rPr lang="fr-FR" sz="2600" b="0" i="0" u="none" strike="noStrike" cap="none">
                <a:solidFill>
                  <a:srgbClr val="000000"/>
                </a:solidFill>
                <a:latin typeface="Arial"/>
                <a:ea typeface="Arial"/>
                <a:cs typeface="Arial"/>
                <a:sym typeface="Arial"/>
              </a:rPr>
              <a:t>= 20)</a:t>
            </a:r>
            <a:endParaRPr sz="2600" b="0" i="0" u="none" strike="noStrike" cap="none">
              <a:solidFill>
                <a:srgbClr val="000000"/>
              </a:solidFill>
              <a:latin typeface="Arial"/>
              <a:ea typeface="Arial"/>
              <a:cs typeface="Arial"/>
              <a:sym typeface="Arial"/>
            </a:endParaRPr>
          </a:p>
          <a:p>
            <a:pPr marL="0" marR="0" lvl="0" indent="0" algn="l" rtl="0">
              <a:spcBef>
                <a:spcPts val="520"/>
              </a:spcBef>
              <a:spcAft>
                <a:spcPts val="0"/>
              </a:spcAft>
              <a:buClr>
                <a:srgbClr val="C00000"/>
              </a:buClr>
              <a:buSzPts val="2600"/>
              <a:buFont typeface="Noto Sans Symbols"/>
              <a:buNone/>
            </a:pPr>
            <a:endParaRPr sz="2600">
              <a:solidFill>
                <a:schemeClr val="dk1"/>
              </a:solidFill>
              <a:latin typeface="Arial"/>
              <a:ea typeface="Arial"/>
              <a:cs typeface="Arial"/>
              <a:sym typeface="Arial"/>
            </a:endParaRPr>
          </a:p>
        </p:txBody>
      </p:sp>
      <p:graphicFrame>
        <p:nvGraphicFramePr>
          <p:cNvPr id="1005" name="Google Shape;1005;p120"/>
          <p:cNvGraphicFramePr/>
          <p:nvPr>
            <p:extLst>
              <p:ext uri="{D42A27DB-BD31-4B8C-83A1-F6EECF244321}">
                <p14:modId xmlns:p14="http://schemas.microsoft.com/office/powerpoint/2010/main" val="952531373"/>
              </p:ext>
            </p:extLst>
          </p:nvPr>
        </p:nvGraphicFramePr>
        <p:xfrm>
          <a:off x="916901" y="1329251"/>
          <a:ext cx="3809900" cy="5164435"/>
        </p:xfrm>
        <a:graphic>
          <a:graphicData uri="http://schemas.openxmlformats.org/drawingml/2006/table">
            <a:tbl>
              <a:tblPr firstRow="1" bandRow="1">
                <a:noFill/>
                <a:tableStyleId>{BB4BAF3A-5B23-4A34-87FD-95B7C8D73DDE}</a:tableStyleId>
              </a:tblPr>
              <a:tblGrid>
                <a:gridCol w="1272225">
                  <a:extLst>
                    <a:ext uri="{9D8B030D-6E8A-4147-A177-3AD203B41FA5}">
                      <a16:colId xmlns:a16="http://schemas.microsoft.com/office/drawing/2014/main" val="20000"/>
                    </a:ext>
                  </a:extLst>
                </a:gridCol>
                <a:gridCol w="2537675">
                  <a:extLst>
                    <a:ext uri="{9D8B030D-6E8A-4147-A177-3AD203B41FA5}">
                      <a16:colId xmlns:a16="http://schemas.microsoft.com/office/drawing/2014/main" val="20001"/>
                    </a:ext>
                  </a:extLst>
                </a:gridCol>
              </a:tblGrid>
              <a:tr h="319935">
                <a:tc>
                  <a:txBody>
                    <a:bodyPr/>
                    <a:lstStyle/>
                    <a:p>
                      <a:pPr marL="0" marR="0" lvl="0" indent="0" algn="ctr" rtl="0">
                        <a:lnSpc>
                          <a:spcPct val="100000"/>
                        </a:lnSpc>
                        <a:spcBef>
                          <a:spcPts val="0"/>
                        </a:spcBef>
                        <a:spcAft>
                          <a:spcPts val="0"/>
                        </a:spcAft>
                        <a:buClr>
                          <a:schemeClr val="dk1"/>
                        </a:buClr>
                        <a:buSzPts val="1400"/>
                        <a:buFont typeface="Arial"/>
                        <a:buNone/>
                      </a:pPr>
                      <a:r>
                        <a:rPr lang="fr-FR" sz="1400" b="1" u="none" strike="noStrike" cap="none">
                          <a:solidFill>
                            <a:schemeClr val="dk1"/>
                          </a:solidFill>
                          <a:latin typeface="Arial"/>
                          <a:ea typeface="Arial"/>
                          <a:cs typeface="Arial"/>
                          <a:sym typeface="Arial"/>
                        </a:rPr>
                        <a:t>ID du patient</a:t>
                      </a:r>
                      <a:endParaRPr sz="14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fr-FR" sz="1400" b="1" u="none" strike="noStrike" cap="none">
                          <a:solidFill>
                            <a:schemeClr val="dk1"/>
                          </a:solidFill>
                          <a:latin typeface="Arial"/>
                          <a:ea typeface="Arial"/>
                          <a:cs typeface="Arial"/>
                          <a:sym typeface="Arial"/>
                        </a:rPr>
                        <a:t>Période d'incubation (jours)</a:t>
                      </a:r>
                      <a:endParaRPr sz="14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2</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2</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6</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3</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4</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5</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6</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7</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8</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12</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13</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9</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14</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15</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10</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16</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17</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11</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18</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13</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u="none" strike="noStrike">
                          <a:solidFill>
                            <a:srgbClr val="000000"/>
                          </a:solidFill>
                          <a:latin typeface="Arial"/>
                          <a:ea typeface="Arial"/>
                          <a:cs typeface="Arial"/>
                          <a:sym typeface="Arial"/>
                        </a:rPr>
                        <a:t>19</a:t>
                      </a:r>
                      <a:endParaRPr sz="14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u="none" strike="noStrike">
                          <a:solidFill>
                            <a:srgbClr val="000000"/>
                          </a:solidFill>
                          <a:latin typeface="Arial"/>
                          <a:ea typeface="Arial"/>
                          <a:cs typeface="Arial"/>
                          <a:sym typeface="Arial"/>
                        </a:rPr>
                        <a:t>14</a:t>
                      </a:r>
                      <a:endParaRPr sz="14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r h="242225">
                <a:tc>
                  <a:txBody>
                    <a:bodyPr/>
                    <a:lstStyle/>
                    <a:p>
                      <a:pPr marL="0" marR="0" lvl="0" indent="0" algn="ctr" rtl="0">
                        <a:lnSpc>
                          <a:spcPct val="100000"/>
                        </a:lnSpc>
                        <a:spcBef>
                          <a:spcPts val="0"/>
                        </a:spcBef>
                        <a:spcAft>
                          <a:spcPts val="0"/>
                        </a:spcAft>
                        <a:buClr>
                          <a:srgbClr val="000000"/>
                        </a:buClr>
                        <a:buSzPts val="1400"/>
                        <a:buFont typeface="Arial"/>
                        <a:buNone/>
                      </a:pPr>
                      <a:r>
                        <a:rPr lang="fr-FR" sz="1400" b="0" i="0" u="none" strike="noStrike">
                          <a:solidFill>
                            <a:srgbClr val="000000"/>
                          </a:solidFill>
                          <a:latin typeface="Arial"/>
                          <a:ea typeface="Arial"/>
                          <a:cs typeface="Arial"/>
                          <a:sym typeface="Arial"/>
                        </a:rPr>
                        <a:t>20</a:t>
                      </a:r>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400" b="0" i="0" u="none" strike="noStrike">
                          <a:solidFill>
                            <a:srgbClr val="000000"/>
                          </a:solidFill>
                          <a:latin typeface="Arial"/>
                          <a:ea typeface="Arial"/>
                          <a:cs typeface="Arial"/>
                          <a:sym typeface="Arial"/>
                        </a:rPr>
                        <a:t>21</a:t>
                      </a:r>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bl>
          </a:graphicData>
        </a:graphic>
      </p:graphicFrame>
      <p:sp>
        <p:nvSpPr>
          <p:cNvPr id="1006" name="Google Shape;1006;p120"/>
          <p:cNvSpPr txBox="1">
            <a:spLocks noGrp="1"/>
          </p:cNvSpPr>
          <p:nvPr>
            <p:ph type="title"/>
          </p:nvPr>
        </p:nvSpPr>
        <p:spPr>
          <a:xfrm>
            <a:off x="581675" y="0"/>
            <a:ext cx="113565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Exemple : Période médiane d'incubation d'Ebola (</a:t>
            </a:r>
            <a:r>
              <a:rPr lang="fr-FR" i="1" dirty="0">
                <a:latin typeface="Franklin Gothic Medium" panose="020B0603020102020204" pitchFamily="34" charset="0"/>
              </a:rPr>
              <a:t>n</a:t>
            </a:r>
            <a:r>
              <a:rPr lang="fr-FR" dirty="0">
                <a:latin typeface="Franklin Gothic Medium" panose="020B0603020102020204" pitchFamily="34" charset="0"/>
              </a:rPr>
              <a:t>=20)</a:t>
            </a:r>
            <a:endParaRPr dirty="0">
              <a:latin typeface="Franklin Gothic Medium" panose="020B0603020102020204" pitchFamily="34" charset="0"/>
            </a:endParaRPr>
          </a:p>
        </p:txBody>
      </p:sp>
      <p:cxnSp>
        <p:nvCxnSpPr>
          <p:cNvPr id="1007" name="Google Shape;1007;p120"/>
          <p:cNvCxnSpPr/>
          <p:nvPr/>
        </p:nvCxnSpPr>
        <p:spPr>
          <a:xfrm rot="5400000">
            <a:off x="4433831" y="3459180"/>
            <a:ext cx="128593" cy="1446940"/>
          </a:xfrm>
          <a:prstGeom prst="straightConnector1">
            <a:avLst/>
          </a:prstGeom>
          <a:noFill/>
          <a:ln w="76200" cap="flat" cmpd="sng">
            <a:solidFill>
              <a:srgbClr val="00953A"/>
            </a:solidFill>
            <a:prstDash val="solid"/>
            <a:round/>
            <a:headEnd type="none" w="med" len="med"/>
            <a:tailEnd type="triangle" w="med" len="med"/>
          </a:ln>
        </p:spPr>
      </p:cxnSp>
      <p:sp>
        <p:nvSpPr>
          <p:cNvPr id="1008" name="Google Shape;1008;p120"/>
          <p:cNvSpPr txBox="1"/>
          <p:nvPr/>
        </p:nvSpPr>
        <p:spPr>
          <a:xfrm>
            <a:off x="5231897" y="3808183"/>
            <a:ext cx="223330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Médiane = 9</a:t>
            </a:r>
            <a:endParaRPr/>
          </a:p>
        </p:txBody>
      </p:sp>
      <p:sp>
        <p:nvSpPr>
          <p:cNvPr id="1009" name="Google Shape;1009;p120"/>
          <p:cNvSpPr txBox="1"/>
          <p:nvPr/>
        </p:nvSpPr>
        <p:spPr>
          <a:xfrm>
            <a:off x="8599932" y="2765157"/>
            <a:ext cx="2017712" cy="460375"/>
          </a:xfrm>
          <a:prstGeom prst="rect">
            <a:avLst/>
          </a:prstGeom>
          <a:noFill/>
          <a:ln>
            <a:noFill/>
          </a:ln>
        </p:spPr>
        <p:txBody>
          <a:bodyPr spcFirstLastPara="1" wrap="square" lIns="91425" tIns="45700" rIns="91425" bIns="45700" anchor="t" anchorCtr="0">
            <a:spAutoFit/>
          </a:bodyPr>
          <a:lstStyle/>
          <a:p>
            <a:pPr lvl="0">
              <a:buClr>
                <a:schemeClr val="dk1"/>
              </a:buClr>
              <a:buSzPts val="2400"/>
            </a:pPr>
            <a:r>
              <a:rPr lang="fr-FR" sz="2400">
                <a:solidFill>
                  <a:schemeClr val="dk1"/>
                </a:solidFill>
                <a:latin typeface="Arial"/>
                <a:ea typeface="Arial"/>
                <a:cs typeface="Arial"/>
                <a:sym typeface="Arial"/>
              </a:rPr>
              <a:t>Trier </a:t>
            </a:r>
            <a:r>
              <a:rPr lang="en-US" altLang="en-US" sz="2400">
                <a:cs typeface="Arial" panose="020B0604020202020204" pitchFamily="34" charset="0"/>
                <a:sym typeface="Wingdings 2" panose="05020102010507070707" pitchFamily="18" charset="2"/>
              </a:rPr>
              <a:t></a:t>
            </a:r>
            <a:r>
              <a:rPr lang="fr-FR" sz="2400">
                <a:solidFill>
                  <a:schemeClr val="dk1"/>
                </a:solidFill>
                <a:latin typeface="Arial"/>
                <a:ea typeface="Arial"/>
                <a:cs typeface="Arial"/>
                <a:sym typeface="Arial"/>
              </a:rPr>
              <a:t> </a:t>
            </a:r>
            <a:endParaRPr/>
          </a:p>
        </p:txBody>
      </p:sp>
      <p:sp>
        <p:nvSpPr>
          <p:cNvPr id="1010" name="Google Shape;1010;p120"/>
          <p:cNvSpPr txBox="1"/>
          <p:nvPr/>
        </p:nvSpPr>
        <p:spPr>
          <a:xfrm>
            <a:off x="8579172" y="3662437"/>
            <a:ext cx="3028950" cy="707886"/>
          </a:xfrm>
          <a:prstGeom prst="rect">
            <a:avLst/>
          </a:prstGeom>
          <a:noFill/>
          <a:ln>
            <a:noFill/>
          </a:ln>
        </p:spPr>
        <p:txBody>
          <a:bodyPr spcFirstLastPara="1" wrap="square" lIns="91425" tIns="45700" rIns="91425" bIns="45700" anchor="t" anchorCtr="0">
            <a:spAutoFit/>
          </a:bodyPr>
          <a:lstStyle/>
          <a:p>
            <a:pPr marL="282575" marR="0" lvl="0" indent="-282575" algn="l" rtl="0">
              <a:spcBef>
                <a:spcPts val="0"/>
              </a:spcBef>
              <a:spcAft>
                <a:spcPts val="0"/>
              </a:spcAft>
              <a:buClr>
                <a:schemeClr val="dk1"/>
              </a:buClr>
              <a:buSzPts val="2000"/>
              <a:buFont typeface="Noto Sans Symbols"/>
              <a:buNone/>
            </a:pPr>
            <a:r>
              <a:rPr lang="fr-FR" sz="2000">
                <a:solidFill>
                  <a:schemeClr val="dk1"/>
                </a:solidFill>
                <a:latin typeface="Arial"/>
                <a:ea typeface="Arial"/>
                <a:cs typeface="Arial"/>
                <a:sym typeface="Arial"/>
              </a:rPr>
              <a:t>Trouver une position</a:t>
            </a:r>
          </a:p>
          <a:p>
            <a:pPr marL="282575" marR="0" lvl="0" indent="-282575" algn="l" rtl="0">
              <a:spcBef>
                <a:spcPts val="0"/>
              </a:spcBef>
              <a:spcAft>
                <a:spcPts val="0"/>
              </a:spcAft>
              <a:buClr>
                <a:schemeClr val="dk1"/>
              </a:buClr>
              <a:buSzPts val="2000"/>
              <a:buFont typeface="Noto Sans Symbols"/>
              <a:buNone/>
            </a:pPr>
            <a:r>
              <a:rPr lang="fr-FR" sz="2000">
                <a:solidFill>
                  <a:schemeClr val="dk1"/>
                </a:solidFill>
                <a:latin typeface="Arial"/>
                <a:ea typeface="Arial"/>
                <a:cs typeface="Arial"/>
                <a:sym typeface="Arial"/>
              </a:rPr>
              <a:t>intermédiaire  </a:t>
            </a:r>
            <a:endParaRPr/>
          </a:p>
        </p:txBody>
      </p:sp>
      <p:sp>
        <p:nvSpPr>
          <p:cNvPr id="1011" name="Google Shape;1011;p120"/>
          <p:cNvSpPr txBox="1"/>
          <p:nvPr/>
        </p:nvSpPr>
        <p:spPr>
          <a:xfrm>
            <a:off x="8599932" y="4833885"/>
            <a:ext cx="3149564" cy="1015622"/>
          </a:xfrm>
          <a:prstGeom prst="rect">
            <a:avLst/>
          </a:prstGeom>
          <a:noFill/>
          <a:ln>
            <a:noFill/>
          </a:ln>
        </p:spPr>
        <p:txBody>
          <a:bodyPr spcFirstLastPara="1" wrap="square" lIns="91425" tIns="45700" rIns="91425" bIns="45700" anchor="t" anchorCtr="0">
            <a:spAutoFit/>
          </a:bodyPr>
          <a:lstStyle/>
          <a:p>
            <a:pPr marL="6350" lvl="0" indent="-6350">
              <a:buSzPts val="2000"/>
            </a:pPr>
            <a:r>
              <a:rPr lang="fr-FR" sz="2000">
                <a:solidFill>
                  <a:srgbClr val="000000"/>
                </a:solidFill>
                <a:latin typeface="Arial"/>
                <a:ea typeface="Arial"/>
                <a:cs typeface="Arial"/>
                <a:sym typeface="Arial"/>
              </a:rPr>
              <a:t>La médiane est la valeur à mi-chemin entre la </a:t>
            </a:r>
            <a:r>
              <a:rPr lang="fr-FR" sz="2000"/>
              <a:t>10</a:t>
            </a:r>
            <a:r>
              <a:rPr lang="fr-FR" sz="2000" baseline="30000"/>
              <a:t>ème </a:t>
            </a:r>
            <a:r>
              <a:rPr lang="fr-FR" sz="2000"/>
              <a:t>et 11</a:t>
            </a:r>
            <a:r>
              <a:rPr lang="fr-FR" sz="2000" baseline="30000"/>
              <a:t>ème</a:t>
            </a:r>
            <a:r>
              <a:rPr lang="fr-FR" sz="2000">
                <a:solidFill>
                  <a:srgbClr val="000000"/>
                </a:solidFill>
                <a:latin typeface="Arial"/>
                <a:ea typeface="Arial"/>
                <a:cs typeface="Arial"/>
                <a:sym typeface="Arial"/>
              </a:rPr>
              <a:t> </a:t>
            </a:r>
            <a:r>
              <a:rPr lang="fr-FR" sz="2000"/>
              <a:t>positions </a:t>
            </a:r>
            <a:r>
              <a:rPr lang="fr-FR" sz="2000">
                <a:solidFill>
                  <a:srgbClr val="000000"/>
                </a:solidFill>
                <a:latin typeface="Arial"/>
                <a:ea typeface="Arial"/>
                <a:cs typeface="Arial"/>
                <a:sym typeface="Arial"/>
              </a:rPr>
              <a:t> =</a:t>
            </a:r>
            <a:endParaRPr sz="2000">
              <a:solidFill>
                <a:schemeClr val="dk1"/>
              </a:solidFill>
              <a:latin typeface="Arial"/>
              <a:ea typeface="Arial"/>
              <a:cs typeface="Arial"/>
              <a:sym typeface="Arial"/>
            </a:endParaRPr>
          </a:p>
        </p:txBody>
      </p:sp>
      <p:sp>
        <p:nvSpPr>
          <p:cNvPr id="1012" name="Google Shape;1012;p120"/>
          <p:cNvSpPr/>
          <p:nvPr/>
        </p:nvSpPr>
        <p:spPr>
          <a:xfrm>
            <a:off x="3135293" y="3801707"/>
            <a:ext cx="652547" cy="52969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13" name="Google Shape;1013;p120"/>
          <p:cNvSpPr/>
          <p:nvPr/>
        </p:nvSpPr>
        <p:spPr>
          <a:xfrm>
            <a:off x="7842331" y="2565034"/>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14" name="Google Shape;1014;p120"/>
          <p:cNvSpPr/>
          <p:nvPr/>
        </p:nvSpPr>
        <p:spPr>
          <a:xfrm>
            <a:off x="7841188" y="3774909"/>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15" name="Google Shape;1015;p120"/>
          <p:cNvSpPr/>
          <p:nvPr/>
        </p:nvSpPr>
        <p:spPr>
          <a:xfrm>
            <a:off x="7855030" y="4975992"/>
            <a:ext cx="652547" cy="802756"/>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16" name="Google Shape;1016;p120"/>
          <p:cNvSpPr txBox="1"/>
          <p:nvPr/>
        </p:nvSpPr>
        <p:spPr>
          <a:xfrm>
            <a:off x="7882103" y="2452098"/>
            <a:ext cx="612775" cy="10144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1</a:t>
            </a:r>
            <a:endParaRPr/>
          </a:p>
        </p:txBody>
      </p:sp>
      <p:sp>
        <p:nvSpPr>
          <p:cNvPr id="1017" name="Google Shape;1017;p120"/>
          <p:cNvSpPr txBox="1"/>
          <p:nvPr/>
        </p:nvSpPr>
        <p:spPr>
          <a:xfrm>
            <a:off x="7874915" y="3651025"/>
            <a:ext cx="612775"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2</a:t>
            </a:r>
            <a:endParaRPr/>
          </a:p>
        </p:txBody>
      </p:sp>
      <p:sp>
        <p:nvSpPr>
          <p:cNvPr id="1018" name="Google Shape;1018;p120"/>
          <p:cNvSpPr txBox="1"/>
          <p:nvPr/>
        </p:nvSpPr>
        <p:spPr>
          <a:xfrm>
            <a:off x="7903963" y="4869370"/>
            <a:ext cx="612775"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6000"/>
              <a:buFont typeface="Noto Sans Symbols"/>
              <a:buNone/>
            </a:pPr>
            <a:r>
              <a:rPr lang="fr-FR" sz="6000">
                <a:solidFill>
                  <a:srgbClr val="000000"/>
                </a:solidFill>
                <a:latin typeface="Arial"/>
                <a:ea typeface="Arial"/>
                <a:cs typeface="Arial"/>
                <a:sym typeface="Arial"/>
              </a:rPr>
              <a:t>3</a:t>
            </a:r>
            <a:endParaRPr/>
          </a:p>
        </p:txBody>
      </p:sp>
      <p:sp>
        <p:nvSpPr>
          <p:cNvPr id="1019" name="Google Shape;1019;p120"/>
          <p:cNvSpPr txBox="1"/>
          <p:nvPr/>
        </p:nvSpPr>
        <p:spPr>
          <a:xfrm>
            <a:off x="8599932" y="5828367"/>
            <a:ext cx="179387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a:solidFill>
                  <a:srgbClr val="00953A"/>
                </a:solidFill>
                <a:latin typeface="Arial"/>
                <a:ea typeface="Arial"/>
                <a:cs typeface="Arial"/>
                <a:sym typeface="Arial"/>
              </a:rPr>
              <a:t>(9 + 9) / 2 = 9</a:t>
            </a:r>
            <a:endParaRPr/>
          </a:p>
        </p:txBody>
      </p:sp>
      <p:cxnSp>
        <p:nvCxnSpPr>
          <p:cNvPr id="1020" name="Google Shape;1020;p120"/>
          <p:cNvCxnSpPr/>
          <p:nvPr/>
        </p:nvCxnSpPr>
        <p:spPr>
          <a:xfrm rot="5400000" flipH="1">
            <a:off x="4433831" y="3262458"/>
            <a:ext cx="128594" cy="1446941"/>
          </a:xfrm>
          <a:prstGeom prst="straightConnector1">
            <a:avLst/>
          </a:prstGeom>
          <a:noFill/>
          <a:ln w="76200" cap="flat" cmpd="sng">
            <a:solidFill>
              <a:srgbClr val="00953A"/>
            </a:solidFill>
            <a:prstDash val="solid"/>
            <a:round/>
            <a:headEnd type="none" w="med" len="med"/>
            <a:tailEnd type="triangle" w="med" len="med"/>
          </a:ln>
        </p:spPr>
      </p:cxnSp>
      <p:sp>
        <p:nvSpPr>
          <p:cNvPr id="1021" name="Google Shape;1021;p120"/>
          <p:cNvSpPr txBox="1"/>
          <p:nvPr/>
        </p:nvSpPr>
        <p:spPr>
          <a:xfrm>
            <a:off x="8554679" y="4254860"/>
            <a:ext cx="273094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953A"/>
              </a:buClr>
              <a:buSzPts val="2000"/>
              <a:buFont typeface="Arial"/>
              <a:buNone/>
            </a:pPr>
            <a:r>
              <a:rPr lang="fr-FR" sz="2000" b="1" i="0" u="none" strike="noStrike" cap="none">
                <a:solidFill>
                  <a:srgbClr val="00953A"/>
                </a:solidFill>
                <a:latin typeface="Arial"/>
                <a:ea typeface="Arial"/>
                <a:cs typeface="Arial"/>
                <a:sym typeface="Arial"/>
              </a:rPr>
              <a:t>(20 + 1) / 2 = 10.5</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1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1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0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0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1027" name="Google Shape;1027;p121"/>
          <p:cNvSpPr txBox="1">
            <a:spLocks noGrp="1"/>
          </p:cNvSpPr>
          <p:nvPr>
            <p:ph type="body" idx="1"/>
          </p:nvPr>
        </p:nvSpPr>
        <p:spPr>
          <a:xfrm>
            <a:off x="838200" y="1350068"/>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a:t>Bonne mesure descriptive pour le milieu des données</a:t>
            </a:r>
            <a:endParaRPr/>
          </a:p>
          <a:p>
            <a:pPr marL="228600" lvl="0" indent="-228600" algn="l" rtl="0">
              <a:lnSpc>
                <a:spcPct val="100000"/>
              </a:lnSpc>
              <a:spcBef>
                <a:spcPts val="1000"/>
              </a:spcBef>
              <a:spcAft>
                <a:spcPts val="0"/>
              </a:spcAft>
              <a:buClr>
                <a:schemeClr val="dk1"/>
              </a:buClr>
              <a:buSzPts val="2400"/>
              <a:buChar char="•"/>
            </a:pPr>
            <a:r>
              <a:rPr lang="fr-FR" sz="2400" b="1"/>
              <a:t>Non </a:t>
            </a:r>
            <a:r>
              <a:rPr lang="fr-FR" sz="2400"/>
              <a:t>affecté par les valeurs aberrantes</a:t>
            </a:r>
            <a:endParaRPr sz="2400"/>
          </a:p>
          <a:p>
            <a:pPr marL="228600" lvl="0" indent="-228600" algn="l" rtl="0">
              <a:lnSpc>
                <a:spcPct val="100000"/>
              </a:lnSpc>
              <a:spcBef>
                <a:spcPts val="1000"/>
              </a:spcBef>
              <a:spcAft>
                <a:spcPts val="0"/>
              </a:spcAft>
              <a:buClr>
                <a:schemeClr val="dk1"/>
              </a:buClr>
              <a:buSzPts val="2400"/>
              <a:buChar char="•"/>
            </a:pPr>
            <a:r>
              <a:rPr lang="fr-FR" sz="2400"/>
              <a:t>Meilleure mesure pour les données asymétriques et/ou présentant des valeurs aberrantes</a:t>
            </a:r>
            <a:endParaRPr sz="2400"/>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1028" name="Google Shape;1028;p12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400">
                <a:latin typeface="Franklin Gothic Medium" panose="020B0603020102020204" pitchFamily="34" charset="0"/>
              </a:rPr>
              <a:t>Médiane : Propriétés et utilisation</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657D2AE9-E3E8-CF9A-BEB8-881E86B7CFC0}"/>
              </a:ext>
            </a:extLst>
          </p:cNvPr>
          <p:cNvGraphicFramePr>
            <a:graphicFrameLocks noChangeAspect="1"/>
          </p:cNvGraphicFramePr>
          <p:nvPr>
            <p:extLst>
              <p:ext uri="{D42A27DB-BD31-4B8C-83A1-F6EECF244321}">
                <p14:modId xmlns:p14="http://schemas.microsoft.com/office/powerpoint/2010/main" val="317296991"/>
              </p:ext>
            </p:extLst>
          </p:nvPr>
        </p:nvGraphicFramePr>
        <p:xfrm>
          <a:off x="1324131" y="3202904"/>
          <a:ext cx="4634650" cy="31940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Object 2">
            <a:extLst>
              <a:ext uri="{FF2B5EF4-FFF2-40B4-BE49-F238E27FC236}">
                <a16:creationId xmlns:a16="http://schemas.microsoft.com/office/drawing/2014/main" id="{DD5E61DF-2646-1136-BBDD-06F5A1D416F3}"/>
              </a:ext>
            </a:extLst>
          </p:cNvPr>
          <p:cNvGraphicFramePr>
            <a:graphicFrameLocks noChangeAspect="1"/>
          </p:cNvGraphicFramePr>
          <p:nvPr>
            <p:extLst>
              <p:ext uri="{D42A27DB-BD31-4B8C-83A1-F6EECF244321}">
                <p14:modId xmlns:p14="http://schemas.microsoft.com/office/powerpoint/2010/main" val="3950565265"/>
              </p:ext>
            </p:extLst>
          </p:nvPr>
        </p:nvGraphicFramePr>
        <p:xfrm>
          <a:off x="6444711" y="3278794"/>
          <a:ext cx="4909089" cy="322719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9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fr-FR" dirty="0"/>
              <a:t>À la fin de cette leçon, vous pourrez :</a:t>
            </a:r>
            <a:endParaRPr b="1" i="0" u="none" strike="noStrike" cap="none" dirty="0">
              <a:solidFill>
                <a:srgbClr val="000000"/>
              </a:solidFill>
            </a:endParaRPr>
          </a:p>
          <a:p>
            <a:pPr marL="228600" marR="0" lvl="0" indent="-228600" algn="l" rtl="0">
              <a:lnSpc>
                <a:spcPct val="100000"/>
              </a:lnSpc>
              <a:spcBef>
                <a:spcPts val="1000"/>
              </a:spcBef>
              <a:spcAft>
                <a:spcPts val="0"/>
              </a:spcAft>
              <a:buClr>
                <a:srgbClr val="000000"/>
              </a:buClr>
              <a:buSzPts val="2800"/>
              <a:buFont typeface="Arial"/>
              <a:buChar char="•"/>
            </a:pPr>
            <a:r>
              <a:rPr lang="fr-FR" sz="2800" b="0" i="0" u="none" strike="noStrike" cap="none" dirty="0">
                <a:solidFill>
                  <a:srgbClr val="000000"/>
                </a:solidFill>
                <a:latin typeface="Arial"/>
                <a:ea typeface="Arial"/>
                <a:cs typeface="Arial"/>
                <a:sym typeface="Arial"/>
              </a:rPr>
              <a:t>Expliquer la différence entre les variables quantitatives et qualitatives et comment résumer chacune d'entre elles</a:t>
            </a:r>
            <a:endParaRPr dirty="0"/>
          </a:p>
          <a:p>
            <a:pPr marL="228600" marR="0" lvl="0" indent="-228600" algn="l" rtl="0">
              <a:lnSpc>
                <a:spcPct val="100000"/>
              </a:lnSpc>
              <a:spcBef>
                <a:spcPts val="1000"/>
              </a:spcBef>
              <a:spcAft>
                <a:spcPts val="0"/>
              </a:spcAft>
              <a:buClr>
                <a:srgbClr val="000000"/>
              </a:buClr>
              <a:buSzPts val="2800"/>
              <a:buFont typeface="Arial"/>
              <a:buChar char="•"/>
            </a:pPr>
            <a:r>
              <a:rPr lang="fr-FR" sz="2800" b="0" i="0" u="none" strike="noStrike" cap="none" dirty="0">
                <a:solidFill>
                  <a:srgbClr val="000000"/>
                </a:solidFill>
                <a:latin typeface="Arial"/>
                <a:ea typeface="Arial"/>
                <a:cs typeface="Arial"/>
                <a:sym typeface="Arial"/>
              </a:rPr>
              <a:t>Explique</a:t>
            </a:r>
            <a:r>
              <a:rPr lang="fr-FR" b="0" dirty="0">
                <a:solidFill>
                  <a:srgbClr val="000000"/>
                </a:solidFill>
              </a:rPr>
              <a:t>r </a:t>
            </a:r>
            <a:r>
              <a:rPr lang="fr-FR" sz="2800" b="0" i="0" u="none" strike="noStrike" cap="none" dirty="0">
                <a:solidFill>
                  <a:srgbClr val="000000"/>
                </a:solidFill>
                <a:latin typeface="Arial"/>
                <a:ea typeface="Arial"/>
                <a:cs typeface="Arial"/>
                <a:sym typeface="Arial"/>
              </a:rPr>
              <a:t>et calcule</a:t>
            </a:r>
            <a:r>
              <a:rPr lang="fr-FR" b="0" dirty="0">
                <a:solidFill>
                  <a:srgbClr val="000000"/>
                </a:solidFill>
              </a:rPr>
              <a:t>r</a:t>
            </a:r>
            <a:r>
              <a:rPr lang="fr-FR" sz="2800" b="0" i="0" u="none" strike="noStrike" cap="none" dirty="0">
                <a:solidFill>
                  <a:srgbClr val="000000"/>
                </a:solidFill>
                <a:latin typeface="Arial"/>
                <a:ea typeface="Arial"/>
                <a:cs typeface="Arial"/>
                <a:sym typeface="Arial"/>
              </a:rPr>
              <a:t> :</a:t>
            </a:r>
            <a:endParaRPr dirty="0"/>
          </a:p>
          <a:p>
            <a:pPr marL="685800" marR="0" lvl="1" indent="-228600" algn="l" rtl="0">
              <a:lnSpc>
                <a:spcPct val="100000"/>
              </a:lnSpc>
              <a:spcBef>
                <a:spcPts val="1000"/>
              </a:spcBef>
              <a:spcAft>
                <a:spcPts val="0"/>
              </a:spcAft>
              <a:buClr>
                <a:srgbClr val="109648"/>
              </a:buClr>
              <a:buSzPts val="2400"/>
              <a:buFont typeface="Noto Sans Symbols"/>
              <a:buChar char="▪"/>
            </a:pPr>
            <a:r>
              <a:rPr lang="fr-FR" sz="2400" b="1" i="0" u="none" strike="noStrike" cap="none" dirty="0">
                <a:solidFill>
                  <a:srgbClr val="000000"/>
                </a:solidFill>
                <a:latin typeface="Arial"/>
                <a:ea typeface="Arial"/>
                <a:cs typeface="Arial"/>
                <a:sym typeface="Arial"/>
              </a:rPr>
              <a:t>Mesures de tendance centrale : </a:t>
            </a:r>
            <a:r>
              <a:rPr lang="fr-FR" sz="2400" b="0" i="0" u="none" strike="noStrike" cap="none" dirty="0">
                <a:solidFill>
                  <a:srgbClr val="000000"/>
                </a:solidFill>
                <a:latin typeface="Arial"/>
                <a:ea typeface="Arial"/>
                <a:cs typeface="Arial"/>
                <a:sym typeface="Arial"/>
              </a:rPr>
              <a:t>moyenne, médiane et mode</a:t>
            </a:r>
            <a:endParaRPr dirty="0"/>
          </a:p>
          <a:p>
            <a:pPr marL="685800" marR="0" lvl="1" indent="-228600" algn="l" rtl="0">
              <a:lnSpc>
                <a:spcPct val="100000"/>
              </a:lnSpc>
              <a:spcBef>
                <a:spcPts val="1000"/>
              </a:spcBef>
              <a:spcAft>
                <a:spcPts val="0"/>
              </a:spcAft>
              <a:buClr>
                <a:srgbClr val="109648"/>
              </a:buClr>
              <a:buSzPts val="2400"/>
              <a:buFont typeface="Noto Sans Symbols"/>
              <a:buChar char="▪"/>
            </a:pPr>
            <a:r>
              <a:rPr lang="fr-FR" sz="2400" b="1" i="0" u="none" strike="noStrike" cap="none" dirty="0">
                <a:solidFill>
                  <a:srgbClr val="000000"/>
                </a:solidFill>
                <a:latin typeface="Arial"/>
                <a:ea typeface="Arial"/>
                <a:cs typeface="Arial"/>
                <a:sym typeface="Arial"/>
              </a:rPr>
              <a:t>Mesures de dispersion : </a:t>
            </a:r>
            <a:r>
              <a:rPr lang="fr-FR" dirty="0"/>
              <a:t>étendue</a:t>
            </a:r>
            <a:endParaRPr dirty="0"/>
          </a:p>
          <a:p>
            <a:pPr marL="685800" marR="0" lvl="1" indent="-228600" algn="l" rtl="0">
              <a:lnSpc>
                <a:spcPct val="100000"/>
              </a:lnSpc>
              <a:spcBef>
                <a:spcPts val="1000"/>
              </a:spcBef>
              <a:spcAft>
                <a:spcPts val="0"/>
              </a:spcAft>
              <a:buClr>
                <a:srgbClr val="109648"/>
              </a:buClr>
              <a:buSzPts val="2400"/>
              <a:buFont typeface="Noto Sans Symbols"/>
              <a:buChar char="▪"/>
            </a:pPr>
            <a:r>
              <a:rPr lang="fr-FR" sz="2400" b="1" i="0" u="none" strike="noStrike" cap="none" dirty="0">
                <a:solidFill>
                  <a:srgbClr val="000000"/>
                </a:solidFill>
                <a:latin typeface="Arial"/>
                <a:ea typeface="Arial"/>
                <a:cs typeface="Arial"/>
                <a:sym typeface="Arial"/>
              </a:rPr>
              <a:t>Mesures de fréquence des maladies : </a:t>
            </a:r>
            <a:r>
              <a:rPr lang="fr-FR" sz="2400" b="0" i="0" u="none" strike="noStrike" cap="none" dirty="0">
                <a:solidFill>
                  <a:srgbClr val="000000"/>
                </a:solidFill>
                <a:latin typeface="Arial"/>
                <a:ea typeface="Arial"/>
                <a:cs typeface="Arial"/>
                <a:sym typeface="Arial"/>
              </a:rPr>
              <a:t>ratio, proportion, taux, prévalence, incidence, taux d'attaque, taux de mortalité, taux de létalité</a:t>
            </a:r>
            <a:endParaRPr dirty="0"/>
          </a:p>
          <a:p>
            <a:pPr marL="0" lvl="0" indent="0" algn="l" rtl="0">
              <a:lnSpc>
                <a:spcPct val="100000"/>
              </a:lnSpc>
              <a:spcBef>
                <a:spcPts val="1000"/>
              </a:spcBef>
              <a:spcAft>
                <a:spcPts val="0"/>
              </a:spcAft>
              <a:buClr>
                <a:schemeClr val="dk1"/>
              </a:buClr>
              <a:buSzPts val="2800"/>
              <a:buFont typeface="Arial"/>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35"/>
        <p:cNvGrpSpPr/>
        <p:nvPr/>
      </p:nvGrpSpPr>
      <p:grpSpPr>
        <a:xfrm>
          <a:off x="0" y="0"/>
          <a:ext cx="0" cy="0"/>
          <a:chOff x="0" y="0"/>
          <a:chExt cx="0" cy="0"/>
        </a:xfrm>
      </p:grpSpPr>
      <p:pic>
        <p:nvPicPr>
          <p:cNvPr id="1036" name="Google Shape;1036;p122"/>
          <p:cNvPicPr preferRelativeResize="0"/>
          <p:nvPr/>
        </p:nvPicPr>
        <p:blipFill rotWithShape="1">
          <a:blip r:embed="rId3">
            <a:alphaModFix/>
          </a:blip>
          <a:srcRect l="17005" t="1054" r="727" b="27302"/>
          <a:stretch/>
        </p:blipFill>
        <p:spPr>
          <a:xfrm>
            <a:off x="6609294" y="3877149"/>
            <a:ext cx="4770327" cy="1844496"/>
          </a:xfrm>
          <a:prstGeom prst="rect">
            <a:avLst/>
          </a:prstGeom>
          <a:noFill/>
          <a:ln>
            <a:noFill/>
          </a:ln>
        </p:spPr>
      </p:pic>
      <p:pic>
        <p:nvPicPr>
          <p:cNvPr id="1037" name="Google Shape;1037;p122"/>
          <p:cNvPicPr preferRelativeResize="0"/>
          <p:nvPr/>
        </p:nvPicPr>
        <p:blipFill rotWithShape="1">
          <a:blip r:embed="rId4">
            <a:alphaModFix/>
          </a:blip>
          <a:srcRect l="6015" t="-243" r="1161" b="29987"/>
          <a:stretch/>
        </p:blipFill>
        <p:spPr>
          <a:xfrm>
            <a:off x="1226305" y="3774031"/>
            <a:ext cx="4770328" cy="1844496"/>
          </a:xfrm>
          <a:prstGeom prst="rect">
            <a:avLst/>
          </a:prstGeom>
          <a:noFill/>
          <a:ln>
            <a:noFill/>
          </a:ln>
        </p:spPr>
      </p:pic>
      <p:sp>
        <p:nvSpPr>
          <p:cNvPr id="1038" name="Google Shape;1038;p122"/>
          <p:cNvSpPr txBox="1"/>
          <p:nvPr/>
        </p:nvSpPr>
        <p:spPr>
          <a:xfrm>
            <a:off x="39206" y="5629361"/>
            <a:ext cx="5940336" cy="400069"/>
          </a:xfrm>
          <a:prstGeom prst="rect">
            <a:avLst/>
          </a:prstGeom>
          <a:noFill/>
          <a:ln>
            <a:noFill/>
          </a:ln>
        </p:spPr>
        <p:txBody>
          <a:bodyPr spcFirstLastPara="1" wrap="square" lIns="91425" tIns="45700" rIns="91425" bIns="45700" anchor="t" anchorCtr="0">
            <a:spAutoFit/>
          </a:bodyPr>
          <a:lstStyle/>
          <a:p>
            <a:pPr marL="800100" marR="0" lvl="1" indent="-342900" algn="l" rtl="0">
              <a:lnSpc>
                <a:spcPct val="100000"/>
              </a:lnSpc>
              <a:spcBef>
                <a:spcPts val="0"/>
              </a:spcBef>
              <a:spcAft>
                <a:spcPts val="0"/>
              </a:spcAft>
              <a:buClr>
                <a:srgbClr val="00820C"/>
              </a:buClr>
              <a:buSzPts val="2000"/>
              <a:buFont typeface="Wingdings" panose="05000000000000000000" pitchFamily="2" charset="2"/>
              <a:buChar char="§"/>
            </a:pPr>
            <a:r>
              <a:rPr lang="fr-FR" sz="2000" b="0" i="0" u="none" strike="noStrike" cap="none">
                <a:solidFill>
                  <a:srgbClr val="000000"/>
                </a:solidFill>
                <a:latin typeface="Arial"/>
                <a:ea typeface="Arial"/>
                <a:cs typeface="Arial"/>
                <a:sym typeface="Arial"/>
              </a:rPr>
              <a:t>Dévie vers la droite : Médiane &lt; Moyenne</a:t>
            </a:r>
            <a:endParaRPr sz="2000" b="0" i="0" u="none" strike="noStrike" cap="none">
              <a:solidFill>
                <a:srgbClr val="000000"/>
              </a:solidFill>
              <a:latin typeface="Arial"/>
              <a:ea typeface="Arial"/>
              <a:cs typeface="Arial"/>
              <a:sym typeface="Arial"/>
            </a:endParaRPr>
          </a:p>
        </p:txBody>
      </p:sp>
      <p:sp>
        <p:nvSpPr>
          <p:cNvPr id="1039" name="Google Shape;1039;p122"/>
          <p:cNvSpPr txBox="1"/>
          <p:nvPr/>
        </p:nvSpPr>
        <p:spPr>
          <a:xfrm>
            <a:off x="6222104" y="5611746"/>
            <a:ext cx="5927887" cy="400069"/>
          </a:xfrm>
          <a:prstGeom prst="rect">
            <a:avLst/>
          </a:prstGeom>
          <a:noFill/>
          <a:ln>
            <a:noFill/>
          </a:ln>
        </p:spPr>
        <p:txBody>
          <a:bodyPr spcFirstLastPara="1" wrap="square" lIns="91425" tIns="45700" rIns="91425" bIns="45700" anchor="t" anchorCtr="0">
            <a:spAutoFit/>
          </a:bodyPr>
          <a:lstStyle/>
          <a:p>
            <a:pPr marL="800100" lvl="1" indent="-342900">
              <a:buClr>
                <a:srgbClr val="00820C"/>
              </a:buClr>
              <a:buSzPts val="2000"/>
              <a:buFont typeface="Wingdings" panose="05000000000000000000" pitchFamily="2" charset="2"/>
              <a:buChar char="§"/>
            </a:pPr>
            <a:r>
              <a:rPr lang="fr-FR" sz="2000" dirty="0"/>
              <a:t>Dévie vers la gauche</a:t>
            </a:r>
            <a:r>
              <a:rPr lang="fr-FR" sz="2000" b="0" i="0" u="none" strike="noStrike" cap="none" dirty="0">
                <a:solidFill>
                  <a:srgbClr val="000000"/>
                </a:solidFill>
                <a:latin typeface="Arial"/>
                <a:ea typeface="Arial"/>
                <a:cs typeface="Arial"/>
                <a:sym typeface="Arial"/>
              </a:rPr>
              <a:t> : Moyenne &lt; Médiane</a:t>
            </a:r>
            <a:endParaRPr dirty="0"/>
          </a:p>
        </p:txBody>
      </p:sp>
      <p:sp>
        <p:nvSpPr>
          <p:cNvPr id="1040" name="Google Shape;1040;p122"/>
          <p:cNvSpPr txBox="1"/>
          <p:nvPr/>
        </p:nvSpPr>
        <p:spPr>
          <a:xfrm>
            <a:off x="9828032" y="4952203"/>
            <a:ext cx="1039942" cy="2769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200" b="1">
                <a:solidFill>
                  <a:schemeClr val="dk1"/>
                </a:solidFill>
                <a:latin typeface="Arial"/>
                <a:ea typeface="Arial"/>
                <a:cs typeface="Arial"/>
                <a:sym typeface="Arial"/>
              </a:rPr>
              <a:t>Médiane</a:t>
            </a:r>
            <a:endParaRPr sz="1200" b="1">
              <a:solidFill>
                <a:schemeClr val="dk1"/>
              </a:solidFill>
              <a:latin typeface="Arial"/>
              <a:ea typeface="Arial"/>
              <a:cs typeface="Arial"/>
              <a:sym typeface="Arial"/>
            </a:endParaRPr>
          </a:p>
        </p:txBody>
      </p:sp>
      <p:sp>
        <p:nvSpPr>
          <p:cNvPr id="1041" name="Google Shape;1041;p122"/>
          <p:cNvSpPr txBox="1">
            <a:spLocks noGrp="1"/>
          </p:cNvSpPr>
          <p:nvPr>
            <p:ph type="body" idx="2"/>
          </p:nvPr>
        </p:nvSpPr>
        <p:spPr>
          <a:xfrm>
            <a:off x="2922872" y="6495446"/>
            <a:ext cx="6629965" cy="18541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u="sng">
                <a:solidFill>
                  <a:schemeClr val="hlink"/>
                </a:solidFill>
                <a:hlinkClick r:id="rId5"/>
              </a:rPr>
              <a:t>https://www.statisticshowto.com/probability-and-statistics/skewed-distribution/#SkewRight </a:t>
            </a:r>
            <a:endParaRPr/>
          </a:p>
        </p:txBody>
      </p:sp>
      <p:sp>
        <p:nvSpPr>
          <p:cNvPr id="1042" name="Google Shape;1042;p122"/>
          <p:cNvSpPr txBox="1"/>
          <p:nvPr/>
        </p:nvSpPr>
        <p:spPr>
          <a:xfrm>
            <a:off x="8327637" y="5074526"/>
            <a:ext cx="1039942" cy="276999"/>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200" b="1">
                <a:solidFill>
                  <a:schemeClr val="dk1"/>
                </a:solidFill>
                <a:latin typeface="Arial"/>
                <a:ea typeface="Arial"/>
                <a:cs typeface="Arial"/>
                <a:sym typeface="Arial"/>
              </a:rPr>
              <a:t>Moyenne</a:t>
            </a:r>
            <a:endParaRPr sz="1200" b="1">
              <a:solidFill>
                <a:schemeClr val="dk1"/>
              </a:solidFill>
              <a:latin typeface="Arial"/>
              <a:ea typeface="Arial"/>
              <a:cs typeface="Arial"/>
              <a:sym typeface="Arial"/>
            </a:endParaRPr>
          </a:p>
        </p:txBody>
      </p:sp>
      <p:sp>
        <p:nvSpPr>
          <p:cNvPr id="1043" name="Google Shape;1043;p122"/>
          <p:cNvSpPr/>
          <p:nvPr/>
        </p:nvSpPr>
        <p:spPr>
          <a:xfrm>
            <a:off x="1304014" y="4018400"/>
            <a:ext cx="3760967" cy="1505045"/>
          </a:xfrm>
          <a:custGeom>
            <a:avLst/>
            <a:gdLst/>
            <a:ahLst/>
            <a:cxnLst/>
            <a:rect l="l" t="t" r="r" b="b"/>
            <a:pathLst>
              <a:path w="3760967" h="1505045" extrusionOk="0">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4" name="Google Shape;1044;p122"/>
          <p:cNvSpPr/>
          <p:nvPr/>
        </p:nvSpPr>
        <p:spPr>
          <a:xfrm flipH="1">
            <a:off x="6729522" y="4084321"/>
            <a:ext cx="4236172" cy="1464954"/>
          </a:xfrm>
          <a:custGeom>
            <a:avLst/>
            <a:gdLst/>
            <a:ahLst/>
            <a:cxnLst/>
            <a:rect l="l" t="t" r="r" b="b"/>
            <a:pathLst>
              <a:path w="3760967" h="1505045" extrusionOk="0">
                <a:moveTo>
                  <a:pt x="0" y="1481252"/>
                </a:moveTo>
                <a:cubicBezTo>
                  <a:pt x="17227" y="1495829"/>
                  <a:pt x="34455" y="1510406"/>
                  <a:pt x="63610" y="1489203"/>
                </a:cubicBezTo>
                <a:cubicBezTo>
                  <a:pt x="92765" y="1468000"/>
                  <a:pt x="95416" y="1543537"/>
                  <a:pt x="174929" y="1354031"/>
                </a:cubicBezTo>
                <a:cubicBezTo>
                  <a:pt x="254442" y="1164525"/>
                  <a:pt x="432021" y="574803"/>
                  <a:pt x="540689" y="352167"/>
                </a:cubicBezTo>
                <a:cubicBezTo>
                  <a:pt x="649357" y="129530"/>
                  <a:pt x="711642" y="57968"/>
                  <a:pt x="826936" y="18212"/>
                </a:cubicBezTo>
                <a:cubicBezTo>
                  <a:pt x="942230" y="-21544"/>
                  <a:pt x="1052222" y="984"/>
                  <a:pt x="1232452" y="113628"/>
                </a:cubicBezTo>
                <a:cubicBezTo>
                  <a:pt x="1412682" y="226272"/>
                  <a:pt x="1716157" y="535047"/>
                  <a:pt x="1908313" y="694073"/>
                </a:cubicBezTo>
                <a:cubicBezTo>
                  <a:pt x="2100469" y="853099"/>
                  <a:pt x="2215763" y="957791"/>
                  <a:pt x="2385391" y="1067784"/>
                </a:cubicBezTo>
                <a:cubicBezTo>
                  <a:pt x="2555019" y="1177777"/>
                  <a:pt x="2775005" y="1287770"/>
                  <a:pt x="2926080" y="1354031"/>
                </a:cubicBezTo>
                <a:cubicBezTo>
                  <a:pt x="3077155" y="1420292"/>
                  <a:pt x="3152692" y="1441496"/>
                  <a:pt x="3291840" y="1465350"/>
                </a:cubicBezTo>
                <a:cubicBezTo>
                  <a:pt x="3430988" y="1489204"/>
                  <a:pt x="3694706" y="1519684"/>
                  <a:pt x="3760967" y="1497155"/>
                </a:cubicBezTo>
              </a:path>
            </a:pathLst>
          </a:custGeom>
          <a:noFill/>
          <a:ln w="381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045" name="Google Shape;1045;p122"/>
          <p:cNvCxnSpPr/>
          <p:nvPr/>
        </p:nvCxnSpPr>
        <p:spPr>
          <a:xfrm>
            <a:off x="2591224" y="4193531"/>
            <a:ext cx="0" cy="1371600"/>
          </a:xfrm>
          <a:prstGeom prst="straightConnector1">
            <a:avLst/>
          </a:prstGeom>
          <a:noFill/>
          <a:ln w="38100" cap="flat" cmpd="sng">
            <a:solidFill>
              <a:srgbClr val="2290B8"/>
            </a:solidFill>
            <a:prstDash val="solid"/>
            <a:miter lim="800000"/>
            <a:headEnd type="none" w="sm" len="sm"/>
            <a:tailEnd type="none" w="sm" len="sm"/>
          </a:ln>
        </p:spPr>
      </p:cxnSp>
      <p:cxnSp>
        <p:nvCxnSpPr>
          <p:cNvPr id="1046" name="Google Shape;1046;p122"/>
          <p:cNvCxnSpPr/>
          <p:nvPr/>
        </p:nvCxnSpPr>
        <p:spPr>
          <a:xfrm>
            <a:off x="2363968" y="4084321"/>
            <a:ext cx="0" cy="1481328"/>
          </a:xfrm>
          <a:prstGeom prst="straightConnector1">
            <a:avLst/>
          </a:prstGeom>
          <a:noFill/>
          <a:ln w="38100" cap="flat" cmpd="sng">
            <a:solidFill>
              <a:schemeClr val="dk1"/>
            </a:solidFill>
            <a:prstDash val="solid"/>
            <a:miter lim="800000"/>
            <a:headEnd type="none" w="sm" len="sm"/>
            <a:tailEnd type="none" w="sm" len="sm"/>
          </a:ln>
        </p:spPr>
      </p:cxnSp>
      <p:sp>
        <p:nvSpPr>
          <p:cNvPr id="1047" name="Google Shape;1047;p122"/>
          <p:cNvSpPr/>
          <p:nvPr/>
        </p:nvSpPr>
        <p:spPr>
          <a:xfrm>
            <a:off x="6223107" y="1535009"/>
            <a:ext cx="1879701" cy="1066584"/>
          </a:xfrm>
          <a:custGeom>
            <a:avLst/>
            <a:gdLst/>
            <a:ahLst/>
            <a:cxnLst/>
            <a:rect l="l" t="t" r="r" b="b"/>
            <a:pathLst>
              <a:path w="1637414" h="1063256" extrusionOk="0">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48" name="Google Shape;1048;p122"/>
          <p:cNvSpPr/>
          <p:nvPr/>
        </p:nvSpPr>
        <p:spPr>
          <a:xfrm flipH="1">
            <a:off x="4343400" y="1539517"/>
            <a:ext cx="1879703" cy="1062076"/>
          </a:xfrm>
          <a:custGeom>
            <a:avLst/>
            <a:gdLst/>
            <a:ahLst/>
            <a:cxnLst/>
            <a:rect l="l" t="t" r="r" b="b"/>
            <a:pathLst>
              <a:path w="1637414" h="1063256" extrusionOk="0">
                <a:moveTo>
                  <a:pt x="0" y="0"/>
                </a:moveTo>
                <a:cubicBezTo>
                  <a:pt x="45188" y="3544"/>
                  <a:pt x="90377" y="7089"/>
                  <a:pt x="148856" y="31898"/>
                </a:cubicBezTo>
                <a:cubicBezTo>
                  <a:pt x="207335" y="56707"/>
                  <a:pt x="274675" y="88605"/>
                  <a:pt x="350875" y="148856"/>
                </a:cubicBezTo>
                <a:cubicBezTo>
                  <a:pt x="427075" y="209107"/>
                  <a:pt x="512135" y="303028"/>
                  <a:pt x="606056" y="393405"/>
                </a:cubicBezTo>
                <a:cubicBezTo>
                  <a:pt x="699977" y="483782"/>
                  <a:pt x="829340" y="614916"/>
                  <a:pt x="914400" y="691116"/>
                </a:cubicBezTo>
                <a:cubicBezTo>
                  <a:pt x="999460" y="767316"/>
                  <a:pt x="1052624" y="806303"/>
                  <a:pt x="1116419" y="850605"/>
                </a:cubicBezTo>
                <a:cubicBezTo>
                  <a:pt x="1180214" y="894907"/>
                  <a:pt x="1240466" y="928577"/>
                  <a:pt x="1297173" y="956930"/>
                </a:cubicBezTo>
                <a:cubicBezTo>
                  <a:pt x="1353880" y="985283"/>
                  <a:pt x="1399954" y="1003004"/>
                  <a:pt x="1456661" y="1020725"/>
                </a:cubicBezTo>
                <a:cubicBezTo>
                  <a:pt x="1513368" y="1038446"/>
                  <a:pt x="1573619" y="1059712"/>
                  <a:pt x="1637414" y="1063256"/>
                </a:cubicBezTo>
              </a:path>
            </a:pathLst>
          </a:custGeom>
          <a:noFill/>
          <a:ln w="381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049" name="Google Shape;1049;p122"/>
          <p:cNvCxnSpPr/>
          <p:nvPr/>
        </p:nvCxnSpPr>
        <p:spPr>
          <a:xfrm>
            <a:off x="6237855" y="1557131"/>
            <a:ext cx="0" cy="1088136"/>
          </a:xfrm>
          <a:prstGeom prst="straightConnector1">
            <a:avLst/>
          </a:prstGeom>
          <a:noFill/>
          <a:ln w="38100" cap="flat" cmpd="sng">
            <a:solidFill>
              <a:schemeClr val="dk1"/>
            </a:solidFill>
            <a:prstDash val="solid"/>
            <a:miter lim="800000"/>
            <a:headEnd type="none" w="sm" len="sm"/>
            <a:tailEnd type="none" w="sm" len="sm"/>
          </a:ln>
        </p:spPr>
      </p:cxnSp>
      <p:sp>
        <p:nvSpPr>
          <p:cNvPr id="1050" name="Google Shape;1050;p122"/>
          <p:cNvSpPr txBox="1"/>
          <p:nvPr/>
        </p:nvSpPr>
        <p:spPr>
          <a:xfrm>
            <a:off x="2642201" y="4574798"/>
            <a:ext cx="859431" cy="2769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200" b="1">
                <a:solidFill>
                  <a:schemeClr val="dk1"/>
                </a:solidFill>
                <a:latin typeface="Arial"/>
                <a:ea typeface="Arial"/>
                <a:cs typeface="Arial"/>
                <a:sym typeface="Arial"/>
              </a:rPr>
              <a:t>Moyenne</a:t>
            </a:r>
            <a:endParaRPr sz="1200" b="1">
              <a:solidFill>
                <a:schemeClr val="dk1"/>
              </a:solidFill>
              <a:latin typeface="Arial"/>
              <a:ea typeface="Arial"/>
              <a:cs typeface="Arial"/>
              <a:sym typeface="Arial"/>
            </a:endParaRPr>
          </a:p>
        </p:txBody>
      </p:sp>
      <p:sp>
        <p:nvSpPr>
          <p:cNvPr id="1051" name="Google Shape;1051;p122"/>
          <p:cNvSpPr txBox="1"/>
          <p:nvPr/>
        </p:nvSpPr>
        <p:spPr>
          <a:xfrm>
            <a:off x="3520966" y="2857075"/>
            <a:ext cx="5563996" cy="461665"/>
          </a:xfrm>
          <a:prstGeom prst="rect">
            <a:avLst/>
          </a:prstGeom>
          <a:noFill/>
          <a:ln>
            <a:noFill/>
          </a:ln>
        </p:spPr>
        <p:txBody>
          <a:bodyPr spcFirstLastPara="1" wrap="square" lIns="91425" tIns="45700" rIns="91425" bIns="45700" anchor="t" anchorCtr="0">
            <a:spAutoFit/>
          </a:bodyPr>
          <a:lstStyle/>
          <a:p>
            <a:pPr marL="800100" marR="0" lvl="1" indent="-342900" algn="l" rtl="0">
              <a:lnSpc>
                <a:spcPct val="100000"/>
              </a:lnSpc>
              <a:spcBef>
                <a:spcPts val="0"/>
              </a:spcBef>
              <a:spcAft>
                <a:spcPts val="0"/>
              </a:spcAft>
              <a:buClr>
                <a:srgbClr val="00820C"/>
              </a:buClr>
              <a:buSzPts val="2400"/>
              <a:buFont typeface="Wingdings" panose="05000000000000000000" pitchFamily="2" charset="2"/>
              <a:buChar char="§"/>
            </a:pPr>
            <a:r>
              <a:rPr lang="fr-FR" sz="2400" b="0" i="0" u="none" strike="noStrike" cap="none">
                <a:solidFill>
                  <a:srgbClr val="000000"/>
                </a:solidFill>
                <a:latin typeface="Arial"/>
                <a:ea typeface="Arial"/>
                <a:cs typeface="Arial"/>
                <a:sym typeface="Arial"/>
              </a:rPr>
              <a:t>Symétrique : Médiane = Moyenne</a:t>
            </a:r>
            <a:endParaRPr sz="2400" b="0" i="0" u="none" strike="noStrike" cap="none">
              <a:solidFill>
                <a:srgbClr val="000000"/>
              </a:solidFill>
              <a:latin typeface="Arial"/>
              <a:ea typeface="Arial"/>
              <a:cs typeface="Arial"/>
              <a:sym typeface="Arial"/>
            </a:endParaRPr>
          </a:p>
        </p:txBody>
      </p:sp>
      <p:sp>
        <p:nvSpPr>
          <p:cNvPr id="1052" name="Google Shape;1052;p122"/>
          <p:cNvSpPr txBox="1"/>
          <p:nvPr/>
        </p:nvSpPr>
        <p:spPr>
          <a:xfrm>
            <a:off x="1433814" y="5086991"/>
            <a:ext cx="872451" cy="2769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200" b="1">
                <a:solidFill>
                  <a:schemeClr val="dk1"/>
                </a:solidFill>
                <a:latin typeface="Arial"/>
                <a:ea typeface="Arial"/>
                <a:cs typeface="Arial"/>
                <a:sym typeface="Arial"/>
              </a:rPr>
              <a:t>Médiane</a:t>
            </a:r>
            <a:endParaRPr sz="1200" b="1">
              <a:solidFill>
                <a:schemeClr val="dk1"/>
              </a:solidFill>
              <a:latin typeface="Arial"/>
              <a:ea typeface="Arial"/>
              <a:cs typeface="Arial"/>
              <a:sym typeface="Arial"/>
            </a:endParaRPr>
          </a:p>
        </p:txBody>
      </p:sp>
      <p:sp>
        <p:nvSpPr>
          <p:cNvPr id="2" name="Google Shape;1028;p121">
            <a:extLst>
              <a:ext uri="{FF2B5EF4-FFF2-40B4-BE49-F238E27FC236}">
                <a16:creationId xmlns:a16="http://schemas.microsoft.com/office/drawing/2014/main" id="{FB6A0CB8-6140-2491-411E-E86789291E97}"/>
              </a:ext>
            </a:extLst>
          </p:cNvPr>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0"/>
              </a:spcBef>
              <a:spcAft>
                <a:spcPts val="0"/>
              </a:spcAft>
              <a:buClr>
                <a:schemeClr val="dk1"/>
              </a:buClr>
              <a:buSzPts val="4400"/>
              <a:buFont typeface="Libre Franklin Medium"/>
              <a:buNone/>
            </a:pPr>
            <a:r>
              <a:rPr lang="fr-FR" sz="4400">
                <a:solidFill>
                  <a:schemeClr val="dk1"/>
                </a:solidFill>
                <a:latin typeface="Franklin Gothic Medium" panose="020B0603020102020204" pitchFamily="34" charset="0"/>
                <a:sym typeface="Libre Franklin Medium"/>
              </a:rPr>
              <a:t>Distribution symétrique et asymétrique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12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a:latin typeface="Franklin Gothic Medium" panose="020B0603020102020204" pitchFamily="34" charset="0"/>
              </a:rPr>
              <a:t>Mesures de tendance centrale </a:t>
            </a:r>
            <a:endParaRPr>
              <a:latin typeface="Franklin Gothic Medium" panose="020B0603020102020204" pitchFamily="34" charset="0"/>
            </a:endParaRPr>
          </a:p>
        </p:txBody>
      </p:sp>
      <p:graphicFrame>
        <p:nvGraphicFramePr>
          <p:cNvPr id="1060" name="Google Shape;1060;p123"/>
          <p:cNvGraphicFramePr/>
          <p:nvPr>
            <p:extLst>
              <p:ext uri="{D42A27DB-BD31-4B8C-83A1-F6EECF244321}">
                <p14:modId xmlns:p14="http://schemas.microsoft.com/office/powerpoint/2010/main" val="2767037412"/>
              </p:ext>
            </p:extLst>
          </p:nvPr>
        </p:nvGraphicFramePr>
        <p:xfrm>
          <a:off x="317652" y="1730341"/>
          <a:ext cx="3393111" cy="2662125"/>
        </p:xfrm>
        <a:graphic>
          <a:graphicData uri="http://schemas.openxmlformats.org/drawingml/2006/table">
            <a:tbl>
              <a:tblPr firstRow="1">
                <a:noFill/>
                <a:tableStyleId>{A6B38839-0427-4ACF-AF99-603AB6811630}</a:tableStyleId>
              </a:tblPr>
              <a:tblGrid>
                <a:gridCol w="1009781">
                  <a:extLst>
                    <a:ext uri="{9D8B030D-6E8A-4147-A177-3AD203B41FA5}">
                      <a16:colId xmlns:a16="http://schemas.microsoft.com/office/drawing/2014/main" val="20000"/>
                    </a:ext>
                  </a:extLst>
                </a:gridCol>
                <a:gridCol w="1093018">
                  <a:extLst>
                    <a:ext uri="{9D8B030D-6E8A-4147-A177-3AD203B41FA5}">
                      <a16:colId xmlns:a16="http://schemas.microsoft.com/office/drawing/2014/main" val="20001"/>
                    </a:ext>
                  </a:extLst>
                </a:gridCol>
                <a:gridCol w="1290312">
                  <a:extLst>
                    <a:ext uri="{9D8B030D-6E8A-4147-A177-3AD203B41FA5}">
                      <a16:colId xmlns:a16="http://schemas.microsoft.com/office/drawing/2014/main" val="20002"/>
                    </a:ext>
                  </a:extLst>
                </a:gridCol>
              </a:tblGrid>
              <a:tr h="833800">
                <a:tc>
                  <a:txBody>
                    <a:bodyPr/>
                    <a:lstStyle/>
                    <a:p>
                      <a:pPr marL="0" marR="0" lvl="0" indent="0" algn="l" rtl="0">
                        <a:spcBef>
                          <a:spcPts val="0"/>
                        </a:spcBef>
                        <a:spcAft>
                          <a:spcPts val="0"/>
                        </a:spcAft>
                        <a:buNone/>
                      </a:pPr>
                      <a:r>
                        <a:rPr lang="fr-FR" sz="1500">
                          <a:solidFill>
                            <a:schemeClr val="dk1"/>
                          </a:solidFill>
                          <a:latin typeface="Arial"/>
                          <a:ea typeface="Arial"/>
                          <a:cs typeface="Arial"/>
                          <a:sym typeface="Arial"/>
                        </a:rPr>
                        <a:t>Mesure</a:t>
                      </a:r>
                      <a:endParaRPr sz="1500">
                        <a:solidFill>
                          <a:schemeClr val="dk1"/>
                        </a:solidFill>
                        <a:latin typeface="Arial"/>
                        <a:ea typeface="Arial"/>
                        <a:cs typeface="Arial"/>
                        <a:sym typeface="Arial"/>
                      </a:endParaRPr>
                    </a:p>
                  </a:txBody>
                  <a:tcPr marL="91425" marR="91425" marT="45700" marB="457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500">
                          <a:solidFill>
                            <a:schemeClr val="dk1"/>
                          </a:solidFill>
                          <a:latin typeface="Arial"/>
                          <a:ea typeface="Arial"/>
                          <a:cs typeface="Arial"/>
                          <a:sym typeface="Arial"/>
                        </a:rPr>
                        <a:t>Données originales (</a:t>
                      </a:r>
                      <a:r>
                        <a:rPr lang="fr-FR" sz="1500" i="1">
                          <a:solidFill>
                            <a:schemeClr val="dk1"/>
                          </a:solidFill>
                          <a:latin typeface="Arial"/>
                          <a:ea typeface="Arial"/>
                          <a:cs typeface="Arial"/>
                          <a:sym typeface="Arial"/>
                        </a:rPr>
                        <a:t>n=19</a:t>
                      </a:r>
                      <a:r>
                        <a:rPr lang="fr-FR" sz="1500">
                          <a:solidFill>
                            <a:schemeClr val="dk1"/>
                          </a:solidFill>
                          <a:latin typeface="Arial"/>
                          <a:ea typeface="Arial"/>
                          <a:cs typeface="Arial"/>
                          <a:sym typeface="Arial"/>
                        </a:rPr>
                        <a:t>)</a:t>
                      </a:r>
                      <a:endParaRPr sz="1500">
                        <a:solidFill>
                          <a:schemeClr val="dk1"/>
                        </a:solidFill>
                        <a:latin typeface="Arial"/>
                        <a:ea typeface="Arial"/>
                        <a:cs typeface="Arial"/>
                        <a:sym typeface="Arial"/>
                      </a:endParaRPr>
                    </a:p>
                  </a:txBody>
                  <a:tcPr marL="91425" marR="91425" marT="45700" marB="457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500">
                          <a:solidFill>
                            <a:schemeClr val="dk1"/>
                          </a:solidFill>
                          <a:latin typeface="Arial"/>
                          <a:ea typeface="Arial"/>
                          <a:cs typeface="Arial"/>
                          <a:sym typeface="Arial"/>
                        </a:rPr>
                        <a:t>Données actualisées</a:t>
                      </a:r>
                      <a:endParaRPr sz="1500"/>
                    </a:p>
                    <a:p>
                      <a:pPr marL="0" marR="0" lvl="0" indent="0" algn="ctr" rtl="0">
                        <a:spcBef>
                          <a:spcPts val="0"/>
                        </a:spcBef>
                        <a:spcAft>
                          <a:spcPts val="0"/>
                        </a:spcAft>
                        <a:buNone/>
                      </a:pPr>
                      <a:r>
                        <a:rPr lang="fr-FR" sz="1500">
                          <a:solidFill>
                            <a:schemeClr val="dk1"/>
                          </a:solidFill>
                          <a:latin typeface="Arial"/>
                          <a:ea typeface="Arial"/>
                          <a:cs typeface="Arial"/>
                          <a:sym typeface="Arial"/>
                        </a:rPr>
                        <a:t>(</a:t>
                      </a:r>
                      <a:r>
                        <a:rPr lang="fr-FR" sz="1500" i="1">
                          <a:solidFill>
                            <a:schemeClr val="dk1"/>
                          </a:solidFill>
                          <a:latin typeface="Arial"/>
                          <a:ea typeface="Arial"/>
                          <a:cs typeface="Arial"/>
                          <a:sym typeface="Arial"/>
                        </a:rPr>
                        <a:t>n=20</a:t>
                      </a:r>
                      <a:r>
                        <a:rPr lang="fr-FR" sz="1500">
                          <a:solidFill>
                            <a:schemeClr val="dk1"/>
                          </a:solidFill>
                          <a:latin typeface="Arial"/>
                          <a:ea typeface="Arial"/>
                          <a:cs typeface="Arial"/>
                          <a:sym typeface="Arial"/>
                        </a:rPr>
                        <a:t>)</a:t>
                      </a:r>
                      <a:endParaRPr sz="1500">
                        <a:solidFill>
                          <a:schemeClr val="dk1"/>
                        </a:solidFill>
                        <a:latin typeface="Arial"/>
                        <a:ea typeface="Arial"/>
                        <a:cs typeface="Arial"/>
                        <a:sym typeface="Arial"/>
                      </a:endParaRPr>
                    </a:p>
                  </a:txBody>
                  <a:tcPr marL="91425" marR="91425" marT="45700" marB="457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91025">
                <a:tc>
                  <a:txBody>
                    <a:bodyPr/>
                    <a:lstStyle/>
                    <a:p>
                      <a:pPr marL="0" marR="0" lvl="0" indent="0" algn="l" rtl="0">
                        <a:spcBef>
                          <a:spcPts val="0"/>
                        </a:spcBef>
                        <a:spcAft>
                          <a:spcPts val="0"/>
                        </a:spcAft>
                        <a:buNone/>
                      </a:pPr>
                      <a:r>
                        <a:rPr lang="fr-FR" sz="1500">
                          <a:solidFill>
                            <a:schemeClr val="dk1"/>
                          </a:solidFill>
                          <a:latin typeface="Arial"/>
                          <a:ea typeface="Arial"/>
                          <a:cs typeface="Arial"/>
                          <a:sym typeface="Arial"/>
                        </a:rPr>
                        <a:t>Mode</a:t>
                      </a:r>
                      <a:endParaRPr sz="150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500" b="0">
                          <a:solidFill>
                            <a:schemeClr val="dk1"/>
                          </a:solidFill>
                          <a:latin typeface="Arial"/>
                          <a:ea typeface="Arial"/>
                          <a:cs typeface="Arial"/>
                          <a:sym typeface="Arial"/>
                        </a:rPr>
                        <a:t>9</a:t>
                      </a:r>
                      <a:endParaRPr sz="1500" b="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1"/>
                  </a:ext>
                </a:extLst>
              </a:tr>
              <a:tr h="603800">
                <a:tc>
                  <a:txBody>
                    <a:bodyPr/>
                    <a:lstStyle/>
                    <a:p>
                      <a:pPr marL="0" marR="0" lvl="0" indent="0" algn="l" rtl="0">
                        <a:spcBef>
                          <a:spcPts val="0"/>
                        </a:spcBef>
                        <a:spcAft>
                          <a:spcPts val="0"/>
                        </a:spcAft>
                        <a:buNone/>
                      </a:pPr>
                      <a:r>
                        <a:rPr lang="fr-FR" sz="1500">
                          <a:solidFill>
                            <a:schemeClr val="dk1"/>
                          </a:solidFill>
                          <a:latin typeface="Arial"/>
                          <a:ea typeface="Arial"/>
                          <a:cs typeface="Arial"/>
                          <a:sym typeface="Arial"/>
                        </a:rPr>
                        <a:t>Médiane</a:t>
                      </a:r>
                      <a:endParaRPr sz="150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a:solidFill>
                            <a:schemeClr val="dk1"/>
                          </a:solidFill>
                          <a:latin typeface="Arial"/>
                          <a:ea typeface="Arial"/>
                          <a:cs typeface="Arial"/>
                          <a:sym typeface="Arial"/>
                        </a:rPr>
                        <a:t>9</a:t>
                      </a:r>
                      <a:endParaRPr sz="1500" b="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33500">
                <a:tc>
                  <a:txBody>
                    <a:bodyPr/>
                    <a:lstStyle/>
                    <a:p>
                      <a:pPr marL="0" marR="0" lvl="0" indent="0" algn="l" rtl="0">
                        <a:spcBef>
                          <a:spcPts val="0"/>
                        </a:spcBef>
                        <a:spcAft>
                          <a:spcPts val="0"/>
                        </a:spcAft>
                        <a:buNone/>
                      </a:pPr>
                      <a:r>
                        <a:rPr lang="fr-FR" sz="1500">
                          <a:solidFill>
                            <a:schemeClr val="dk1"/>
                          </a:solidFill>
                          <a:latin typeface="Arial"/>
                          <a:ea typeface="Arial"/>
                          <a:cs typeface="Arial"/>
                          <a:sym typeface="Arial"/>
                        </a:rPr>
                        <a:t>Moyenne</a:t>
                      </a:r>
                      <a:endParaRPr sz="150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500" b="0">
                          <a:solidFill>
                            <a:schemeClr val="dk1"/>
                          </a:solidFill>
                          <a:latin typeface="Arial"/>
                          <a:ea typeface="Arial"/>
                          <a:cs typeface="Arial"/>
                          <a:sym typeface="Arial"/>
                        </a:rPr>
                        <a:t>8,8</a:t>
                      </a:r>
                      <a:endParaRPr sz="1500" b="0">
                        <a:solidFill>
                          <a:schemeClr val="dk1"/>
                        </a:solidFill>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latin typeface="Arial"/>
                        <a:ea typeface="Arial"/>
                        <a:cs typeface="Arial"/>
                        <a:sym typeface="Arial"/>
                      </a:endParaRPr>
                    </a:p>
                  </a:txBody>
                  <a:tcPr marL="91425" marR="91425"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bl>
          </a:graphicData>
        </a:graphic>
      </p:graphicFrame>
      <p:sp>
        <p:nvSpPr>
          <p:cNvPr id="1061" name="Google Shape;1061;p123"/>
          <p:cNvSpPr txBox="1"/>
          <p:nvPr/>
        </p:nvSpPr>
        <p:spPr>
          <a:xfrm>
            <a:off x="2486277" y="2689808"/>
            <a:ext cx="1171575" cy="3231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1800"/>
              <a:buFont typeface="Noto Sans Symbols"/>
              <a:buNone/>
            </a:pPr>
            <a:r>
              <a:rPr lang="fr-FR" sz="1500" b="1">
                <a:solidFill>
                  <a:srgbClr val="00953A"/>
                </a:solidFill>
                <a:sym typeface="Arial"/>
              </a:rPr>
              <a:t>9</a:t>
            </a:r>
            <a:endParaRPr sz="1500"/>
          </a:p>
        </p:txBody>
      </p:sp>
      <p:sp>
        <p:nvSpPr>
          <p:cNvPr id="1062" name="Google Shape;1062;p123"/>
          <p:cNvSpPr txBox="1"/>
          <p:nvPr/>
        </p:nvSpPr>
        <p:spPr>
          <a:xfrm>
            <a:off x="2486277" y="3324412"/>
            <a:ext cx="1171575" cy="3231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1800"/>
              <a:buFont typeface="Noto Sans Symbols"/>
              <a:buNone/>
            </a:pPr>
            <a:r>
              <a:rPr lang="fr-FR" sz="1500" b="1">
                <a:solidFill>
                  <a:srgbClr val="00953A"/>
                </a:solidFill>
                <a:sym typeface="Arial"/>
              </a:rPr>
              <a:t>9</a:t>
            </a:r>
            <a:endParaRPr sz="1500"/>
          </a:p>
        </p:txBody>
      </p:sp>
      <p:sp>
        <p:nvSpPr>
          <p:cNvPr id="1063" name="Google Shape;1063;p123"/>
          <p:cNvSpPr txBox="1"/>
          <p:nvPr/>
        </p:nvSpPr>
        <p:spPr>
          <a:xfrm>
            <a:off x="2486278" y="3924556"/>
            <a:ext cx="1171575" cy="3231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1800"/>
              <a:buFont typeface="Noto Sans Symbols"/>
              <a:buNone/>
            </a:pPr>
            <a:r>
              <a:rPr lang="fr-FR" sz="1500" b="1">
                <a:solidFill>
                  <a:srgbClr val="00953A"/>
                </a:solidFill>
                <a:sym typeface="Arial"/>
              </a:rPr>
              <a:t>9,5</a:t>
            </a:r>
            <a:endParaRPr sz="1500"/>
          </a:p>
        </p:txBody>
      </p:sp>
      <p:graphicFrame>
        <p:nvGraphicFramePr>
          <p:cNvPr id="1064" name="Google Shape;1064;p123"/>
          <p:cNvGraphicFramePr/>
          <p:nvPr>
            <p:extLst>
              <p:ext uri="{D42A27DB-BD31-4B8C-83A1-F6EECF244321}">
                <p14:modId xmlns:p14="http://schemas.microsoft.com/office/powerpoint/2010/main" val="1584812340"/>
              </p:ext>
            </p:extLst>
          </p:nvPr>
        </p:nvGraphicFramePr>
        <p:xfrm>
          <a:off x="3910609" y="1131805"/>
          <a:ext cx="5083802" cy="5627275"/>
        </p:xfrm>
        <a:graphic>
          <a:graphicData uri="http://schemas.openxmlformats.org/drawingml/2006/table">
            <a:tbl>
              <a:tblPr firstRow="1" bandRow="1">
                <a:noFill/>
                <a:tableStyleId>{BB4BAF3A-5B23-4A34-87FD-95B7C8D73DDE}</a:tableStyleId>
              </a:tblPr>
              <a:tblGrid>
                <a:gridCol w="1002925">
                  <a:extLst>
                    <a:ext uri="{9D8B030D-6E8A-4147-A177-3AD203B41FA5}">
                      <a16:colId xmlns:a16="http://schemas.microsoft.com/office/drawing/2014/main" val="20000"/>
                    </a:ext>
                  </a:extLst>
                </a:gridCol>
                <a:gridCol w="2071324">
                  <a:extLst>
                    <a:ext uri="{9D8B030D-6E8A-4147-A177-3AD203B41FA5}">
                      <a16:colId xmlns:a16="http://schemas.microsoft.com/office/drawing/2014/main" val="20001"/>
                    </a:ext>
                  </a:extLst>
                </a:gridCol>
                <a:gridCol w="2009553">
                  <a:extLst>
                    <a:ext uri="{9D8B030D-6E8A-4147-A177-3AD203B41FA5}">
                      <a16:colId xmlns:a16="http://schemas.microsoft.com/office/drawing/2014/main" val="20002"/>
                    </a:ext>
                  </a:extLst>
                </a:gridCol>
              </a:tblGrid>
              <a:tr h="512725">
                <a:tc>
                  <a:txBody>
                    <a:bodyPr/>
                    <a:lstStyle/>
                    <a:p>
                      <a:pPr marL="0" marR="0" lvl="0" indent="0" algn="ctr" rtl="0">
                        <a:lnSpc>
                          <a:spcPct val="100000"/>
                        </a:lnSpc>
                        <a:spcBef>
                          <a:spcPts val="0"/>
                        </a:spcBef>
                        <a:spcAft>
                          <a:spcPts val="0"/>
                        </a:spcAft>
                        <a:buClr>
                          <a:schemeClr val="dk1"/>
                        </a:buClr>
                        <a:buSzPts val="1500"/>
                        <a:buFont typeface="Arial"/>
                        <a:buNone/>
                      </a:pPr>
                      <a:r>
                        <a:rPr lang="fr-FR" sz="1500" b="1" u="none" strike="noStrike" cap="none">
                          <a:solidFill>
                            <a:schemeClr val="dk1"/>
                          </a:solidFill>
                          <a:latin typeface="Arial"/>
                          <a:ea typeface="Arial"/>
                          <a:cs typeface="Arial"/>
                          <a:sym typeface="Arial"/>
                        </a:rPr>
                        <a:t>ID du patient</a:t>
                      </a:r>
                      <a:endParaRPr sz="15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500"/>
                        <a:buFont typeface="Arial"/>
                        <a:buNone/>
                      </a:pPr>
                      <a:r>
                        <a:rPr lang="fr-FR" sz="1500" b="1" u="none" strike="noStrike" cap="none">
                          <a:solidFill>
                            <a:schemeClr val="dk1"/>
                          </a:solidFill>
                          <a:latin typeface="Arial"/>
                          <a:ea typeface="Arial"/>
                          <a:cs typeface="Arial"/>
                          <a:sym typeface="Arial"/>
                        </a:rPr>
                        <a:t>Période d'incubation </a:t>
                      </a:r>
                      <a:br>
                        <a:rPr lang="fr-FR" sz="1500" b="1" u="none" strike="noStrike" cap="none">
                          <a:solidFill>
                            <a:schemeClr val="dk1"/>
                          </a:solidFill>
                          <a:latin typeface="Arial"/>
                          <a:ea typeface="Arial"/>
                          <a:cs typeface="Arial"/>
                          <a:sym typeface="Arial"/>
                        </a:rPr>
                      </a:br>
                      <a:r>
                        <a:rPr lang="fr-FR" sz="1500" b="1" u="none" strike="noStrike" cap="none">
                          <a:solidFill>
                            <a:schemeClr val="dk1"/>
                          </a:solidFill>
                          <a:latin typeface="Arial"/>
                          <a:ea typeface="Arial"/>
                          <a:cs typeface="Arial"/>
                          <a:sym typeface="Arial"/>
                        </a:rPr>
                        <a:t>(jours)</a:t>
                      </a:r>
                      <a:endParaRPr sz="15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500"/>
                        <a:buFont typeface="Arial"/>
                        <a:buNone/>
                      </a:pPr>
                      <a:r>
                        <a:rPr lang="fr-FR" sz="1500" b="1" u="none" strike="noStrike" cap="none">
                          <a:solidFill>
                            <a:schemeClr val="dk1"/>
                          </a:solidFill>
                          <a:latin typeface="Arial"/>
                          <a:ea typeface="Arial"/>
                          <a:cs typeface="Arial"/>
                          <a:sym typeface="Arial"/>
                        </a:rPr>
                        <a:t>Période d'incubation </a:t>
                      </a:r>
                      <a:br>
                        <a:rPr lang="fr-FR" sz="1500" b="1" u="none" strike="noStrike" cap="none">
                          <a:solidFill>
                            <a:schemeClr val="dk1"/>
                          </a:solidFill>
                          <a:latin typeface="Arial"/>
                          <a:ea typeface="Arial"/>
                          <a:cs typeface="Arial"/>
                          <a:sym typeface="Arial"/>
                        </a:rPr>
                      </a:br>
                      <a:r>
                        <a:rPr lang="fr-FR" sz="1500" b="1" u="none" strike="noStrike" cap="none">
                          <a:solidFill>
                            <a:schemeClr val="dk1"/>
                          </a:solidFill>
                          <a:latin typeface="Arial"/>
                          <a:ea typeface="Arial"/>
                          <a:cs typeface="Arial"/>
                          <a:sym typeface="Arial"/>
                        </a:rPr>
                        <a:t>(jours)</a:t>
                      </a:r>
                      <a:endParaRPr sz="15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2</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2</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2</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6</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6</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3</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7</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7</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4</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7</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7</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5</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6</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7</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8</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10</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dirty="0">
                          <a:solidFill>
                            <a:srgbClr val="000000"/>
                          </a:solidFill>
                          <a:latin typeface="Arial"/>
                          <a:ea typeface="Arial"/>
                          <a:cs typeface="Arial"/>
                          <a:sym typeface="Arial"/>
                        </a:rPr>
                        <a:t>9</a:t>
                      </a:r>
                      <a:endParaRPr sz="1500" b="0" i="0" u="none" strike="noStrike" dirty="0">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11</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12</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13</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9</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14</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10</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10</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15</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10</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10</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16</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11</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11</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17</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11</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11</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18</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13</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13</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u="none" strike="noStrike">
                          <a:solidFill>
                            <a:srgbClr val="000000"/>
                          </a:solidFill>
                          <a:latin typeface="Arial"/>
                          <a:ea typeface="Arial"/>
                          <a:cs typeface="Arial"/>
                          <a:sym typeface="Arial"/>
                        </a:rPr>
                        <a:t>19</a:t>
                      </a:r>
                      <a:endParaRPr sz="15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14</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u="none" strike="noStrike">
                          <a:solidFill>
                            <a:srgbClr val="000000"/>
                          </a:solidFill>
                          <a:latin typeface="Arial"/>
                          <a:ea typeface="Arial"/>
                          <a:cs typeface="Arial"/>
                          <a:sym typeface="Arial"/>
                        </a:rPr>
                        <a:t>14</a:t>
                      </a: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0" i="0" u="none" strike="noStrike">
                          <a:solidFill>
                            <a:srgbClr val="000000"/>
                          </a:solidFill>
                          <a:latin typeface="Arial"/>
                          <a:ea typeface="Arial"/>
                          <a:cs typeface="Arial"/>
                          <a:sym typeface="Arial"/>
                        </a:rPr>
                        <a:t>20</a:t>
                      </a:r>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5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500" b="0" i="0" u="none" strike="noStrike">
                          <a:solidFill>
                            <a:srgbClr val="000000"/>
                          </a:solidFill>
                          <a:latin typeface="Arial"/>
                          <a:ea typeface="Arial"/>
                          <a:cs typeface="Arial"/>
                          <a:sym typeface="Arial"/>
                        </a:rPr>
                        <a:t>21</a:t>
                      </a:r>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r h="243550">
                <a:tc>
                  <a:txBody>
                    <a:bodyPr/>
                    <a:lstStyle/>
                    <a:p>
                      <a:pPr marL="0" marR="0" lvl="0" indent="0" algn="ctr" rtl="0">
                        <a:lnSpc>
                          <a:spcPct val="100000"/>
                        </a:lnSpc>
                        <a:spcBef>
                          <a:spcPts val="0"/>
                        </a:spcBef>
                        <a:spcAft>
                          <a:spcPts val="0"/>
                        </a:spcAft>
                        <a:buClr>
                          <a:srgbClr val="000000"/>
                        </a:buClr>
                        <a:buSzPts val="1500"/>
                        <a:buFont typeface="Arial"/>
                        <a:buNone/>
                      </a:pPr>
                      <a:r>
                        <a:rPr lang="fr-FR" sz="1500" b="1" i="0" u="none" strike="noStrike">
                          <a:solidFill>
                            <a:srgbClr val="000000"/>
                          </a:solidFill>
                          <a:latin typeface="Arial"/>
                          <a:ea typeface="Arial"/>
                          <a:cs typeface="Arial"/>
                          <a:sym typeface="Arial"/>
                        </a:rPr>
                        <a:t>Somme</a:t>
                      </a:r>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fr-FR" sz="1500" b="1" i="0" u="none" strike="noStrike">
                          <a:solidFill>
                            <a:srgbClr val="000000"/>
                          </a:solidFill>
                          <a:latin typeface="Arial"/>
                          <a:ea typeface="Arial"/>
                          <a:cs typeface="Arial"/>
                          <a:sym typeface="Arial"/>
                        </a:rPr>
                        <a:t>168</a:t>
                      </a:r>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spcBef>
                          <a:spcPts val="0"/>
                        </a:spcBef>
                        <a:spcAft>
                          <a:spcPts val="0"/>
                        </a:spcAft>
                        <a:buNone/>
                      </a:pPr>
                      <a:r>
                        <a:rPr lang="fr-FR" sz="1500" b="1" i="0" u="none" strike="noStrike" dirty="0">
                          <a:solidFill>
                            <a:srgbClr val="000000"/>
                          </a:solidFill>
                          <a:latin typeface="Arial"/>
                          <a:ea typeface="Arial"/>
                          <a:cs typeface="Arial"/>
                          <a:sym typeface="Arial"/>
                        </a:rPr>
                        <a:t>189</a:t>
                      </a:r>
                      <a:endParaRPr dirty="0"/>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21"/>
                  </a:ext>
                </a:extLst>
              </a:tr>
            </a:tbl>
          </a:graphicData>
        </a:graphic>
      </p:graphicFrame>
      <p:sp>
        <p:nvSpPr>
          <p:cNvPr id="1065" name="Google Shape;1065;p123"/>
          <p:cNvSpPr/>
          <p:nvPr/>
        </p:nvSpPr>
        <p:spPr>
          <a:xfrm>
            <a:off x="6988617" y="1029077"/>
            <a:ext cx="2684836" cy="572199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106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sp>
        <p:nvSpPr>
          <p:cNvPr id="1071" name="Google Shape;1071;p12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Mesure de dispersion: Intervalle</a:t>
            </a:r>
            <a:endParaRPr>
              <a:latin typeface="Franklin Gothic Medium" panose="020B0603020102020204" pitchFamily="34" charset="0"/>
            </a:endParaRPr>
          </a:p>
        </p:txBody>
      </p:sp>
      <p:sp>
        <p:nvSpPr>
          <p:cNvPr id="1073" name="Google Shape;1073;p124"/>
          <p:cNvSpPr txBox="1"/>
          <p:nvPr/>
        </p:nvSpPr>
        <p:spPr>
          <a:xfrm>
            <a:off x="1454151" y="6326189"/>
            <a:ext cx="371475" cy="3651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800"/>
              <a:buFont typeface="Noto Sans Symbols"/>
              <a:buNone/>
            </a:pPr>
            <a:endParaRPr sz="1800">
              <a:solidFill>
                <a:schemeClr val="dk1"/>
              </a:solidFill>
              <a:latin typeface="Courier New"/>
              <a:ea typeface="Courier New"/>
              <a:cs typeface="Courier New"/>
              <a:sym typeface="Courier New"/>
            </a:endParaRPr>
          </a:p>
        </p:txBody>
      </p:sp>
      <p:graphicFrame>
        <p:nvGraphicFramePr>
          <p:cNvPr id="2" name="Object 2">
            <a:extLst>
              <a:ext uri="{FF2B5EF4-FFF2-40B4-BE49-F238E27FC236}">
                <a16:creationId xmlns:a16="http://schemas.microsoft.com/office/drawing/2014/main" id="{872C5338-2028-A332-8C46-4BE45A2C45B9}"/>
              </a:ext>
            </a:extLst>
          </p:cNvPr>
          <p:cNvGraphicFramePr>
            <a:graphicFrameLocks noChangeAspect="1"/>
          </p:cNvGraphicFramePr>
          <p:nvPr>
            <p:extLst>
              <p:ext uri="{D42A27DB-BD31-4B8C-83A1-F6EECF244321}">
                <p14:modId xmlns:p14="http://schemas.microsoft.com/office/powerpoint/2010/main" val="3655395670"/>
              </p:ext>
            </p:extLst>
          </p:nvPr>
        </p:nvGraphicFramePr>
        <p:xfrm>
          <a:off x="1944710" y="1433558"/>
          <a:ext cx="8061280" cy="4967242"/>
        </p:xfrm>
        <a:graphic>
          <a:graphicData uri="http://schemas.openxmlformats.org/drawingml/2006/chart">
            <c:chart xmlns:c="http://schemas.openxmlformats.org/drawingml/2006/chart" xmlns:r="http://schemas.openxmlformats.org/officeDocument/2006/relationships" r:id="rId3"/>
          </a:graphicData>
        </a:graphic>
      </p:graphicFrame>
      <p:grpSp>
        <p:nvGrpSpPr>
          <p:cNvPr id="1074" name="Google Shape;1074;p124"/>
          <p:cNvGrpSpPr/>
          <p:nvPr/>
        </p:nvGrpSpPr>
        <p:grpSpPr>
          <a:xfrm>
            <a:off x="3728061" y="4532956"/>
            <a:ext cx="5320937" cy="719141"/>
            <a:chOff x="1392" y="2811"/>
            <a:chExt cx="3408" cy="453"/>
          </a:xfrm>
        </p:grpSpPr>
        <p:cxnSp>
          <p:nvCxnSpPr>
            <p:cNvPr id="1075" name="Google Shape;1075;p124"/>
            <p:cNvCxnSpPr/>
            <p:nvPr/>
          </p:nvCxnSpPr>
          <p:spPr>
            <a:xfrm>
              <a:off x="1392" y="3264"/>
              <a:ext cx="3408" cy="0"/>
            </a:xfrm>
            <a:prstGeom prst="straightConnector1">
              <a:avLst/>
            </a:prstGeom>
            <a:noFill/>
            <a:ln w="127000" cap="flat" cmpd="sng">
              <a:solidFill>
                <a:schemeClr val="lt1"/>
              </a:solidFill>
              <a:prstDash val="solid"/>
              <a:round/>
              <a:headEnd type="triangle" w="med" len="med"/>
              <a:tailEnd type="triangle" w="med" len="med"/>
            </a:ln>
          </p:spPr>
        </p:cxnSp>
        <p:sp>
          <p:nvSpPr>
            <p:cNvPr id="1076" name="Google Shape;1076;p124"/>
            <p:cNvSpPr txBox="1"/>
            <p:nvPr/>
          </p:nvSpPr>
          <p:spPr>
            <a:xfrm>
              <a:off x="2556" y="2811"/>
              <a:ext cx="1352" cy="368"/>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3200"/>
                <a:buFont typeface="Noto Sans Symbols"/>
                <a:buNone/>
              </a:pPr>
              <a:r>
                <a:rPr lang="fr-FR" sz="3200" b="1">
                  <a:solidFill>
                    <a:schemeClr val="dk1"/>
                  </a:solidFill>
                </a:rPr>
                <a:t>Intervalle </a:t>
              </a:r>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81"/>
        <p:cNvGrpSpPr/>
        <p:nvPr/>
      </p:nvGrpSpPr>
      <p:grpSpPr>
        <a:xfrm>
          <a:off x="0" y="0"/>
          <a:ext cx="0" cy="0"/>
          <a:chOff x="0" y="0"/>
          <a:chExt cx="0" cy="0"/>
        </a:xfrm>
      </p:grpSpPr>
      <p:sp>
        <p:nvSpPr>
          <p:cNvPr id="1082" name="Google Shape;1082;p12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00"/>
              </a:buClr>
              <a:buSzPts val="2800"/>
              <a:buNone/>
            </a:pPr>
            <a:r>
              <a:rPr lang="fr-FR">
                <a:solidFill>
                  <a:srgbClr val="000000"/>
                </a:solidFill>
                <a:latin typeface="Arial"/>
                <a:ea typeface="Arial"/>
                <a:cs typeface="Arial"/>
                <a:sym typeface="Arial"/>
              </a:rPr>
              <a:t>Description de la plus petite à la plus grande valeur</a:t>
            </a:r>
            <a:endParaRPr/>
          </a:p>
          <a:p>
            <a:pPr marL="685800" lvl="1" indent="-228600" algn="l" rtl="0">
              <a:lnSpc>
                <a:spcPct val="90000"/>
              </a:lnSpc>
              <a:spcBef>
                <a:spcPts val="1000"/>
              </a:spcBef>
              <a:spcAft>
                <a:spcPts val="0"/>
              </a:spcAft>
              <a:buSzPts val="2400"/>
              <a:buChar char="▪"/>
            </a:pPr>
            <a:r>
              <a:rPr lang="fr-FR">
                <a:solidFill>
                  <a:srgbClr val="000000"/>
                </a:solidFill>
                <a:latin typeface="Arial"/>
                <a:ea typeface="Arial"/>
                <a:cs typeface="Arial"/>
                <a:sym typeface="Arial"/>
              </a:rPr>
              <a:t>Mesure de la di</a:t>
            </a:r>
            <a:r>
              <a:rPr lang="fr-FR">
                <a:solidFill>
                  <a:srgbClr val="000000"/>
                </a:solidFill>
              </a:rPr>
              <a:t>spersion</a:t>
            </a:r>
            <a:r>
              <a:rPr lang="fr-FR">
                <a:solidFill>
                  <a:srgbClr val="000000"/>
                </a:solidFill>
                <a:latin typeface="Arial"/>
                <a:ea typeface="Arial"/>
                <a:cs typeface="Arial"/>
                <a:sym typeface="Arial"/>
              </a:rPr>
              <a:t> ou de la distribution</a:t>
            </a:r>
            <a:endParaRPr/>
          </a:p>
          <a:p>
            <a:pPr marL="0" lvl="0" indent="0" algn="l" rtl="0">
              <a:lnSpc>
                <a:spcPct val="100000"/>
              </a:lnSpc>
              <a:spcBef>
                <a:spcPts val="1000"/>
              </a:spcBef>
              <a:spcAft>
                <a:spcPts val="0"/>
              </a:spcAft>
              <a:buClr>
                <a:srgbClr val="00953A"/>
              </a:buClr>
              <a:buSzPts val="2800"/>
              <a:buNone/>
            </a:pPr>
            <a:r>
              <a:rPr lang="fr-FR" b="1">
                <a:solidFill>
                  <a:srgbClr val="00953A"/>
                </a:solidFill>
                <a:latin typeface="Arial"/>
                <a:ea typeface="Arial"/>
                <a:cs typeface="Arial"/>
                <a:sym typeface="Arial"/>
              </a:rPr>
              <a:t>Pour identifier l’intervalle:</a:t>
            </a:r>
            <a:endParaRPr/>
          </a:p>
          <a:p>
            <a:pPr marL="228600" lvl="0" indent="-50800" algn="l" rtl="0">
              <a:lnSpc>
                <a:spcPct val="100000"/>
              </a:lnSpc>
              <a:spcBef>
                <a:spcPts val="1000"/>
              </a:spcBef>
              <a:spcAft>
                <a:spcPts val="0"/>
              </a:spcAft>
              <a:buClr>
                <a:schemeClr val="dk1"/>
              </a:buClr>
              <a:buSzPts val="2800"/>
              <a:buNone/>
            </a:pPr>
            <a:endParaRPr/>
          </a:p>
        </p:txBody>
      </p:sp>
      <p:sp>
        <p:nvSpPr>
          <p:cNvPr id="1083" name="Google Shape;1083;p12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Intervalle</a:t>
            </a:r>
            <a:endParaRPr>
              <a:latin typeface="Franklin Gothic Medium" panose="020B0603020102020204" pitchFamily="34" charset="0"/>
            </a:endParaRPr>
          </a:p>
        </p:txBody>
      </p:sp>
      <p:sp>
        <p:nvSpPr>
          <p:cNvPr id="1084" name="Google Shape;1084;p125"/>
          <p:cNvSpPr/>
          <p:nvPr/>
        </p:nvSpPr>
        <p:spPr>
          <a:xfrm>
            <a:off x="838200" y="3065846"/>
            <a:ext cx="8795657" cy="9144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25" tIns="45700" rIns="9125" bIns="45700" anchor="ctr" anchorCtr="0">
            <a:noAutofit/>
          </a:bodyPr>
          <a:lstStyle/>
          <a:p>
            <a:pPr marL="1027113" marR="0" lvl="0" indent="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Trier les données ou créer une distribution de fréquence</a:t>
            </a:r>
            <a:endParaRPr/>
          </a:p>
        </p:txBody>
      </p:sp>
      <p:sp>
        <p:nvSpPr>
          <p:cNvPr id="1085" name="Google Shape;1085;p125"/>
          <p:cNvSpPr txBox="1"/>
          <p:nvPr/>
        </p:nvSpPr>
        <p:spPr>
          <a:xfrm>
            <a:off x="1077583" y="2990883"/>
            <a:ext cx="661988"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1</a:t>
            </a:r>
            <a:endParaRPr/>
          </a:p>
        </p:txBody>
      </p:sp>
      <p:sp>
        <p:nvSpPr>
          <p:cNvPr id="1086" name="Google Shape;1086;p125"/>
          <p:cNvSpPr/>
          <p:nvPr/>
        </p:nvSpPr>
        <p:spPr>
          <a:xfrm>
            <a:off x="838199" y="4122908"/>
            <a:ext cx="8795657" cy="914400"/>
          </a:xfrm>
          <a:prstGeom prst="roundRect">
            <a:avLst>
              <a:gd name="adj" fmla="val 16667"/>
            </a:avLst>
          </a:prstGeom>
          <a:noFill/>
          <a:ln w="76200" cap="flat" cmpd="sng">
            <a:solidFill>
              <a:srgbClr val="00953A"/>
            </a:solidFill>
            <a:prstDash val="solid"/>
            <a:round/>
            <a:headEnd type="none" w="sm" len="sm"/>
            <a:tailEnd type="none" w="sm" len="sm"/>
          </a:ln>
        </p:spPr>
        <p:txBody>
          <a:bodyPr spcFirstLastPara="1" wrap="square" lIns="91425" tIns="45700" rIns="91425" bIns="45700" anchor="ctr" anchorCtr="0">
            <a:noAutofit/>
          </a:bodyPr>
          <a:lstStyle/>
          <a:p>
            <a:pPr marL="914400" marR="0" lvl="0" indent="0" algn="l" rtl="0">
              <a:lnSpc>
                <a:spcPct val="100000"/>
              </a:lnSpc>
              <a:spcBef>
                <a:spcPts val="0"/>
              </a:spcBef>
              <a:spcAft>
                <a:spcPts val="0"/>
              </a:spcAft>
              <a:buClr>
                <a:srgbClr val="000000"/>
              </a:buClr>
              <a:buSzPts val="2400"/>
              <a:buFont typeface="Arial"/>
              <a:buNone/>
            </a:pPr>
            <a:r>
              <a:rPr lang="fr-FR" sz="2400" i="0" u="none" strike="noStrike" cap="none">
                <a:solidFill>
                  <a:srgbClr val="000000"/>
                </a:solidFill>
                <a:latin typeface="Arial"/>
                <a:ea typeface="Arial"/>
                <a:cs typeface="Arial"/>
                <a:sym typeface="Arial"/>
              </a:rPr>
              <a:t>Trouver les valeurs minimales et maximales</a:t>
            </a:r>
            <a:endParaRPr/>
          </a:p>
        </p:txBody>
      </p:sp>
      <p:sp>
        <p:nvSpPr>
          <p:cNvPr id="1087" name="Google Shape;1087;p125"/>
          <p:cNvSpPr txBox="1"/>
          <p:nvPr/>
        </p:nvSpPr>
        <p:spPr>
          <a:xfrm>
            <a:off x="1077583" y="4103910"/>
            <a:ext cx="722313" cy="101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6000"/>
              <a:buFont typeface="Noto Sans Symbols"/>
              <a:buNone/>
            </a:pPr>
            <a:r>
              <a:rPr lang="fr-FR" sz="6000">
                <a:solidFill>
                  <a:schemeClr val="dk1"/>
                </a:solidFill>
                <a:latin typeface="Arial"/>
                <a:ea typeface="Arial"/>
                <a:cs typeface="Arial"/>
                <a:sym typeface="Arial"/>
              </a:rPr>
              <a:t>2</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Google Shape;1093;p12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400">
                <a:latin typeface="Franklin Gothic Medium" panose="020B0603020102020204" pitchFamily="34" charset="0"/>
              </a:rPr>
              <a:t>Exemple : </a:t>
            </a:r>
            <a:r>
              <a:rPr lang="fr-FR">
                <a:latin typeface="Franklin Gothic Medium" panose="020B0603020102020204" pitchFamily="34" charset="0"/>
              </a:rPr>
              <a:t>Intervalle</a:t>
            </a:r>
            <a:r>
              <a:rPr lang="fr-FR" sz="4400">
                <a:latin typeface="Franklin Gothic Medium" panose="020B0603020102020204" pitchFamily="34" charset="0"/>
              </a:rPr>
              <a:t> de la période d'incubation du virus Ébola (</a:t>
            </a:r>
            <a:r>
              <a:rPr lang="fr-FR" sz="4400" i="1">
                <a:latin typeface="Franklin Gothic Medium" panose="020B0603020102020204" pitchFamily="34" charset="0"/>
              </a:rPr>
              <a:t>n=19</a:t>
            </a:r>
            <a:r>
              <a:rPr lang="fr-FR" sz="4400">
                <a:latin typeface="Franklin Gothic Medium" panose="020B0603020102020204" pitchFamily="34" charset="0"/>
              </a:rPr>
              <a:t>)</a:t>
            </a:r>
            <a:endParaRPr sz="4400">
              <a:latin typeface="Franklin Gothic Medium" panose="020B0603020102020204" pitchFamily="34" charset="0"/>
            </a:endParaRPr>
          </a:p>
        </p:txBody>
      </p:sp>
      <p:sp>
        <p:nvSpPr>
          <p:cNvPr id="1094" name="Google Shape;1094;p126"/>
          <p:cNvSpPr/>
          <p:nvPr/>
        </p:nvSpPr>
        <p:spPr>
          <a:xfrm>
            <a:off x="7966699" y="1582228"/>
            <a:ext cx="369888" cy="4818874"/>
          </a:xfrm>
          <a:prstGeom prst="rightBrace">
            <a:avLst>
              <a:gd name="adj1" fmla="val 8333"/>
              <a:gd name="adj2" fmla="val 50000"/>
            </a:avLst>
          </a:prstGeom>
          <a:noFill/>
          <a:ln w="381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cxnSp>
        <p:nvCxnSpPr>
          <p:cNvPr id="1095" name="Google Shape;1095;p126"/>
          <p:cNvCxnSpPr/>
          <p:nvPr/>
        </p:nvCxnSpPr>
        <p:spPr>
          <a:xfrm rot="5400000" flipH="1">
            <a:off x="4349413" y="1278391"/>
            <a:ext cx="645945" cy="1709398"/>
          </a:xfrm>
          <a:prstGeom prst="straightConnector1">
            <a:avLst/>
          </a:prstGeom>
          <a:noFill/>
          <a:ln w="57150" cap="flat" cmpd="sng">
            <a:solidFill>
              <a:srgbClr val="00953A"/>
            </a:solidFill>
            <a:prstDash val="solid"/>
            <a:round/>
            <a:headEnd type="none" w="med" len="med"/>
            <a:tailEnd type="triangle" w="med" len="med"/>
          </a:ln>
        </p:spPr>
      </p:cxnSp>
      <p:sp>
        <p:nvSpPr>
          <p:cNvPr id="1096" name="Google Shape;1096;p126"/>
          <p:cNvSpPr txBox="1"/>
          <p:nvPr/>
        </p:nvSpPr>
        <p:spPr>
          <a:xfrm>
            <a:off x="8363740" y="3730055"/>
            <a:ext cx="299006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Intervalle = 2-14</a:t>
            </a:r>
            <a:endParaRPr/>
          </a:p>
        </p:txBody>
      </p:sp>
      <p:sp>
        <p:nvSpPr>
          <p:cNvPr id="1097" name="Google Shape;1097;p126"/>
          <p:cNvSpPr/>
          <p:nvPr/>
        </p:nvSpPr>
        <p:spPr>
          <a:xfrm>
            <a:off x="5337258" y="2018231"/>
            <a:ext cx="2428875"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Valeur minimale = 2</a:t>
            </a:r>
            <a:endParaRPr/>
          </a:p>
        </p:txBody>
      </p:sp>
      <p:sp>
        <p:nvSpPr>
          <p:cNvPr id="1098" name="Google Shape;1098;p126"/>
          <p:cNvSpPr/>
          <p:nvPr/>
        </p:nvSpPr>
        <p:spPr>
          <a:xfrm>
            <a:off x="5054412" y="5188821"/>
            <a:ext cx="2994566"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400"/>
              <a:buFont typeface="Noto Sans Symbols"/>
              <a:buNone/>
            </a:pPr>
            <a:r>
              <a:rPr lang="fr-FR" sz="2400">
                <a:solidFill>
                  <a:schemeClr val="dk1"/>
                </a:solidFill>
                <a:latin typeface="Arial"/>
                <a:ea typeface="Arial"/>
                <a:cs typeface="Arial"/>
                <a:sym typeface="Arial"/>
              </a:rPr>
              <a:t>Valeur maximale </a:t>
            </a:r>
            <a:br>
              <a:rPr lang="fr-FR" sz="2400">
                <a:solidFill>
                  <a:schemeClr val="dk1"/>
                </a:solidFill>
                <a:latin typeface="Arial"/>
                <a:ea typeface="Arial"/>
                <a:cs typeface="Arial"/>
                <a:sym typeface="Arial"/>
              </a:rPr>
            </a:br>
            <a:r>
              <a:rPr lang="fr-FR" sz="2400">
                <a:solidFill>
                  <a:schemeClr val="dk1"/>
                </a:solidFill>
                <a:latin typeface="Arial"/>
                <a:ea typeface="Arial"/>
                <a:cs typeface="Arial"/>
                <a:sym typeface="Arial"/>
              </a:rPr>
              <a:t>= 14</a:t>
            </a:r>
            <a:endParaRPr/>
          </a:p>
        </p:txBody>
      </p:sp>
      <p:graphicFrame>
        <p:nvGraphicFramePr>
          <p:cNvPr id="1099" name="Google Shape;1099;p126"/>
          <p:cNvGraphicFramePr/>
          <p:nvPr/>
        </p:nvGraphicFramePr>
        <p:xfrm>
          <a:off x="885038" y="1406290"/>
          <a:ext cx="4134050" cy="5103500"/>
        </p:xfrm>
        <a:graphic>
          <a:graphicData uri="http://schemas.openxmlformats.org/drawingml/2006/table">
            <a:tbl>
              <a:tblPr firstRow="1" bandRow="1">
                <a:noFill/>
                <a:tableStyleId>{BB4BAF3A-5B23-4A34-87FD-95B7C8D73DDE}</a:tableStyleId>
              </a:tblPr>
              <a:tblGrid>
                <a:gridCol w="1272225">
                  <a:extLst>
                    <a:ext uri="{9D8B030D-6E8A-4147-A177-3AD203B41FA5}">
                      <a16:colId xmlns:a16="http://schemas.microsoft.com/office/drawing/2014/main" val="20000"/>
                    </a:ext>
                  </a:extLst>
                </a:gridCol>
                <a:gridCol w="2861825">
                  <a:extLst>
                    <a:ext uri="{9D8B030D-6E8A-4147-A177-3AD203B41FA5}">
                      <a16:colId xmlns:a16="http://schemas.microsoft.com/office/drawing/2014/main" val="20001"/>
                    </a:ext>
                  </a:extLst>
                </a:gridCol>
              </a:tblGrid>
              <a:tr h="259075">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ID du patient</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Période d'incubation (jours)</a:t>
                      </a:r>
                      <a:endParaRPr sz="1600" b="1" i="0" u="none" strike="noStrike" cap="none">
                        <a:solidFill>
                          <a:schemeClr val="dk1"/>
                        </a:solidFill>
                        <a:latin typeface="Arial"/>
                        <a:ea typeface="Arial"/>
                        <a:cs typeface="Arial"/>
                        <a:sym typeface="Arial"/>
                      </a:endParaRPr>
                    </a:p>
                  </a:txBody>
                  <a:tcPr marL="0" marR="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12</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15</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16</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17</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18</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6875">
                <a:tc>
                  <a:txBody>
                    <a:bodyPr/>
                    <a:lstStyle/>
                    <a:p>
                      <a:pPr marL="0" marR="0" lvl="0" indent="0" algn="ctr" rtl="0">
                        <a:lnSpc>
                          <a:spcPct val="100000"/>
                        </a:lnSpc>
                        <a:spcBef>
                          <a:spcPts val="0"/>
                        </a:spcBef>
                        <a:spcAft>
                          <a:spcPts val="0"/>
                        </a:spcAft>
                        <a:buClr>
                          <a:srgbClr val="000000"/>
                        </a:buClr>
                        <a:buSzPts val="1600"/>
                        <a:buFont typeface="Arial"/>
                        <a:buNone/>
                      </a:pPr>
                      <a:r>
                        <a:rPr lang="fr-FR" sz="1600" b="0" u="none" strike="noStrike">
                          <a:solidFill>
                            <a:srgbClr val="000000"/>
                          </a:solidFill>
                          <a:latin typeface="Arial"/>
                          <a:ea typeface="Arial"/>
                          <a:cs typeface="Arial"/>
                          <a:sym typeface="Arial"/>
                        </a:rPr>
                        <a:t>19</a:t>
                      </a:r>
                      <a:endParaRPr sz="1600" b="0" i="0" u="none" strike="noStrike">
                        <a:solidFill>
                          <a:srgbClr val="000000"/>
                        </a:solidFill>
                        <a:latin typeface="Arial"/>
                        <a:ea typeface="Arial"/>
                        <a:cs typeface="Arial"/>
                        <a:sym typeface="Arial"/>
                      </a:endParaRPr>
                    </a:p>
                  </a:txBody>
                  <a:tcPr marL="0" marR="0"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0"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cxnSp>
        <p:nvCxnSpPr>
          <p:cNvPr id="1100" name="Google Shape;1100;p126"/>
          <p:cNvCxnSpPr/>
          <p:nvPr/>
        </p:nvCxnSpPr>
        <p:spPr>
          <a:xfrm rot="5400000">
            <a:off x="4295777" y="5223431"/>
            <a:ext cx="645945" cy="1709398"/>
          </a:xfrm>
          <a:prstGeom prst="straightConnector1">
            <a:avLst/>
          </a:prstGeom>
          <a:noFill/>
          <a:ln w="57150" cap="flat" cmpd="sng">
            <a:solidFill>
              <a:srgbClr val="00953A"/>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0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9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9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12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Distribution de fréquences : Intervalle</a:t>
            </a:r>
            <a:endParaRPr>
              <a:latin typeface="Franklin Gothic Medium" panose="020B0603020102020204" pitchFamily="34" charset="0"/>
            </a:endParaRPr>
          </a:p>
        </p:txBody>
      </p:sp>
      <p:graphicFrame>
        <p:nvGraphicFramePr>
          <p:cNvPr id="2" name="Object 2">
            <a:extLst>
              <a:ext uri="{FF2B5EF4-FFF2-40B4-BE49-F238E27FC236}">
                <a16:creationId xmlns:a16="http://schemas.microsoft.com/office/drawing/2014/main" id="{5FB8400D-E251-5F53-8CE1-0A21DBB60870}"/>
              </a:ext>
            </a:extLst>
          </p:cNvPr>
          <p:cNvGraphicFramePr>
            <a:graphicFrameLocks noChangeAspect="1"/>
          </p:cNvGraphicFramePr>
          <p:nvPr>
            <p:extLst>
              <p:ext uri="{D42A27DB-BD31-4B8C-83A1-F6EECF244321}">
                <p14:modId xmlns:p14="http://schemas.microsoft.com/office/powerpoint/2010/main" val="2934817689"/>
              </p:ext>
            </p:extLst>
          </p:nvPr>
        </p:nvGraphicFramePr>
        <p:xfrm>
          <a:off x="939298" y="1386604"/>
          <a:ext cx="9067587" cy="501419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12"/>
        <p:cNvGrpSpPr/>
        <p:nvPr/>
      </p:nvGrpSpPr>
      <p:grpSpPr>
        <a:xfrm>
          <a:off x="0" y="0"/>
          <a:ext cx="0" cy="0"/>
          <a:chOff x="0" y="0"/>
          <a:chExt cx="0" cy="0"/>
        </a:xfrm>
      </p:grpSpPr>
      <p:sp>
        <p:nvSpPr>
          <p:cNvPr id="1113" name="Google Shape;1113;p128"/>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400">
                <a:latin typeface="Franklin Gothic Medium" panose="020B0603020102020204" pitchFamily="34" charset="0"/>
              </a:rPr>
              <a:t>Exemple : Période d'incubation du </a:t>
            </a:r>
            <a:br>
              <a:rPr lang="fr-FR" sz="4400">
                <a:latin typeface="Franklin Gothic Medium" panose="020B0603020102020204" pitchFamily="34" charset="0"/>
              </a:rPr>
            </a:br>
            <a:r>
              <a:rPr lang="fr-FR" sz="4400">
                <a:latin typeface="Franklin Gothic Medium" panose="020B0603020102020204" pitchFamily="34" charset="0"/>
              </a:rPr>
              <a:t>virus Ébola (</a:t>
            </a:r>
            <a:r>
              <a:rPr lang="fr-FR" sz="4400" i="1">
                <a:latin typeface="Franklin Gothic Medium" panose="020B0603020102020204" pitchFamily="34" charset="0"/>
              </a:rPr>
              <a:t>n=19</a:t>
            </a:r>
            <a:r>
              <a:rPr lang="fr-FR" sz="4400">
                <a:latin typeface="Franklin Gothic Medium" panose="020B0603020102020204" pitchFamily="34" charset="0"/>
              </a:rPr>
              <a:t>)</a:t>
            </a:r>
            <a:endParaRPr sz="4400">
              <a:latin typeface="Franklin Gothic Medium" panose="020B0603020102020204" pitchFamily="34" charset="0"/>
            </a:endParaRPr>
          </a:p>
        </p:txBody>
      </p:sp>
      <p:sp>
        <p:nvSpPr>
          <p:cNvPr id="1114" name="Google Shape;1114;p128"/>
          <p:cNvSpPr txBox="1">
            <a:spLocks noGrp="1"/>
          </p:cNvSpPr>
          <p:nvPr>
            <p:ph type="body" idx="1"/>
          </p:nvPr>
        </p:nvSpPr>
        <p:spPr>
          <a:xfrm>
            <a:off x="5268686" y="1358086"/>
            <a:ext cx="6085114" cy="49783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a:t>Période d'incubation du virus Ébola (jours)</a:t>
            </a:r>
            <a:endParaRPr/>
          </a:p>
          <a:p>
            <a:pPr marL="685800" lvl="1" indent="-228600" algn="l" rtl="0">
              <a:lnSpc>
                <a:spcPct val="100000"/>
              </a:lnSpc>
              <a:spcBef>
                <a:spcPts val="1000"/>
              </a:spcBef>
              <a:spcAft>
                <a:spcPts val="0"/>
              </a:spcAft>
              <a:buSzPts val="2000"/>
              <a:buChar char="▪"/>
            </a:pPr>
            <a:r>
              <a:rPr lang="fr-FR" sz="2000"/>
              <a:t>Mode = 9</a:t>
            </a:r>
            <a:endParaRPr/>
          </a:p>
          <a:p>
            <a:pPr marL="685800" lvl="1" indent="-228600" algn="l" rtl="0">
              <a:lnSpc>
                <a:spcPct val="100000"/>
              </a:lnSpc>
              <a:spcBef>
                <a:spcPts val="1000"/>
              </a:spcBef>
              <a:spcAft>
                <a:spcPts val="0"/>
              </a:spcAft>
              <a:buSzPts val="2000"/>
              <a:buChar char="▪"/>
            </a:pPr>
            <a:r>
              <a:rPr lang="fr-FR" sz="2000"/>
              <a:t>Médiane = 9</a:t>
            </a:r>
            <a:endParaRPr/>
          </a:p>
          <a:p>
            <a:pPr marL="685800" lvl="1" indent="-228600" algn="l" rtl="0">
              <a:lnSpc>
                <a:spcPct val="100000"/>
              </a:lnSpc>
              <a:spcBef>
                <a:spcPts val="1000"/>
              </a:spcBef>
              <a:spcAft>
                <a:spcPts val="0"/>
              </a:spcAft>
              <a:buSzPts val="2000"/>
              <a:buChar char="▪"/>
            </a:pPr>
            <a:r>
              <a:rPr lang="fr-FR" sz="2000"/>
              <a:t>Moyenne = 8,8</a:t>
            </a:r>
            <a:endParaRPr/>
          </a:p>
          <a:p>
            <a:pPr marL="685800" lvl="1" indent="-228600" algn="l" rtl="0">
              <a:lnSpc>
                <a:spcPct val="100000"/>
              </a:lnSpc>
              <a:spcBef>
                <a:spcPts val="1000"/>
              </a:spcBef>
              <a:spcAft>
                <a:spcPts val="0"/>
              </a:spcAft>
              <a:buSzPts val="2000"/>
              <a:buChar char="▪"/>
            </a:pPr>
            <a:r>
              <a:rPr lang="fr-FR" sz="2000"/>
              <a:t>Intervalle = 2-14</a:t>
            </a:r>
            <a:br>
              <a:rPr lang="fr-FR" sz="2000"/>
            </a:br>
            <a:endParaRPr/>
          </a:p>
          <a:p>
            <a:pPr marL="0" lvl="0" indent="0" algn="l" rtl="0">
              <a:lnSpc>
                <a:spcPct val="100000"/>
              </a:lnSpc>
              <a:spcBef>
                <a:spcPts val="1000"/>
              </a:spcBef>
              <a:spcAft>
                <a:spcPts val="0"/>
              </a:spcAft>
              <a:buClr>
                <a:schemeClr val="dk1"/>
              </a:buClr>
              <a:buSzPts val="2400"/>
              <a:buNone/>
            </a:pPr>
            <a:r>
              <a:rPr lang="fr-FR" sz="2400" b="1"/>
              <a:t>Pour les données épidémiologiques quantitatives, faites un résumé avec </a:t>
            </a:r>
            <a:r>
              <a:rPr lang="fr-FR" sz="2400" b="1">
                <a:solidFill>
                  <a:srgbClr val="00953A"/>
                </a:solidFill>
              </a:rPr>
              <a:t>la</a:t>
            </a:r>
            <a:r>
              <a:rPr lang="fr-FR" sz="2400" b="1"/>
              <a:t> </a:t>
            </a:r>
            <a:r>
              <a:rPr lang="fr-FR" sz="2400" b="1">
                <a:solidFill>
                  <a:srgbClr val="00953A"/>
                </a:solidFill>
              </a:rPr>
              <a:t>médiane et </a:t>
            </a:r>
            <a:r>
              <a:rPr lang="fr-CA" sz="2400" b="1">
                <a:solidFill>
                  <a:srgbClr val="00953A"/>
                </a:solidFill>
              </a:rPr>
              <a:t>l’intervalle</a:t>
            </a:r>
            <a:endParaRPr lang="fr-CA"/>
          </a:p>
          <a:p>
            <a:pPr marL="0" lvl="0" indent="0" algn="l" rtl="0">
              <a:lnSpc>
                <a:spcPct val="100000"/>
              </a:lnSpc>
              <a:spcBef>
                <a:spcPts val="1000"/>
              </a:spcBef>
              <a:spcAft>
                <a:spcPts val="0"/>
              </a:spcAft>
              <a:buClr>
                <a:schemeClr val="dk1"/>
              </a:buClr>
              <a:buSzPts val="2400"/>
              <a:buNone/>
            </a:pPr>
            <a:r>
              <a:rPr lang="fr-FR" sz="2400"/>
              <a:t>Résumé de la période d'incubation :</a:t>
            </a:r>
            <a:endParaRPr/>
          </a:p>
          <a:p>
            <a:pPr marL="685800" lvl="1" indent="-228600" algn="l" rtl="0">
              <a:lnSpc>
                <a:spcPct val="100000"/>
              </a:lnSpc>
              <a:spcBef>
                <a:spcPts val="1000"/>
              </a:spcBef>
              <a:spcAft>
                <a:spcPts val="0"/>
              </a:spcAft>
              <a:buSzPts val="2000"/>
              <a:buChar char="▪"/>
            </a:pPr>
            <a:r>
              <a:rPr lang="fr-FR" sz="2000" b="1">
                <a:solidFill>
                  <a:srgbClr val="00953A"/>
                </a:solidFill>
              </a:rPr>
              <a:t>Médiane (intervalle) = 9 (2-14) jours</a:t>
            </a:r>
            <a:endParaRPr sz="2000" b="1">
              <a:solidFill>
                <a:srgbClr val="00953A"/>
              </a:solidFill>
            </a:endParaRPr>
          </a:p>
          <a:p>
            <a:pPr marL="0" lvl="0" indent="0" algn="l" rtl="0">
              <a:lnSpc>
                <a:spcPct val="100000"/>
              </a:lnSpc>
              <a:spcBef>
                <a:spcPts val="1000"/>
              </a:spcBef>
              <a:spcAft>
                <a:spcPts val="0"/>
              </a:spcAft>
              <a:buClr>
                <a:schemeClr val="dk1"/>
              </a:buClr>
              <a:buSzPts val="2800"/>
              <a:buNone/>
            </a:pPr>
            <a:endParaRPr sz="2800"/>
          </a:p>
          <a:p>
            <a:pPr marL="228600" lvl="0" indent="-50800" algn="l" rtl="0">
              <a:lnSpc>
                <a:spcPct val="100000"/>
              </a:lnSpc>
              <a:spcBef>
                <a:spcPts val="1000"/>
              </a:spcBef>
              <a:spcAft>
                <a:spcPts val="0"/>
              </a:spcAft>
              <a:buClr>
                <a:schemeClr val="dk1"/>
              </a:buClr>
              <a:buSzPts val="2800"/>
              <a:buNone/>
            </a:pPr>
            <a:endParaRPr/>
          </a:p>
        </p:txBody>
      </p:sp>
      <p:graphicFrame>
        <p:nvGraphicFramePr>
          <p:cNvPr id="1115" name="Google Shape;1115;p128"/>
          <p:cNvGraphicFramePr/>
          <p:nvPr/>
        </p:nvGraphicFramePr>
        <p:xfrm>
          <a:off x="838200" y="1358086"/>
          <a:ext cx="4243250" cy="5278815"/>
        </p:xfrm>
        <a:graphic>
          <a:graphicData uri="http://schemas.openxmlformats.org/drawingml/2006/table">
            <a:tbl>
              <a:tblPr bandRow="1">
                <a:noFill/>
                <a:tableStyleId>{BB4BAF3A-5B23-4A34-87FD-95B7C8D73DDE}</a:tableStyleId>
              </a:tblPr>
              <a:tblGrid>
                <a:gridCol w="1808750">
                  <a:extLst>
                    <a:ext uri="{9D8B030D-6E8A-4147-A177-3AD203B41FA5}">
                      <a16:colId xmlns:a16="http://schemas.microsoft.com/office/drawing/2014/main" val="20000"/>
                    </a:ext>
                  </a:extLst>
                </a:gridCol>
                <a:gridCol w="2434500">
                  <a:extLst>
                    <a:ext uri="{9D8B030D-6E8A-4147-A177-3AD203B41FA5}">
                      <a16:colId xmlns:a16="http://schemas.microsoft.com/office/drawing/2014/main" val="20001"/>
                    </a:ext>
                  </a:extLst>
                </a:gridCol>
              </a:tblGrid>
              <a:tr h="28765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Initiales du patient</a:t>
                      </a:r>
                      <a:endParaRPr sz="1800" b="1" i="0" u="none" strike="noStrike" cap="none">
                        <a:solidFill>
                          <a:schemeClr val="dk1"/>
                        </a:solidFill>
                        <a:latin typeface="Arial"/>
                        <a:ea typeface="Arial"/>
                        <a:cs typeface="Arial"/>
                        <a:sym typeface="Arial"/>
                      </a:endParaRPr>
                    </a:p>
                  </a:txBody>
                  <a:tcPr marL="91450" marR="91450" marT="0"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alpha val="20000"/>
                      </a:schemeClr>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Période d'incubation </a:t>
                      </a:r>
                      <a:endParaRPr/>
                    </a:p>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(jours)</a:t>
                      </a:r>
                      <a:endParaRPr sz="1800" b="1" i="0" u="none" strike="noStrike" cap="none">
                        <a:solidFill>
                          <a:schemeClr val="dk1"/>
                        </a:solidFill>
                        <a:latin typeface="Arial"/>
                        <a:ea typeface="Arial"/>
                        <a:cs typeface="Arial"/>
                        <a:sym typeface="Arial"/>
                      </a:endParaRPr>
                    </a:p>
                  </a:txBody>
                  <a:tcPr marL="91450" marR="91450" marT="0"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alpha val="20000"/>
                      </a:schemeClr>
                    </a:solidFill>
                  </a:tcPr>
                </a:tc>
                <a:extLst>
                  <a:ext uri="{0D108BD9-81ED-4DB2-BD59-A6C34878D82A}">
                    <a16:rowId xmlns:a16="http://schemas.microsoft.com/office/drawing/2014/main" val="10000"/>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KP</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JB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SW</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EB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NG</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PK</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BJ</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JH</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RF</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6</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AH</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2</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TN</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11</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RT</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LW</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14</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FR</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9</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CL</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RD</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13</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KJ</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8</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LC</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10</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6550">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TB</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rgbClr val="000000"/>
                          </a:solidFill>
                          <a:latin typeface="Arial"/>
                          <a:ea typeface="Arial"/>
                          <a:cs typeface="Arial"/>
                          <a:sym typeface="Arial"/>
                        </a:rPr>
                        <a:t>7</a:t>
                      </a:r>
                      <a:endParaRPr sz="1600" b="0" i="0" u="none" strike="noStrike">
                        <a:solidFill>
                          <a:srgbClr val="000000"/>
                        </a:solidFill>
                        <a:latin typeface="Arial"/>
                        <a:ea typeface="Arial"/>
                        <a:cs typeface="Arial"/>
                        <a:sym typeface="Arial"/>
                      </a:endParaRPr>
                    </a:p>
                  </a:txBody>
                  <a:tcPr marL="9150" marR="952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2" name="Google Shape;1130;p130">
            <a:extLst>
              <a:ext uri="{FF2B5EF4-FFF2-40B4-BE49-F238E27FC236}">
                <a16:creationId xmlns:a16="http://schemas.microsoft.com/office/drawing/2014/main" id="{84AFA34B-A105-09D4-61D2-A9E4E0E39525}"/>
              </a:ext>
            </a:extLst>
          </p:cNvPr>
          <p:cNvSpPr txBox="1"/>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Libre Franklin Medium"/>
              <a:buNone/>
            </a:pPr>
            <a:r>
              <a:rPr lang="fr-FR" sz="3700">
                <a:solidFill>
                  <a:schemeClr val="dk1"/>
                </a:solidFill>
                <a:latin typeface="Franklin Gothic Medium" panose="020B0603020102020204" pitchFamily="34" charset="0"/>
                <a:ea typeface="Libre Franklin Medium"/>
                <a:cs typeface="Libre Franklin Medium"/>
                <a:sym typeface="Libre Franklin Medium"/>
              </a:rPr>
              <a:t>Calculer les mesures de tendance centrale (1/2)</a:t>
            </a:r>
            <a:endParaRPr sz="3700">
              <a:latin typeface="Franklin Gothic Medium" panose="020B06030201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Google Shape;1127;p13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400"/>
              <a:buFont typeface="Libre Franklin Medium"/>
              <a:buAutoNum type="arabicPeriod"/>
            </a:pPr>
            <a:r>
              <a:rPr lang="fr-FR" sz="2400"/>
              <a:t>Examiner la série des données relatives aux cas confirmés d'infection aiguë du Moyen-Orient par le coronavirus du syndrome respiratoire du Moyen-Orient (MERS-</a:t>
            </a:r>
            <a:r>
              <a:rPr lang="fr-FR" sz="2400" err="1"/>
              <a:t>CoV</a:t>
            </a:r>
            <a:r>
              <a:rPr lang="fr-FR" sz="2400"/>
              <a:t>)</a:t>
            </a:r>
            <a:endParaRPr/>
          </a:p>
          <a:p>
            <a:pPr marL="514350" lvl="0" indent="-514350" algn="l" rtl="0">
              <a:lnSpc>
                <a:spcPct val="100000"/>
              </a:lnSpc>
              <a:spcBef>
                <a:spcPts val="1000"/>
              </a:spcBef>
              <a:spcAft>
                <a:spcPts val="0"/>
              </a:spcAft>
              <a:buClr>
                <a:schemeClr val="dk1"/>
              </a:buClr>
              <a:buSzPts val="2400"/>
              <a:buFont typeface="Libre Franklin Medium"/>
              <a:buAutoNum type="arabicPeriod"/>
            </a:pPr>
            <a:r>
              <a:rPr lang="fr-FR" sz="2400"/>
              <a:t>Calculer le mode, la médiane, la moyenne et l’intervalle pour :</a:t>
            </a:r>
            <a:endParaRPr/>
          </a:p>
          <a:p>
            <a:pPr marL="800100" lvl="1" indent="-342900" algn="l" rtl="0">
              <a:lnSpc>
                <a:spcPct val="100000"/>
              </a:lnSpc>
              <a:spcBef>
                <a:spcPts val="1000"/>
              </a:spcBef>
              <a:spcAft>
                <a:spcPts val="0"/>
              </a:spcAft>
              <a:buSzPts val="2000"/>
              <a:buFont typeface="Wingdings" panose="05000000000000000000" pitchFamily="2" charset="2"/>
              <a:buChar char="§"/>
            </a:pPr>
            <a:r>
              <a:rPr lang="fr-FR" sz="2000"/>
              <a:t>Âge (années) des cas de MERS-</a:t>
            </a:r>
            <a:r>
              <a:rPr lang="fr-FR" sz="2000" err="1"/>
              <a:t>CoV</a:t>
            </a:r>
            <a:endParaRPr sz="2000"/>
          </a:p>
          <a:p>
            <a:pPr marL="800100" lvl="1" indent="-342900" algn="l" rtl="0">
              <a:lnSpc>
                <a:spcPct val="100000"/>
              </a:lnSpc>
              <a:spcBef>
                <a:spcPts val="1000"/>
              </a:spcBef>
              <a:spcAft>
                <a:spcPts val="0"/>
              </a:spcAft>
              <a:buSzPts val="2000"/>
              <a:buFont typeface="Wingdings" panose="05000000000000000000" pitchFamily="2" charset="2"/>
              <a:buChar char="§"/>
            </a:pPr>
            <a:r>
              <a:rPr lang="fr-FR" sz="2000"/>
              <a:t>Nombre de jours entre l'apparition de la maladie et la confirmation en laboratoire</a:t>
            </a:r>
            <a:endParaRPr/>
          </a:p>
          <a:p>
            <a:pPr marL="228600" lvl="0" indent="-50800" algn="l" rtl="0">
              <a:lnSpc>
                <a:spcPct val="100000"/>
              </a:lnSpc>
              <a:spcBef>
                <a:spcPts val="1000"/>
              </a:spcBef>
              <a:spcAft>
                <a:spcPts val="0"/>
              </a:spcAft>
              <a:buClr>
                <a:schemeClr val="dk1"/>
              </a:buClr>
              <a:buSzPts val="2800"/>
              <a:buNone/>
            </a:pPr>
            <a:endParaRPr/>
          </a:p>
        </p:txBody>
      </p:sp>
      <p:graphicFrame>
        <p:nvGraphicFramePr>
          <p:cNvPr id="1128" name="Google Shape;1128;p130"/>
          <p:cNvGraphicFramePr/>
          <p:nvPr>
            <p:extLst>
              <p:ext uri="{D42A27DB-BD31-4B8C-83A1-F6EECF244321}">
                <p14:modId xmlns:p14="http://schemas.microsoft.com/office/powerpoint/2010/main" val="1979516126"/>
              </p:ext>
            </p:extLst>
          </p:nvPr>
        </p:nvGraphicFramePr>
        <p:xfrm>
          <a:off x="2032000" y="4807205"/>
          <a:ext cx="8128000" cy="1371630"/>
        </p:xfrm>
        <a:graphic>
          <a:graphicData uri="http://schemas.openxmlformats.org/drawingml/2006/table">
            <a:tbl>
              <a:tblPr bandRow="1">
                <a:noFill/>
                <a:tableStyleId>{BEDC2785-BA4D-4B88-93F9-B2FDA2CD124A}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70850">
                <a:tc>
                  <a:txBody>
                    <a:bodyPr/>
                    <a:lstStyle/>
                    <a:p>
                      <a:pPr marL="0" marR="0" lvl="0" indent="0" algn="l" rtl="0">
                        <a:spcBef>
                          <a:spcPts val="0"/>
                        </a:spcBef>
                        <a:spcAft>
                          <a:spcPts val="0"/>
                        </a:spcAft>
                        <a:buNone/>
                      </a:pPr>
                      <a:endParaRPr sz="2400" b="1"/>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a:t>Mode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a:t>Médiane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a:t>Moyenne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a:t>Intervalle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fr-FR" sz="2400" b="1"/>
                        <a:t>Âge</a:t>
                      </a: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fr-FR" sz="2400" b="1"/>
                        <a:t>Jours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4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1129" name="Google Shape;1129;p130"/>
          <p:cNvGraphicFramePr/>
          <p:nvPr/>
        </p:nvGraphicFramePr>
        <p:xfrm>
          <a:off x="3657600" y="5264405"/>
          <a:ext cx="6502400" cy="914420"/>
        </p:xfrm>
        <a:graphic>
          <a:graphicData uri="http://schemas.openxmlformats.org/drawingml/2006/table">
            <a:tbl>
              <a:tblPr bandRow="1">
                <a:noFill/>
                <a:tableStyleId>{BEDC2785-BA4D-4B88-93F9-B2FDA2CD124A}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tblGrid>
              <a:tr h="370850">
                <a:tc>
                  <a:txBody>
                    <a:bodyPr/>
                    <a:lstStyle/>
                    <a:p>
                      <a:pPr marL="0" marR="0" lvl="0" indent="0" algn="ctr" rtl="0">
                        <a:spcBef>
                          <a:spcPts val="0"/>
                        </a:spcBef>
                        <a:spcAft>
                          <a:spcPts val="0"/>
                        </a:spcAft>
                        <a:buNone/>
                      </a:pPr>
                      <a:r>
                        <a:rPr lang="fr-FR" sz="2400" b="1">
                          <a:solidFill>
                            <a:srgbClr val="00953A"/>
                          </a:solidFill>
                        </a:rPr>
                        <a:t>64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64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58,2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13-90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fr-FR" sz="2400" b="1">
                          <a:solidFill>
                            <a:srgbClr val="00953A"/>
                          </a:solidFill>
                        </a:rPr>
                        <a:t>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6,4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400" b="1">
                          <a:solidFill>
                            <a:srgbClr val="00953A"/>
                          </a:solidFill>
                        </a:rPr>
                        <a:t>3-11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130" name="Google Shape;1130;p130"/>
          <p:cNvSpPr txBox="1"/>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Libre Franklin Medium"/>
              <a:buNone/>
            </a:pPr>
            <a:r>
              <a:rPr lang="fr-FR" sz="3700">
                <a:solidFill>
                  <a:schemeClr val="dk1"/>
                </a:solidFill>
                <a:latin typeface="Franklin Gothic Medium" panose="020B0603020102020204" pitchFamily="34" charset="0"/>
                <a:ea typeface="Libre Franklin Medium"/>
                <a:cs typeface="Libre Franklin Medium"/>
                <a:sym typeface="Libre Franklin Medium"/>
              </a:rPr>
              <a:t>Calculer les mesures de tendance centrale (2/2)</a:t>
            </a:r>
            <a:endParaRPr sz="370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Google Shape;1136;p131"/>
          <p:cNvSpPr txBox="1">
            <a:spLocks noGrp="1"/>
          </p:cNvSpPr>
          <p:nvPr>
            <p:ph type="body" idx="1"/>
          </p:nvPr>
        </p:nvSpPr>
        <p:spPr>
          <a:xfrm>
            <a:off x="838199" y="1478857"/>
            <a:ext cx="10972799" cy="4639309"/>
          </a:xfrm>
          <a:prstGeom prst="rect">
            <a:avLst/>
          </a:prstGeom>
          <a:noFill/>
          <a:ln>
            <a:noFill/>
          </a:ln>
        </p:spPr>
        <p:txBody>
          <a:bodyPr spcFirstLastPara="1" wrap="square" lIns="91425" tIns="45700" rIns="91425" bIns="45700" anchor="t" anchorCtr="0">
            <a:noAutofit/>
          </a:bodyPr>
          <a:lstStyle/>
          <a:p>
            <a:pPr marL="287020" lvl="0" indent="-287020" algn="l" rtl="0">
              <a:lnSpc>
                <a:spcPct val="100000"/>
              </a:lnSpc>
              <a:spcBef>
                <a:spcPts val="0"/>
              </a:spcBef>
              <a:spcAft>
                <a:spcPts val="0"/>
              </a:spcAft>
              <a:buClr>
                <a:schemeClr val="dk1"/>
              </a:buClr>
              <a:buSzPts val="2400"/>
              <a:buChar char="•"/>
            </a:pPr>
            <a:r>
              <a:rPr lang="fr-FR" sz="2400"/>
              <a:t>Mesure unique représentant l'ensemble d'une distribution</a:t>
            </a:r>
            <a:endParaRPr/>
          </a:p>
          <a:p>
            <a:pPr marL="744220" lvl="1" indent="-287019" algn="l" rtl="0">
              <a:lnSpc>
                <a:spcPct val="100000"/>
              </a:lnSpc>
              <a:spcBef>
                <a:spcPts val="1000"/>
              </a:spcBef>
              <a:spcAft>
                <a:spcPts val="0"/>
              </a:spcAft>
              <a:buSzPts val="2000"/>
              <a:buChar char="▪"/>
            </a:pPr>
            <a:r>
              <a:rPr lang="fr-FR" sz="2000"/>
              <a:t>Moyenne</a:t>
            </a:r>
            <a:endParaRPr lang="fr-FR"/>
          </a:p>
          <a:p>
            <a:pPr marL="1201420" lvl="2" indent="-287019" algn="l" rtl="0">
              <a:lnSpc>
                <a:spcPct val="100000"/>
              </a:lnSpc>
              <a:spcBef>
                <a:spcPts val="1000"/>
              </a:spcBef>
              <a:spcAft>
                <a:spcPts val="0"/>
              </a:spcAft>
              <a:buSzPts val="1800"/>
              <a:buChar char="‒"/>
            </a:pPr>
            <a:r>
              <a:rPr lang="fr-FR" sz="1800"/>
              <a:t>Sensible aux valeurs aberrantes</a:t>
            </a:r>
            <a:endParaRPr lang="fr-FR"/>
          </a:p>
          <a:p>
            <a:pPr marL="1201420" lvl="2" indent="-287019" algn="l" rtl="0">
              <a:lnSpc>
                <a:spcPct val="100000"/>
              </a:lnSpc>
              <a:spcBef>
                <a:spcPts val="1000"/>
              </a:spcBef>
              <a:spcAft>
                <a:spcPts val="0"/>
              </a:spcAft>
              <a:buSzPts val="1800"/>
              <a:buChar char="‒"/>
            </a:pPr>
            <a:r>
              <a:rPr lang="fr-FR" sz="1800"/>
              <a:t>Préférence pour les données symétriques</a:t>
            </a:r>
            <a:endParaRPr/>
          </a:p>
          <a:p>
            <a:pPr marL="1201420" lvl="2" indent="-287019" algn="l" rtl="0">
              <a:lnSpc>
                <a:spcPct val="100000"/>
              </a:lnSpc>
              <a:spcBef>
                <a:spcPts val="1000"/>
              </a:spcBef>
              <a:spcAft>
                <a:spcPts val="0"/>
              </a:spcAft>
              <a:buSzPts val="1800"/>
              <a:buChar char="‒"/>
            </a:pPr>
            <a:r>
              <a:rPr lang="fr-FR" sz="1800"/>
              <a:t>Peu fréquent en épidémiologie</a:t>
            </a:r>
            <a:endParaRPr/>
          </a:p>
          <a:p>
            <a:pPr marL="744220" lvl="1" indent="-287019" algn="l" rtl="0">
              <a:lnSpc>
                <a:spcPct val="100000"/>
              </a:lnSpc>
              <a:spcBef>
                <a:spcPts val="1000"/>
              </a:spcBef>
              <a:spcAft>
                <a:spcPts val="0"/>
              </a:spcAft>
              <a:buSzPts val="2000"/>
              <a:buChar char="▪"/>
            </a:pPr>
            <a:r>
              <a:rPr lang="fr-FR" sz="2000"/>
              <a:t>Médiane = valeur </a:t>
            </a:r>
            <a:r>
              <a:rPr lang="en-US" sz="2000"/>
              <a:t>du milieu</a:t>
            </a:r>
            <a:endParaRPr/>
          </a:p>
          <a:p>
            <a:pPr marL="1201420" lvl="2" indent="-287019" algn="l" rtl="0">
              <a:lnSpc>
                <a:spcPct val="100000"/>
              </a:lnSpc>
              <a:spcBef>
                <a:spcPts val="1000"/>
              </a:spcBef>
              <a:spcAft>
                <a:spcPts val="0"/>
              </a:spcAft>
              <a:buSzPts val="1800"/>
              <a:buChar char="‒"/>
            </a:pPr>
            <a:r>
              <a:rPr lang="fr-FR" sz="1800"/>
              <a:t>Choix plus sûr pour la plupart des données épidémiologiques</a:t>
            </a:r>
            <a:endParaRPr/>
          </a:p>
          <a:p>
            <a:pPr marL="1201420" lvl="2" indent="-287019" algn="l" rtl="0">
              <a:lnSpc>
                <a:spcPct val="100000"/>
              </a:lnSpc>
              <a:spcBef>
                <a:spcPts val="1000"/>
              </a:spcBef>
              <a:spcAft>
                <a:spcPts val="0"/>
              </a:spcAft>
              <a:buSzPts val="1800"/>
              <a:buChar char="‒"/>
            </a:pPr>
            <a:r>
              <a:rPr lang="fr-FR" sz="1800"/>
              <a:t>Minimise l'effet des valeurs aberrantes</a:t>
            </a:r>
            <a:endParaRPr/>
          </a:p>
          <a:p>
            <a:pPr marL="744220" lvl="1" indent="-287019" algn="l" rtl="0">
              <a:lnSpc>
                <a:spcPct val="100000"/>
              </a:lnSpc>
              <a:spcBef>
                <a:spcPts val="1000"/>
              </a:spcBef>
              <a:spcAft>
                <a:spcPts val="0"/>
              </a:spcAft>
              <a:buSzPts val="2000"/>
              <a:buChar char="▪"/>
            </a:pPr>
            <a:r>
              <a:rPr lang="fr-FR" sz="2000"/>
              <a:t>Mode = valeur la plus courante</a:t>
            </a:r>
            <a:endParaRPr/>
          </a:p>
          <a:p>
            <a:pPr marL="287020" lvl="0" indent="-287020" algn="l" rtl="0">
              <a:lnSpc>
                <a:spcPct val="100000"/>
              </a:lnSpc>
              <a:spcBef>
                <a:spcPts val="1000"/>
              </a:spcBef>
              <a:spcAft>
                <a:spcPts val="0"/>
              </a:spcAft>
              <a:buClr>
                <a:schemeClr val="dk1"/>
              </a:buClr>
              <a:buSzPts val="2400"/>
              <a:buChar char="•"/>
            </a:pPr>
            <a:r>
              <a:rPr lang="fr-FR" sz="2400"/>
              <a:t>Utiliser la médiane et l’intervalle pour résumer les données épidémiologiques</a:t>
            </a:r>
            <a:endParaRPr/>
          </a:p>
          <a:p>
            <a:pPr marL="287020" lvl="0" indent="-109220" algn="l" rtl="0">
              <a:lnSpc>
                <a:spcPct val="100000"/>
              </a:lnSpc>
              <a:spcBef>
                <a:spcPts val="1000"/>
              </a:spcBef>
              <a:spcAft>
                <a:spcPts val="0"/>
              </a:spcAft>
              <a:buClr>
                <a:schemeClr val="dk1"/>
              </a:buClr>
              <a:buSzPts val="2800"/>
              <a:buNone/>
            </a:pPr>
            <a:endParaRPr/>
          </a:p>
        </p:txBody>
      </p:sp>
      <p:sp>
        <p:nvSpPr>
          <p:cNvPr id="1137" name="Google Shape;1137;p131"/>
          <p:cNvSpPr txBox="1">
            <a:spLocks noGrp="1"/>
          </p:cNvSpPr>
          <p:nvPr>
            <p:ph type="title"/>
          </p:nvPr>
        </p:nvSpPr>
        <p:spPr>
          <a:xfrm>
            <a:off x="838200" y="457200"/>
            <a:ext cx="109728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Résumé des mesures de tendance centrale</a:t>
            </a:r>
            <a:endParaRPr>
              <a:latin typeface="Franklin Gothic Medium" panose="020B06030201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96"/>
          <p:cNvSpPr txBox="1">
            <a:spLocks noGrp="1"/>
          </p:cNvSpPr>
          <p:nvPr>
            <p:ph type="title"/>
          </p:nvPr>
        </p:nvSpPr>
        <p:spPr>
          <a:xfrm>
            <a:off x="677918" y="457200"/>
            <a:ext cx="10105696"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L'importance de la synthèse des données</a:t>
            </a:r>
            <a:endParaRPr dirty="0">
              <a:latin typeface="Franklin Gothic Medium" panose="020B0603020102020204" pitchFamily="34" charset="0"/>
            </a:endParaRPr>
          </a:p>
        </p:txBody>
      </p:sp>
      <p:sp>
        <p:nvSpPr>
          <p:cNvPr id="730" name="Google Shape;730;p96"/>
          <p:cNvSpPr txBox="1">
            <a:spLocks noGrp="1"/>
          </p:cNvSpPr>
          <p:nvPr>
            <p:ph type="body" idx="1"/>
          </p:nvPr>
        </p:nvSpPr>
        <p:spPr>
          <a:xfrm>
            <a:off x="838200" y="1675516"/>
            <a:ext cx="10515600" cy="67774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fr-FR" sz="2800"/>
              <a:t>Pourquoi est-il important de faire la synthèse </a:t>
            </a:r>
            <a:r>
              <a:rPr lang="fr-FR"/>
              <a:t>d</a:t>
            </a:r>
            <a:r>
              <a:rPr lang="fr-FR" sz="2800"/>
              <a:t>es données ?</a:t>
            </a:r>
            <a:endParaRPr/>
          </a:p>
          <a:p>
            <a:pPr marL="0" lvl="0" indent="0" algn="l" rtl="0">
              <a:lnSpc>
                <a:spcPct val="100000"/>
              </a:lnSpc>
              <a:spcBef>
                <a:spcPts val="1000"/>
              </a:spcBef>
              <a:spcAft>
                <a:spcPts val="0"/>
              </a:spcAft>
              <a:buClr>
                <a:schemeClr val="dk1"/>
              </a:buClr>
              <a:buSzPts val="2800"/>
              <a:buNone/>
            </a:pPr>
            <a:endParaRPr/>
          </a:p>
        </p:txBody>
      </p:sp>
      <p:pic>
        <p:nvPicPr>
          <p:cNvPr id="731" name="Google Shape;731;p96" descr="person in blue shirt writing on white paper"/>
          <p:cNvPicPr preferRelativeResize="0"/>
          <p:nvPr/>
        </p:nvPicPr>
        <p:blipFill rotWithShape="1">
          <a:blip r:embed="rId3">
            <a:alphaModFix/>
          </a:blip>
          <a:srcRect/>
          <a:stretch/>
        </p:blipFill>
        <p:spPr>
          <a:xfrm>
            <a:off x="3239715" y="2353263"/>
            <a:ext cx="5712569" cy="3781721"/>
          </a:xfrm>
          <a:prstGeom prst="rect">
            <a:avLst/>
          </a:prstGeom>
          <a:noFill/>
          <a:ln w="12700">
            <a:solidFill>
              <a:schemeClr val="tx1"/>
            </a:solid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42"/>
        <p:cNvGrpSpPr/>
        <p:nvPr/>
      </p:nvGrpSpPr>
      <p:grpSpPr>
        <a:xfrm>
          <a:off x="0" y="0"/>
          <a:ext cx="0" cy="0"/>
          <a:chOff x="0" y="0"/>
          <a:chExt cx="0" cy="0"/>
        </a:xfrm>
      </p:grpSpPr>
      <p:sp>
        <p:nvSpPr>
          <p:cNvPr id="1143" name="Google Shape;1143;p132"/>
          <p:cNvSpPr txBox="1">
            <a:spLocks noGrp="1"/>
          </p:cNvSpPr>
          <p:nvPr>
            <p:ph type="body" idx="1"/>
          </p:nvPr>
        </p:nvSpPr>
        <p:spPr>
          <a:xfrm>
            <a:off x="838200" y="1478857"/>
            <a:ext cx="4772594"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b="1"/>
              <a:t>Types de données</a:t>
            </a:r>
            <a:endParaRPr/>
          </a:p>
          <a:p>
            <a:pPr marL="685800" lvl="1" indent="-228600" algn="l" rtl="0">
              <a:lnSpc>
                <a:spcPct val="100000"/>
              </a:lnSpc>
              <a:spcBef>
                <a:spcPts val="1000"/>
              </a:spcBef>
              <a:spcAft>
                <a:spcPts val="0"/>
              </a:spcAft>
              <a:buSzPts val="2400"/>
              <a:buChar char="▪"/>
            </a:pPr>
            <a:r>
              <a:rPr lang="fr-FR"/>
              <a:t>Descriptions</a:t>
            </a:r>
            <a:endParaRPr/>
          </a:p>
          <a:p>
            <a:pPr marL="685800" lvl="1" indent="-228600" algn="l" rtl="0">
              <a:lnSpc>
                <a:spcPct val="100000"/>
              </a:lnSpc>
              <a:spcBef>
                <a:spcPts val="1000"/>
              </a:spcBef>
              <a:spcAft>
                <a:spcPts val="0"/>
              </a:spcAft>
              <a:buSzPts val="2400"/>
              <a:buChar char="▪"/>
            </a:pPr>
            <a:r>
              <a:rPr lang="fr-FR"/>
              <a:t>Données non numériques</a:t>
            </a:r>
            <a:endParaRPr/>
          </a:p>
          <a:p>
            <a:pPr marL="0" lvl="1" indent="0" algn="l" rtl="0">
              <a:lnSpc>
                <a:spcPct val="100000"/>
              </a:lnSpc>
              <a:spcBef>
                <a:spcPts val="1700"/>
              </a:spcBef>
              <a:spcAft>
                <a:spcPts val="0"/>
              </a:spcAft>
              <a:buClr>
                <a:schemeClr val="lt1"/>
              </a:buClr>
              <a:buSzPts val="2800"/>
              <a:buNone/>
            </a:pPr>
            <a:r>
              <a:rPr lang="fr-FR" sz="2800" b="1"/>
              <a:t>Résumer à l'aide de </a:t>
            </a:r>
            <a:r>
              <a:rPr lang="fr-FR" sz="2800" b="1">
                <a:solidFill>
                  <a:srgbClr val="00953A"/>
                </a:solidFill>
              </a:rPr>
              <a:t>mesures de fréquence</a:t>
            </a:r>
            <a:endParaRPr/>
          </a:p>
          <a:p>
            <a:pPr marL="0" lvl="1" indent="0" algn="l" rtl="0">
              <a:lnSpc>
                <a:spcPct val="100000"/>
              </a:lnSpc>
              <a:spcBef>
                <a:spcPts val="1700"/>
              </a:spcBef>
              <a:spcAft>
                <a:spcPts val="0"/>
              </a:spcAft>
              <a:buClr>
                <a:schemeClr val="lt1"/>
              </a:buClr>
              <a:buSzPts val="2800"/>
              <a:buNone/>
            </a:pPr>
            <a:r>
              <a:rPr lang="fr-FR" sz="2800" b="1"/>
              <a:t>Mesures</a:t>
            </a:r>
            <a:endParaRPr/>
          </a:p>
          <a:p>
            <a:pPr marL="798513" lvl="2" indent="-334963" algn="l" rtl="0">
              <a:lnSpc>
                <a:spcPct val="100000"/>
              </a:lnSpc>
              <a:spcBef>
                <a:spcPts val="1000"/>
              </a:spcBef>
              <a:spcAft>
                <a:spcPts val="0"/>
              </a:spcAft>
              <a:buSzPts val="2400"/>
              <a:buFont typeface="Noto Sans Symbols"/>
              <a:buChar char="▪"/>
            </a:pPr>
            <a:r>
              <a:rPr lang="fr-CA" sz="2400"/>
              <a:t>Nombres</a:t>
            </a:r>
            <a:endParaRPr lang="fr-CA"/>
          </a:p>
          <a:p>
            <a:pPr marL="798513" lvl="2" indent="-334963" algn="l" rtl="0">
              <a:lnSpc>
                <a:spcPct val="100000"/>
              </a:lnSpc>
              <a:spcBef>
                <a:spcPts val="1000"/>
              </a:spcBef>
              <a:spcAft>
                <a:spcPts val="0"/>
              </a:spcAft>
              <a:buSzPts val="2400"/>
              <a:buFont typeface="Noto Sans Symbols"/>
              <a:buChar char="▪"/>
            </a:pPr>
            <a:r>
              <a:rPr lang="fr-FR" sz="2400"/>
              <a:t>Ratios</a:t>
            </a:r>
            <a:endParaRPr/>
          </a:p>
          <a:p>
            <a:pPr marL="798513" lvl="2" indent="-334963" algn="l" rtl="0">
              <a:lnSpc>
                <a:spcPct val="100000"/>
              </a:lnSpc>
              <a:spcBef>
                <a:spcPts val="1000"/>
              </a:spcBef>
              <a:spcAft>
                <a:spcPts val="0"/>
              </a:spcAft>
              <a:buSzPts val="2400"/>
              <a:buFont typeface="Noto Sans Symbols"/>
              <a:buChar char="▪"/>
            </a:pPr>
            <a:r>
              <a:rPr lang="fr-FR" sz="2400"/>
              <a:t>Proportions</a:t>
            </a:r>
            <a:endParaRPr/>
          </a:p>
          <a:p>
            <a:pPr marL="798513" lvl="2" indent="-334963" algn="l" rtl="0">
              <a:lnSpc>
                <a:spcPct val="100000"/>
              </a:lnSpc>
              <a:spcBef>
                <a:spcPts val="1000"/>
              </a:spcBef>
              <a:spcAft>
                <a:spcPts val="0"/>
              </a:spcAft>
              <a:buSzPts val="2400"/>
              <a:buFont typeface="Noto Sans Symbols"/>
              <a:buChar char="▪"/>
            </a:pPr>
            <a:r>
              <a:rPr lang="fr-FR" sz="2400"/>
              <a:t>Taux</a:t>
            </a:r>
            <a:endParaRPr/>
          </a:p>
          <a:p>
            <a:pPr marL="228600" lvl="0" indent="-5080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1144" name="Google Shape;1144;p1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Synthèse des variables qualitatives</a:t>
            </a:r>
            <a:endParaRPr>
              <a:latin typeface="Franklin Gothic Medium" panose="020B0603020102020204" pitchFamily="34" charset="0"/>
            </a:endParaRPr>
          </a:p>
        </p:txBody>
      </p:sp>
      <p:sp>
        <p:nvSpPr>
          <p:cNvPr id="1145" name="Google Shape;1145;p132"/>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u="sng">
                <a:solidFill>
                  <a:schemeClr val="hlink"/>
                </a:solidFill>
                <a:hlinkClick r:id="rId3"/>
              </a:rPr>
              <a:t>Source de l'image de l'échelle de likert</a:t>
            </a:r>
            <a:endParaRPr sz="1200"/>
          </a:p>
          <a:p>
            <a:pPr marL="0" lvl="0" indent="0" algn="r" rtl="0">
              <a:lnSpc>
                <a:spcPct val="90000"/>
              </a:lnSpc>
              <a:spcBef>
                <a:spcPts val="1000"/>
              </a:spcBef>
              <a:spcAft>
                <a:spcPts val="0"/>
              </a:spcAft>
              <a:buClr>
                <a:schemeClr val="dk1"/>
              </a:buClr>
              <a:buSzPts val="1200"/>
              <a:buNone/>
            </a:pPr>
            <a:endParaRPr/>
          </a:p>
        </p:txBody>
      </p:sp>
      <p:pic>
        <p:nvPicPr>
          <p:cNvPr id="1146" name="Google Shape;1146;p132" descr="A group of people sitting on a bench&#10;&#10;Description automatically generated with low confidence"/>
          <p:cNvPicPr preferRelativeResize="0"/>
          <p:nvPr/>
        </p:nvPicPr>
        <p:blipFill rotWithShape="1">
          <a:blip r:embed="rId4">
            <a:alphaModFix/>
          </a:blip>
          <a:srcRect t="6058"/>
          <a:stretch/>
        </p:blipFill>
        <p:spPr>
          <a:xfrm>
            <a:off x="6159391" y="1350956"/>
            <a:ext cx="4741632" cy="3340807"/>
          </a:xfrm>
          <a:prstGeom prst="rect">
            <a:avLst/>
          </a:prstGeom>
          <a:noFill/>
          <a:ln w="12700">
            <a:solidFill>
              <a:schemeClr val="tx1"/>
            </a:solidFill>
          </a:ln>
        </p:spPr>
      </p:pic>
      <p:grpSp>
        <p:nvGrpSpPr>
          <p:cNvPr id="1147" name="Google Shape;1147;p132"/>
          <p:cNvGrpSpPr/>
          <p:nvPr/>
        </p:nvGrpSpPr>
        <p:grpSpPr>
          <a:xfrm>
            <a:off x="6037943" y="4692932"/>
            <a:ext cx="4940945" cy="1657469"/>
            <a:chOff x="5806915" y="5031509"/>
            <a:chExt cx="5324064" cy="1943949"/>
          </a:xfrm>
        </p:grpSpPr>
        <p:pic>
          <p:nvPicPr>
            <p:cNvPr id="1148" name="Google Shape;1148;p132"/>
            <p:cNvPicPr preferRelativeResize="0"/>
            <p:nvPr/>
          </p:nvPicPr>
          <p:blipFill rotWithShape="1">
            <a:blip r:embed="rId5">
              <a:alphaModFix/>
            </a:blip>
            <a:srcRect l="8257" t="15617" r="9081" b="28285"/>
            <a:stretch/>
          </p:blipFill>
          <p:spPr>
            <a:xfrm>
              <a:off x="5859379" y="5031509"/>
              <a:ext cx="5142658" cy="1086657"/>
            </a:xfrm>
            <a:prstGeom prst="rect">
              <a:avLst/>
            </a:prstGeom>
            <a:noFill/>
            <a:ln>
              <a:noFill/>
            </a:ln>
          </p:spPr>
        </p:pic>
        <p:sp>
          <p:nvSpPr>
            <p:cNvPr id="1149" name="Google Shape;1149;p132"/>
            <p:cNvSpPr txBox="1"/>
            <p:nvPr/>
          </p:nvSpPr>
          <p:spPr>
            <a:xfrm>
              <a:off x="5806915" y="6000830"/>
              <a:ext cx="1244010" cy="97462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a:solidFill>
                    <a:schemeClr val="dk1"/>
                  </a:solidFill>
                  <a:latin typeface="Arial"/>
                  <a:ea typeface="Arial"/>
                  <a:cs typeface="Arial"/>
                  <a:sym typeface="Arial"/>
                </a:rPr>
                <a:t>Pas du tout d'accord</a:t>
              </a:r>
              <a:endParaRPr/>
            </a:p>
          </p:txBody>
        </p:sp>
        <p:sp>
          <p:nvSpPr>
            <p:cNvPr id="1150" name="Google Shape;1150;p132"/>
            <p:cNvSpPr txBox="1"/>
            <p:nvPr/>
          </p:nvSpPr>
          <p:spPr>
            <a:xfrm>
              <a:off x="6865176" y="5994242"/>
              <a:ext cx="1244010" cy="68584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a:solidFill>
                    <a:schemeClr val="dk1"/>
                  </a:solidFill>
                  <a:latin typeface="Arial"/>
                  <a:ea typeface="Arial"/>
                  <a:cs typeface="Arial"/>
                  <a:sym typeface="Arial"/>
                </a:rPr>
                <a:t>Pas d'accord</a:t>
              </a:r>
              <a:endParaRPr/>
            </a:p>
          </p:txBody>
        </p:sp>
        <p:sp>
          <p:nvSpPr>
            <p:cNvPr id="1151" name="Google Shape;1151;p132"/>
            <p:cNvSpPr txBox="1"/>
            <p:nvPr/>
          </p:nvSpPr>
          <p:spPr>
            <a:xfrm>
              <a:off x="7849916" y="6016554"/>
              <a:ext cx="1244010" cy="3970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a:solidFill>
                    <a:schemeClr val="dk1"/>
                  </a:solidFill>
                  <a:latin typeface="Arial"/>
                  <a:ea typeface="Arial"/>
                  <a:cs typeface="Arial"/>
                  <a:sym typeface="Arial"/>
                </a:rPr>
                <a:t>Neutre</a:t>
              </a:r>
              <a:endParaRPr/>
            </a:p>
          </p:txBody>
        </p:sp>
        <p:sp>
          <p:nvSpPr>
            <p:cNvPr id="1152" name="Google Shape;1152;p132"/>
            <p:cNvSpPr txBox="1"/>
            <p:nvPr/>
          </p:nvSpPr>
          <p:spPr>
            <a:xfrm>
              <a:off x="8828709" y="6044022"/>
              <a:ext cx="1244100" cy="3972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Font typeface="Arial"/>
                <a:buNone/>
              </a:pPr>
              <a:r>
                <a:rPr lang="fr-FR" sz="1600">
                  <a:solidFill>
                    <a:schemeClr val="dk1"/>
                  </a:solidFill>
                </a:rPr>
                <a:t>D'accord</a:t>
              </a:r>
              <a:endParaRPr/>
            </a:p>
          </p:txBody>
        </p:sp>
        <p:sp>
          <p:nvSpPr>
            <p:cNvPr id="1153" name="Google Shape;1153;p132"/>
            <p:cNvSpPr txBox="1"/>
            <p:nvPr/>
          </p:nvSpPr>
          <p:spPr>
            <a:xfrm>
              <a:off x="9886969" y="6016554"/>
              <a:ext cx="1244010" cy="68584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a:solidFill>
                    <a:schemeClr val="dk1"/>
                  </a:solidFill>
                  <a:latin typeface="Arial"/>
                  <a:ea typeface="Arial"/>
                  <a:cs typeface="Arial"/>
                  <a:sym typeface="Arial"/>
                </a:rPr>
                <a:t>Tout à fait d'accord</a:t>
              </a:r>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sp>
        <p:nvSpPr>
          <p:cNvPr id="1159" name="Google Shape;1159;p13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Nombre mondial de décès par causes sélectionnées, 2000 et 2019</a:t>
            </a:r>
            <a:endParaRPr>
              <a:latin typeface="Franklin Gothic Medium" panose="020B0603020102020204" pitchFamily="34" charset="0"/>
            </a:endParaRPr>
          </a:p>
        </p:txBody>
      </p:sp>
      <p:graphicFrame>
        <p:nvGraphicFramePr>
          <p:cNvPr id="1160" name="Google Shape;1160;p133"/>
          <p:cNvGraphicFramePr/>
          <p:nvPr>
            <p:extLst>
              <p:ext uri="{D42A27DB-BD31-4B8C-83A1-F6EECF244321}">
                <p14:modId xmlns:p14="http://schemas.microsoft.com/office/powerpoint/2010/main" val="587907468"/>
              </p:ext>
            </p:extLst>
          </p:nvPr>
        </p:nvGraphicFramePr>
        <p:xfrm>
          <a:off x="838200" y="1289050"/>
          <a:ext cx="10515600" cy="4821050"/>
        </p:xfrm>
        <a:graphic>
          <a:graphicData uri="http://schemas.openxmlformats.org/drawingml/2006/table">
            <a:tbl>
              <a:tblPr>
                <a:noFill/>
                <a:tableStyleId>{A6B38839-0427-4ACF-AF99-603AB6811630}</a:tableStyleId>
              </a:tblPr>
              <a:tblGrid>
                <a:gridCol w="6263425">
                  <a:extLst>
                    <a:ext uri="{9D8B030D-6E8A-4147-A177-3AD203B41FA5}">
                      <a16:colId xmlns:a16="http://schemas.microsoft.com/office/drawing/2014/main" val="20000"/>
                    </a:ext>
                  </a:extLst>
                </a:gridCol>
                <a:gridCol w="2148775">
                  <a:extLst>
                    <a:ext uri="{9D8B030D-6E8A-4147-A177-3AD203B41FA5}">
                      <a16:colId xmlns:a16="http://schemas.microsoft.com/office/drawing/2014/main" val="20001"/>
                    </a:ext>
                  </a:extLst>
                </a:gridCol>
                <a:gridCol w="2103400">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endParaRPr sz="20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2">
                  <a:txBody>
                    <a:bodyPr/>
                    <a:lstStyle/>
                    <a:p>
                      <a:pPr marL="0" marR="0" lvl="0" indent="0" algn="ctr" rtl="0">
                        <a:spcBef>
                          <a:spcPts val="0"/>
                        </a:spcBef>
                        <a:spcAft>
                          <a:spcPts val="0"/>
                        </a:spcAft>
                        <a:buNone/>
                      </a:pPr>
                      <a:r>
                        <a:rPr lang="fr-FR" sz="2000" b="1" i="0" u="none" strike="noStrike">
                          <a:solidFill>
                            <a:srgbClr val="000000"/>
                          </a:solidFill>
                          <a:latin typeface="Arial"/>
                          <a:ea typeface="Arial"/>
                          <a:cs typeface="Arial"/>
                          <a:sym typeface="Arial"/>
                        </a:rPr>
                        <a:t>                Décès*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fr-FR"/>
                    </a:p>
                  </a:txBody>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a:solidFill>
                            <a:srgbClr val="000000"/>
                          </a:solidFill>
                          <a:latin typeface="Arial"/>
                          <a:ea typeface="Arial"/>
                          <a:cs typeface="Arial"/>
                          <a:sym typeface="Arial"/>
                        </a:rPr>
                        <a:t>Cause du décès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i="0" u="none" strike="noStrike">
                          <a:solidFill>
                            <a:srgbClr val="000000"/>
                          </a:solidFill>
                          <a:latin typeface="Arial"/>
                          <a:ea typeface="Arial"/>
                          <a:cs typeface="Arial"/>
                          <a:sym typeface="Arial"/>
                        </a:rPr>
                        <a:t>2000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i="0" u="none" strike="noStrike">
                          <a:solidFill>
                            <a:srgbClr val="000000"/>
                          </a:solidFill>
                          <a:latin typeface="Arial"/>
                          <a:ea typeface="Arial"/>
                          <a:cs typeface="Arial"/>
                          <a:sym typeface="Arial"/>
                        </a:rPr>
                        <a:t>2019</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fr-FR" sz="2000" b="0" i="0" u="sng" strike="noStrike">
                          <a:solidFill>
                            <a:srgbClr val="000000"/>
                          </a:solidFill>
                          <a:latin typeface="Arial"/>
                          <a:ea typeface="Arial"/>
                          <a:cs typeface="Arial"/>
                          <a:sym typeface="Arial"/>
                        </a:rPr>
                        <a:t>Toutes causes confondues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solidFill>
                            <a:srgbClr val="000000"/>
                          </a:solidFill>
                          <a:latin typeface="Arial"/>
                          <a:ea typeface="Arial"/>
                          <a:cs typeface="Arial"/>
                          <a:sym typeface="Arial"/>
                        </a:rPr>
                        <a:t>51 267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solidFill>
                            <a:srgbClr val="000000"/>
                          </a:solidFill>
                          <a:latin typeface="Arial"/>
                          <a:ea typeface="Arial"/>
                          <a:cs typeface="Arial"/>
                          <a:sym typeface="Arial"/>
                        </a:rPr>
                        <a:t>55 416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Maladie cardiaque ischémique</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6 756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8 885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Accident vasculaire cérébral</a:t>
                      </a:r>
                      <a:endParaRPr sz="2000" b="0" i="0" u="none" strike="noStrike">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5 464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6 194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Maladie pulmonaire obstructive chronique</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2 986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3 228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Infections des voies respiratoires inférieures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3 051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2 593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Affections néonatales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3 198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2 038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Cancers de la trachée, des bronches et des poumons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1 206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1 784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Maladie d'Alzheimer et autres démences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584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1 639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Maladies diarrhéiques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2 648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1 519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Diabète sucré</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877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1 496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1"/>
                  </a:ext>
                </a:extLst>
              </a:tr>
              <a:tr h="370850">
                <a:tc>
                  <a:txBody>
                    <a:bodyPr/>
                    <a:lstStyle/>
                    <a:p>
                      <a:pPr marL="0" marR="0" lvl="0" indent="0" algn="l" rtl="0">
                        <a:spcBef>
                          <a:spcPts val="0"/>
                        </a:spcBef>
                        <a:spcAft>
                          <a:spcPts val="0"/>
                        </a:spcAft>
                        <a:buNone/>
                      </a:pPr>
                      <a:r>
                        <a:rPr lang="fr-FR" sz="2000" b="0" i="0" u="none" strike="noStrike">
                          <a:latin typeface="Arial"/>
                          <a:ea typeface="Arial"/>
                          <a:cs typeface="Arial"/>
                          <a:sym typeface="Arial"/>
                        </a:rPr>
                        <a:t>Maladies rénales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813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0" i="0" u="none" strike="noStrike">
                          <a:latin typeface="Arial"/>
                          <a:ea typeface="Arial"/>
                          <a:cs typeface="Arial"/>
                          <a:sym typeface="Arial"/>
                        </a:rPr>
                        <a:t>1 334 </a:t>
                      </a:r>
                      <a:endParaRPr/>
                    </a:p>
                  </a:txBody>
                  <a:tcPr marL="6350" marR="6350" marT="6350"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1161" name="Google Shape;1161;p133"/>
          <p:cNvSpPr txBox="1">
            <a:spLocks noGrp="1"/>
          </p:cNvSpPr>
          <p:nvPr>
            <p:ph type="body" idx="2"/>
          </p:nvPr>
        </p:nvSpPr>
        <p:spPr>
          <a:xfrm>
            <a:off x="3873500" y="6370946"/>
            <a:ext cx="5703147" cy="198755"/>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u="sng">
                <a:solidFill>
                  <a:schemeClr val="hlink"/>
                </a:solidFill>
                <a:hlinkClick r:id="rId3"/>
              </a:rPr>
              <a:t>Estimations sanitaires mondiales 2019 : Décès par cause, âge, sexe, par pays et par région, 2000-2019. Genève, Organisation mondiale de la santé ; 2020.</a:t>
            </a:r>
            <a:endParaRPr/>
          </a:p>
          <a:p>
            <a:pPr marL="0" lvl="0" indent="0" algn="r" rtl="0">
              <a:lnSpc>
                <a:spcPct val="90000"/>
              </a:lnSpc>
              <a:spcBef>
                <a:spcPts val="1000"/>
              </a:spcBef>
              <a:spcAft>
                <a:spcPts val="0"/>
              </a:spcAft>
              <a:buClr>
                <a:schemeClr val="dk1"/>
              </a:buClr>
              <a:buSzPts val="1200"/>
              <a:buNone/>
            </a:pPr>
            <a:endParaRPr/>
          </a:p>
        </p:txBody>
      </p:sp>
      <p:sp>
        <p:nvSpPr>
          <p:cNvPr id="1162" name="Google Shape;1162;p133"/>
          <p:cNvSpPr txBox="1"/>
          <p:nvPr/>
        </p:nvSpPr>
        <p:spPr>
          <a:xfrm>
            <a:off x="838200" y="6110822"/>
            <a:ext cx="1650274" cy="4588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600"/>
              <a:buFont typeface="Arial"/>
              <a:buNone/>
            </a:pPr>
            <a:r>
              <a:rPr lang="fr-FR" sz="1600">
                <a:solidFill>
                  <a:schemeClr val="dk1"/>
                </a:solidFill>
                <a:latin typeface="Arial"/>
                <a:ea typeface="Arial"/>
                <a:cs typeface="Arial"/>
                <a:sym typeface="Arial"/>
              </a:rPr>
              <a:t>* en milliers</a:t>
            </a:r>
            <a:endParaRPr sz="1600">
              <a:solidFill>
                <a:schemeClr val="accent2"/>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sp>
        <p:nvSpPr>
          <p:cNvPr id="1168" name="Google Shape;1168;p13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Arial"/>
              <a:buChar char="•"/>
            </a:pPr>
            <a:r>
              <a:rPr lang="fr-FR"/>
              <a:t>Mesure descriptive courante</a:t>
            </a:r>
            <a:endParaRPr/>
          </a:p>
          <a:p>
            <a:pPr marL="228600" lvl="0" indent="-228600" algn="l" rtl="0">
              <a:lnSpc>
                <a:spcPct val="100000"/>
              </a:lnSpc>
              <a:spcBef>
                <a:spcPts val="1138"/>
              </a:spcBef>
              <a:spcAft>
                <a:spcPts val="0"/>
              </a:spcAft>
              <a:buClr>
                <a:schemeClr val="dk1"/>
              </a:buClr>
              <a:buSzPts val="2800"/>
              <a:buFont typeface="Arial"/>
              <a:buChar char="•"/>
            </a:pPr>
            <a:r>
              <a:rPr lang="fr-FR"/>
              <a:t>Fournit une image de la charge de morbidité</a:t>
            </a:r>
            <a:endParaRPr/>
          </a:p>
          <a:p>
            <a:pPr marL="228600" lvl="0" indent="-228600" algn="l" rtl="0">
              <a:lnSpc>
                <a:spcPct val="100000"/>
              </a:lnSpc>
              <a:spcBef>
                <a:spcPts val="1138"/>
              </a:spcBef>
              <a:spcAft>
                <a:spcPts val="0"/>
              </a:spcAft>
              <a:buClr>
                <a:schemeClr val="dk1"/>
              </a:buClr>
              <a:buSzPts val="2800"/>
              <a:buFont typeface="Arial"/>
              <a:buChar char="•"/>
            </a:pPr>
            <a:r>
              <a:rPr lang="fr-FR"/>
              <a:t>Essentiel pour la prestation de services et la planification</a:t>
            </a:r>
            <a:endParaRPr/>
          </a:p>
          <a:p>
            <a:pPr marL="228600" lvl="0" indent="-228600" algn="l" rtl="0">
              <a:lnSpc>
                <a:spcPct val="100000"/>
              </a:lnSpc>
              <a:spcBef>
                <a:spcPts val="1138"/>
              </a:spcBef>
              <a:spcAft>
                <a:spcPts val="0"/>
              </a:spcAft>
              <a:buClr>
                <a:schemeClr val="dk1"/>
              </a:buClr>
              <a:buSzPts val="2800"/>
              <a:buFont typeface="Arial"/>
              <a:buChar char="•"/>
            </a:pPr>
            <a:r>
              <a:rPr lang="fr-FR"/>
              <a:t>Première étape du calcul des taux</a:t>
            </a:r>
            <a:endParaRPr/>
          </a:p>
          <a:p>
            <a:pPr marL="228600" lvl="0" indent="-50800" algn="l" rtl="0">
              <a:lnSpc>
                <a:spcPct val="100000"/>
              </a:lnSpc>
              <a:spcBef>
                <a:spcPts val="1000"/>
              </a:spcBef>
              <a:spcAft>
                <a:spcPts val="0"/>
              </a:spcAft>
              <a:buClr>
                <a:schemeClr val="dk1"/>
              </a:buClr>
              <a:buSzPts val="2800"/>
              <a:buNone/>
            </a:pPr>
            <a:endParaRPr/>
          </a:p>
        </p:txBody>
      </p:sp>
      <p:sp>
        <p:nvSpPr>
          <p:cNvPr id="1169" name="Google Shape;1169;p13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Nombres : Propriétés et utilisation</a:t>
            </a:r>
            <a:endParaRPr>
              <a:latin typeface="Franklin Gothic Medium" panose="020B06030201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74"/>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75" name="Google Shape;1175;p135"/>
              <p:cNvSpPr txBox="1"/>
              <p:nvPr/>
            </p:nvSpPr>
            <p:spPr>
              <a:xfrm>
                <a:off x="2186191" y="2219855"/>
                <a:ext cx="7219065" cy="38163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a:solidFill>
                      <a:schemeClr val="dk1"/>
                    </a:solidFill>
                    <a:latin typeface="Arial"/>
                    <a:ea typeface="Arial"/>
                    <a:cs typeface="Arial"/>
                    <a:sym typeface="Arial"/>
                  </a:rPr>
                  <a:t>Ratios</a:t>
                </a:r>
                <a:endParaRPr/>
              </a:p>
              <a:p>
                <a:pPr marL="0" marR="0" lvl="0" indent="0" algn="l" rtl="0">
                  <a:spcBef>
                    <a:spcPts val="0"/>
                  </a:spcBef>
                  <a:spcAft>
                    <a:spcPts val="0"/>
                  </a:spcAft>
                  <a:buNone/>
                </a:pPr>
                <a:r>
                  <a:rPr lang="fr-FR" sz="2800">
                    <a:solidFill>
                      <a:schemeClr val="dk1"/>
                    </a:solidFill>
                    <a:latin typeface="Arial"/>
                    <a:ea typeface="Arial"/>
                    <a:cs typeface="Arial"/>
                    <a:sym typeface="Arial"/>
                  </a:rPr>
                  <a:t>Proportions</a:t>
                </a:r>
                <a:endParaRPr/>
              </a:p>
              <a:p>
                <a:pPr marL="0" marR="0" lvl="0" indent="0" algn="l" rtl="0">
                  <a:spcBef>
                    <a:spcPts val="0"/>
                  </a:spcBef>
                  <a:spcAft>
                    <a:spcPts val="0"/>
                  </a:spcAft>
                  <a:buNone/>
                </a:pPr>
                <a:r>
                  <a:rPr lang="fr-FR" sz="2800">
                    <a:solidFill>
                      <a:schemeClr val="dk1"/>
                    </a:solidFill>
                    <a:latin typeface="Arial"/>
                    <a:ea typeface="Arial"/>
                    <a:cs typeface="Arial"/>
                    <a:sym typeface="Arial"/>
                  </a:rPr>
                  <a:t>Ta</a:t>
                </a:r>
                <a:r>
                  <a:rPr lang="fr-FR" sz="2800">
                    <a:solidFill>
                      <a:schemeClr val="dk1"/>
                    </a:solidFill>
                  </a:rPr>
                  <a:t>ux</a:t>
                </a:r>
                <a:endParaRPr/>
              </a:p>
              <a:p>
                <a:pPr marL="0" marR="0" lvl="0" indent="0" algn="l" rtl="0">
                  <a:spcBef>
                    <a:spcPts val="0"/>
                  </a:spcBef>
                  <a:spcAft>
                    <a:spcPts val="0"/>
                  </a:spcAft>
                  <a:buNone/>
                </a:pPr>
                <a:endParaRPr sz="2800">
                  <a:solidFill>
                    <a:schemeClr val="dk1"/>
                  </a:solidFill>
                  <a:latin typeface="Arial"/>
                  <a:ea typeface="Arial"/>
                  <a:cs typeface="Arial"/>
                  <a:sym typeface="Arial"/>
                </a:endParaRPr>
              </a:p>
              <a:p>
                <a:pPr marL="0" marR="0" lvl="0" indent="0" algn="l" rtl="0">
                  <a:spcBef>
                    <a:spcPts val="0"/>
                  </a:spcBef>
                  <a:spcAft>
                    <a:spcPts val="0"/>
                  </a:spcAft>
                  <a:buNone/>
                </a:pPr>
                <a:endParaRPr sz="2800">
                  <a:solidFill>
                    <a:schemeClr val="dk1"/>
                  </a:solidFill>
                  <a:latin typeface="Arial"/>
                  <a:ea typeface="Arial"/>
                  <a:cs typeface="Arial"/>
                  <a:sym typeface="Arial"/>
                </a:endParaRPr>
              </a:p>
              <a:p>
                <a:pPr marL="457200" marR="0" lvl="1" indent="0" algn="l" rtl="0">
                  <a:lnSpc>
                    <a:spcPct val="100000"/>
                  </a:lnSpc>
                  <a:spcBef>
                    <a:spcPts val="1200"/>
                  </a:spcBef>
                  <a:spcAft>
                    <a:spcPts val="0"/>
                  </a:spcAft>
                  <a:buClr>
                    <a:srgbClr val="109648"/>
                  </a:buClr>
                  <a:buSzPts val="2400"/>
                  <a:buFont typeface="Noto Sans Symbols"/>
                  <a:buNone/>
                </a:pPr>
                <a:r>
                  <a:rPr lang="fr-FR" sz="2400" b="0" i="0" u="none" strike="noStrike" cap="none">
                    <a:solidFill>
                      <a:srgbClr val="000000"/>
                    </a:solidFill>
                    <a:latin typeface="Arial"/>
                    <a:ea typeface="Arial"/>
                    <a:cs typeface="Arial"/>
                    <a:sym typeface="Arial"/>
                  </a:rPr>
                  <a:t>Où : </a:t>
                </a:r>
                <a:r>
                  <a:rPr lang="fr-FR" sz="2400"/>
                  <a:t>	</a:t>
                </a:r>
                <a14:m>
                  <m:oMath xmlns:m="http://schemas.openxmlformats.org/officeDocument/2006/math">
                    <m:r>
                      <a:rPr kumimoji="0" 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𝒙</m:t>
                    </m:r>
                    <m:r>
                      <a:rPr kumimoji="0" 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oMath>
                </a14:m>
                <a:r>
                  <a:rPr lang="fr-FR" sz="2400" b="0" i="0" u="none" strike="noStrike" cap="none">
                    <a:solidFill>
                      <a:srgbClr val="000000"/>
                    </a:solidFill>
                    <a:latin typeface="Arial"/>
                    <a:ea typeface="Arial"/>
                    <a:cs typeface="Arial"/>
                    <a:sym typeface="Arial"/>
                  </a:rPr>
                  <a:t> = numérateur</a:t>
                </a:r>
                <a:endParaRPr lang="fr-FR"/>
              </a:p>
              <a:p>
                <a:pPr marL="457200" marR="0" lvl="1" indent="0" algn="l" rtl="0">
                  <a:lnSpc>
                    <a:spcPct val="100000"/>
                  </a:lnSpc>
                  <a:spcBef>
                    <a:spcPts val="1200"/>
                  </a:spcBef>
                  <a:spcAft>
                    <a:spcPts val="0"/>
                  </a:spcAft>
                  <a:buClr>
                    <a:srgbClr val="109648"/>
                  </a:buClr>
                  <a:buSzPts val="2400"/>
                  <a:buFont typeface="Noto Sans Symbols"/>
                  <a:buNone/>
                </a:pPr>
                <a:r>
                  <a:rPr kumimoji="0" lang="fr-FR" altLang="en-US" sz="2400" b="1" u="none" strike="noStrike" kern="1200" cap="none" spc="0" normalizeH="0" baseline="0" noProof="0">
                    <a:ln>
                      <a:noFill/>
                    </a:ln>
                    <a:solidFill>
                      <a:prstClr val="black"/>
                    </a:solidFill>
                    <a:effectLst/>
                    <a:uLnTx/>
                    <a:uFillTx/>
                    <a:ea typeface="+mn-ea"/>
                    <a:cs typeface="+mn-cs"/>
                  </a:rPr>
                  <a:t>		</a:t>
                </a:r>
                <a14:m>
                  <m:oMath xmlns:m="http://schemas.openxmlformats.org/officeDocument/2006/math">
                    <m:r>
                      <a:rPr kumimoji="0" lang="en-US" alt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𝒚</m:t>
                    </m:r>
                    <m:r>
                      <a:rPr kumimoji="0" lang="en-US" altLang="en-US" sz="2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 </m:t>
                    </m:r>
                  </m:oMath>
                </a14:m>
                <a:r>
                  <a:rPr lang="fr-FR" sz="2400" b="0" i="0" u="none" strike="noStrike" cap="none">
                    <a:solidFill>
                      <a:srgbClr val="000000"/>
                    </a:solidFill>
                    <a:latin typeface="Arial"/>
                    <a:ea typeface="Arial"/>
                    <a:cs typeface="Arial"/>
                    <a:sym typeface="Arial"/>
                  </a:rPr>
                  <a:t> = dénominateur</a:t>
                </a:r>
                <a:endParaRPr lang="fr-FR"/>
              </a:p>
              <a:p>
                <a:pPr marL="457200" marR="0" lvl="1" indent="0" algn="l" rtl="0">
                  <a:lnSpc>
                    <a:spcPct val="100000"/>
                  </a:lnSpc>
                  <a:spcBef>
                    <a:spcPts val="1200"/>
                  </a:spcBef>
                  <a:spcAft>
                    <a:spcPts val="0"/>
                  </a:spcAft>
                  <a:buClr>
                    <a:srgbClr val="109648"/>
                  </a:buClr>
                  <a:buSzPts val="2400"/>
                  <a:buFont typeface="Noto Sans Symbols"/>
                  <a:buNone/>
                </a:pPr>
                <a:r>
                  <a:rPr kumimoji="0" lang="fr-FR" sz="2400" b="1" u="none" strike="noStrike" kern="1200" cap="none" spc="0" normalizeH="0" baseline="0" noProof="0">
                    <a:ln>
                      <a:noFill/>
                    </a:ln>
                    <a:solidFill>
                      <a:prstClr val="black"/>
                    </a:solidFill>
                    <a:effectLst/>
                    <a:uLnTx/>
                    <a:uFillTx/>
                    <a:ea typeface="+mn-ea"/>
                    <a:cs typeface="+mn-cs"/>
                  </a:rPr>
                  <a:t>		</a:t>
                </a:r>
                <a14:m>
                  <m:oMath xmlns:m="http://schemas.openxmlformats.org/officeDocument/2006/math">
                    <m:r>
                      <a:rPr kumimoji="0" lang="en-US" sz="2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𝒌</m:t>
                    </m:r>
                    <m:r>
                      <a:rPr kumimoji="0" lang="en-US" sz="2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 </m:t>
                    </m:r>
                  </m:oMath>
                </a14:m>
                <a:r>
                  <a:rPr lang="fr-FR" sz="2400" b="0" i="0" u="none" strike="noStrike" cap="none">
                    <a:solidFill>
                      <a:srgbClr val="000000"/>
                    </a:solidFill>
                    <a:latin typeface="Arial"/>
                    <a:ea typeface="Arial"/>
                    <a:cs typeface="Arial"/>
                    <a:sym typeface="Arial"/>
                  </a:rPr>
                  <a:t> = constante (1, 100, 1 000, etc.)</a:t>
                </a:r>
                <a:endParaRPr/>
              </a:p>
            </p:txBody>
          </p:sp>
        </mc:Choice>
        <mc:Fallback xmlns="">
          <p:sp>
            <p:nvSpPr>
              <p:cNvPr id="1175" name="Google Shape;1175;p135"/>
              <p:cNvSpPr txBox="1">
                <a:spLocks noRot="1" noChangeAspect="1" noMove="1" noResize="1" noEditPoints="1" noAdjustHandles="1" noChangeArrowheads="1" noChangeShapeType="1" noTextEdit="1"/>
              </p:cNvSpPr>
              <p:nvPr/>
            </p:nvSpPr>
            <p:spPr>
              <a:xfrm>
                <a:off x="2186191" y="2219855"/>
                <a:ext cx="7219065" cy="3816389"/>
              </a:xfrm>
              <a:prstGeom prst="rect">
                <a:avLst/>
              </a:prstGeom>
              <a:blipFill>
                <a:blip r:embed="rId3"/>
                <a:stretch>
                  <a:fillRect l="-1774" t="-1597" b="-2875"/>
                </a:stretch>
              </a:blipFill>
              <a:ln>
                <a:noFill/>
              </a:ln>
            </p:spPr>
            <p:txBody>
              <a:bodyPr/>
              <a:lstStyle/>
              <a:p>
                <a:r>
                  <a:rPr lang="en-US">
                    <a:noFill/>
                  </a:rPr>
                  <a:t> </a:t>
                </a:r>
              </a:p>
            </p:txBody>
          </p:sp>
        </mc:Fallback>
      </mc:AlternateContent>
      <p:sp>
        <p:nvSpPr>
          <p:cNvPr id="1176" name="Google Shape;1176;p13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Forme courante des mesures de fréquence</a:t>
            </a:r>
            <a:endParaRPr>
              <a:latin typeface="Franklin Gothic Medium" panose="020B0603020102020204" pitchFamily="34" charset="0"/>
            </a:endParaRPr>
          </a:p>
        </p:txBody>
      </p:sp>
      <p:sp>
        <p:nvSpPr>
          <p:cNvPr id="1177" name="Google Shape;1177;p135"/>
          <p:cNvSpPr/>
          <p:nvPr/>
        </p:nvSpPr>
        <p:spPr>
          <a:xfrm>
            <a:off x="4209134" y="1992842"/>
            <a:ext cx="304800" cy="1981200"/>
          </a:xfrm>
          <a:prstGeom prst="rightBrace">
            <a:avLst>
              <a:gd name="adj1" fmla="val 54167"/>
              <a:gd name="adj2" fmla="val 50000"/>
            </a:avLst>
          </a:prstGeom>
          <a:no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1800"/>
              <a:buFont typeface="Noto Sans Symbols"/>
              <a:buNone/>
            </a:pPr>
            <a:endParaRPr sz="1800">
              <a:solidFill>
                <a:schemeClr val="dk1"/>
              </a:solidFill>
              <a:latin typeface="Courier New"/>
              <a:ea typeface="Courier New"/>
              <a:cs typeface="Courier New"/>
              <a:sym typeface="Courier New"/>
            </a:endParaRPr>
          </a:p>
        </p:txBody>
      </p:sp>
      <p:sp>
        <p:nvSpPr>
          <p:cNvPr id="1178" name="Google Shape;1178;p135"/>
          <p:cNvSpPr/>
          <p:nvPr/>
        </p:nvSpPr>
        <p:spPr>
          <a:xfrm>
            <a:off x="5614989" y="2021417"/>
            <a:ext cx="414337" cy="839787"/>
          </a:xfrm>
          <a:custGeom>
            <a:avLst/>
            <a:gdLst/>
            <a:ahLst/>
            <a:cxnLst/>
            <a:rect l="l" t="t" r="r" b="b"/>
            <a:pathLst>
              <a:path w="781" h="1587" extrusionOk="0">
                <a:moveTo>
                  <a:pt x="595" y="0"/>
                </a:moveTo>
                <a:lnTo>
                  <a:pt x="608" y="2"/>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4"/>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4"/>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1" y="1584"/>
                </a:lnTo>
                <a:lnTo>
                  <a:pt x="516" y="1586"/>
                </a:lnTo>
                <a:lnTo>
                  <a:pt x="509" y="1587"/>
                </a:lnTo>
                <a:lnTo>
                  <a:pt x="502" y="1587"/>
                </a:lnTo>
                <a:lnTo>
                  <a:pt x="497" y="1587"/>
                </a:lnTo>
                <a:lnTo>
                  <a:pt x="490" y="1586"/>
                </a:lnTo>
                <a:lnTo>
                  <a:pt x="483" y="1584"/>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4" y="1536"/>
                </a:lnTo>
                <a:lnTo>
                  <a:pt x="433" y="1529"/>
                </a:lnTo>
                <a:lnTo>
                  <a:pt x="432" y="1524"/>
                </a:lnTo>
                <a:lnTo>
                  <a:pt x="432" y="1517"/>
                </a:lnTo>
                <a:lnTo>
                  <a:pt x="430" y="1503"/>
                </a:lnTo>
                <a:lnTo>
                  <a:pt x="390" y="867"/>
                </a:lnTo>
                <a:lnTo>
                  <a:pt x="390" y="864"/>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6"/>
                </a:lnTo>
                <a:lnTo>
                  <a:pt x="314" y="1569"/>
                </a:lnTo>
                <a:lnTo>
                  <a:pt x="309" y="1573"/>
                </a:lnTo>
                <a:lnTo>
                  <a:pt x="303"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6"/>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4" y="648"/>
                </a:lnTo>
                <a:lnTo>
                  <a:pt x="112" y="663"/>
                </a:lnTo>
                <a:lnTo>
                  <a:pt x="110" y="669"/>
                </a:lnTo>
                <a:lnTo>
                  <a:pt x="108" y="673"/>
                </a:lnTo>
                <a:lnTo>
                  <a:pt x="106" y="677"/>
                </a:lnTo>
                <a:lnTo>
                  <a:pt x="102" y="681"/>
                </a:lnTo>
                <a:lnTo>
                  <a:pt x="99" y="685"/>
                </a:lnTo>
                <a:lnTo>
                  <a:pt x="96" y="689"/>
                </a:lnTo>
                <a:lnTo>
                  <a:pt x="92" y="693"/>
                </a:lnTo>
                <a:lnTo>
                  <a:pt x="88" y="696"/>
                </a:lnTo>
                <a:lnTo>
                  <a:pt x="84" y="699"/>
                </a:lnTo>
                <a:lnTo>
                  <a:pt x="80" y="700"/>
                </a:lnTo>
                <a:lnTo>
                  <a:pt x="76" y="703"/>
                </a:lnTo>
                <a:lnTo>
                  <a:pt x="72" y="704"/>
                </a:lnTo>
                <a:lnTo>
                  <a:pt x="66" y="706"/>
                </a:lnTo>
                <a:lnTo>
                  <a:pt x="62" y="706"/>
                </a:lnTo>
                <a:lnTo>
                  <a:pt x="56" y="707"/>
                </a:lnTo>
                <a:lnTo>
                  <a:pt x="51" y="706"/>
                </a:lnTo>
                <a:lnTo>
                  <a:pt x="47" y="706"/>
                </a:lnTo>
                <a:lnTo>
                  <a:pt x="41" y="704"/>
                </a:lnTo>
                <a:lnTo>
                  <a:pt x="37" y="703"/>
                </a:lnTo>
                <a:lnTo>
                  <a:pt x="33" y="700"/>
                </a:lnTo>
                <a:lnTo>
                  <a:pt x="28" y="699"/>
                </a:lnTo>
                <a:lnTo>
                  <a:pt x="23" y="696"/>
                </a:lnTo>
                <a:lnTo>
                  <a:pt x="21" y="693"/>
                </a:lnTo>
                <a:lnTo>
                  <a:pt x="16" y="689"/>
                </a:lnTo>
                <a:lnTo>
                  <a:pt x="12" y="685"/>
                </a:lnTo>
                <a:lnTo>
                  <a:pt x="11" y="681"/>
                </a:lnTo>
                <a:lnTo>
                  <a:pt x="7" y="677"/>
                </a:lnTo>
                <a:lnTo>
                  <a:pt x="5" y="673"/>
                </a:lnTo>
                <a:lnTo>
                  <a:pt x="3" y="669"/>
                </a:lnTo>
                <a:lnTo>
                  <a:pt x="3" y="663"/>
                </a:lnTo>
                <a:lnTo>
                  <a:pt x="1" y="659"/>
                </a:lnTo>
                <a:lnTo>
                  <a:pt x="0" y="653"/>
                </a:lnTo>
                <a:lnTo>
                  <a:pt x="1" y="648"/>
                </a:lnTo>
                <a:lnTo>
                  <a:pt x="112" y="67"/>
                </a:lnTo>
                <a:lnTo>
                  <a:pt x="117" y="54"/>
                </a:lnTo>
                <a:lnTo>
                  <a:pt x="123" y="44"/>
                </a:lnTo>
                <a:lnTo>
                  <a:pt x="125" y="40"/>
                </a:lnTo>
                <a:lnTo>
                  <a:pt x="130" y="31"/>
                </a:lnTo>
                <a:lnTo>
                  <a:pt x="136" y="25"/>
                </a:lnTo>
                <a:lnTo>
                  <a:pt x="152" y="12"/>
                </a:lnTo>
                <a:lnTo>
                  <a:pt x="161" y="5"/>
                </a:lnTo>
                <a:lnTo>
                  <a:pt x="174" y="1"/>
                </a:lnTo>
                <a:lnTo>
                  <a:pt x="185" y="0"/>
                </a:lnTo>
                <a:lnTo>
                  <a:pt x="595" y="0"/>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79" name="Google Shape;1179;p135"/>
          <p:cNvSpPr/>
          <p:nvPr/>
        </p:nvSpPr>
        <p:spPr>
          <a:xfrm>
            <a:off x="6103938" y="2021417"/>
            <a:ext cx="412750" cy="839787"/>
          </a:xfrm>
          <a:custGeom>
            <a:avLst/>
            <a:gdLst/>
            <a:ahLst/>
            <a:cxnLst/>
            <a:rect l="l" t="t" r="r" b="b"/>
            <a:pathLst>
              <a:path w="781" h="1587" extrusionOk="0">
                <a:moveTo>
                  <a:pt x="594" y="0"/>
                </a:moveTo>
                <a:lnTo>
                  <a:pt x="608" y="3"/>
                </a:lnTo>
                <a:lnTo>
                  <a:pt x="621" y="10"/>
                </a:lnTo>
                <a:lnTo>
                  <a:pt x="630" y="16"/>
                </a:lnTo>
                <a:lnTo>
                  <a:pt x="644" y="30"/>
                </a:lnTo>
                <a:lnTo>
                  <a:pt x="650" y="39"/>
                </a:lnTo>
                <a:lnTo>
                  <a:pt x="657" y="47"/>
                </a:lnTo>
                <a:lnTo>
                  <a:pt x="658" y="51"/>
                </a:lnTo>
                <a:lnTo>
                  <a:pt x="662" y="59"/>
                </a:lnTo>
                <a:lnTo>
                  <a:pt x="669" y="74"/>
                </a:lnTo>
                <a:lnTo>
                  <a:pt x="781" y="655"/>
                </a:lnTo>
                <a:lnTo>
                  <a:pt x="781" y="659"/>
                </a:lnTo>
                <a:lnTo>
                  <a:pt x="779" y="666"/>
                </a:lnTo>
                <a:lnTo>
                  <a:pt x="778" y="670"/>
                </a:lnTo>
                <a:lnTo>
                  <a:pt x="777" y="674"/>
                </a:lnTo>
                <a:lnTo>
                  <a:pt x="775" y="680"/>
                </a:lnTo>
                <a:lnTo>
                  <a:pt x="772" y="684"/>
                </a:lnTo>
                <a:lnTo>
                  <a:pt x="770" y="688"/>
                </a:lnTo>
                <a:lnTo>
                  <a:pt x="768" y="692"/>
                </a:lnTo>
                <a:lnTo>
                  <a:pt x="764" y="696"/>
                </a:lnTo>
                <a:lnTo>
                  <a:pt x="760" y="699"/>
                </a:lnTo>
                <a:lnTo>
                  <a:pt x="756" y="702"/>
                </a:lnTo>
                <a:lnTo>
                  <a:pt x="752" y="705"/>
                </a:lnTo>
                <a:lnTo>
                  <a:pt x="748" y="707"/>
                </a:lnTo>
                <a:lnTo>
                  <a:pt x="743" y="710"/>
                </a:lnTo>
                <a:lnTo>
                  <a:pt x="738" y="712"/>
                </a:lnTo>
                <a:lnTo>
                  <a:pt x="734" y="713"/>
                </a:lnTo>
                <a:lnTo>
                  <a:pt x="728" y="713"/>
                </a:lnTo>
                <a:lnTo>
                  <a:pt x="724" y="713"/>
                </a:lnTo>
                <a:lnTo>
                  <a:pt x="719" y="713"/>
                </a:lnTo>
                <a:lnTo>
                  <a:pt x="715" y="713"/>
                </a:lnTo>
                <a:lnTo>
                  <a:pt x="709" y="712"/>
                </a:lnTo>
                <a:lnTo>
                  <a:pt x="705" y="710"/>
                </a:lnTo>
                <a:lnTo>
                  <a:pt x="699" y="707"/>
                </a:lnTo>
                <a:lnTo>
                  <a:pt x="695" y="705"/>
                </a:lnTo>
                <a:lnTo>
                  <a:pt x="691" y="702"/>
                </a:lnTo>
                <a:lnTo>
                  <a:pt x="688" y="699"/>
                </a:lnTo>
                <a:lnTo>
                  <a:pt x="684" y="696"/>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29"/>
                </a:lnTo>
                <a:lnTo>
                  <a:pt x="572" y="1536"/>
                </a:lnTo>
                <a:lnTo>
                  <a:pt x="570" y="1542"/>
                </a:lnTo>
                <a:lnTo>
                  <a:pt x="567" y="1549"/>
                </a:lnTo>
                <a:lnTo>
                  <a:pt x="563" y="1554"/>
                </a:lnTo>
                <a:lnTo>
                  <a:pt x="559" y="1560"/>
                </a:lnTo>
                <a:lnTo>
                  <a:pt x="554" y="1564"/>
                </a:lnTo>
                <a:lnTo>
                  <a:pt x="550" y="1569"/>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69"/>
                </a:lnTo>
                <a:lnTo>
                  <a:pt x="450" y="1564"/>
                </a:lnTo>
                <a:lnTo>
                  <a:pt x="445" y="1560"/>
                </a:lnTo>
                <a:lnTo>
                  <a:pt x="441" y="1554"/>
                </a:lnTo>
                <a:lnTo>
                  <a:pt x="439" y="1549"/>
                </a:lnTo>
                <a:lnTo>
                  <a:pt x="436" y="1543"/>
                </a:lnTo>
                <a:lnTo>
                  <a:pt x="434" y="1536"/>
                </a:lnTo>
                <a:lnTo>
                  <a:pt x="433" y="1529"/>
                </a:lnTo>
                <a:lnTo>
                  <a:pt x="432" y="1524"/>
                </a:lnTo>
                <a:lnTo>
                  <a:pt x="432" y="1517"/>
                </a:lnTo>
                <a:lnTo>
                  <a:pt x="430" y="1503"/>
                </a:lnTo>
                <a:lnTo>
                  <a:pt x="390" y="867"/>
                </a:lnTo>
                <a:lnTo>
                  <a:pt x="390" y="865"/>
                </a:lnTo>
                <a:lnTo>
                  <a:pt x="352" y="1494"/>
                </a:lnTo>
                <a:lnTo>
                  <a:pt x="350" y="1512"/>
                </a:lnTo>
                <a:lnTo>
                  <a:pt x="350" y="1517"/>
                </a:lnTo>
                <a:lnTo>
                  <a:pt x="349" y="1524"/>
                </a:lnTo>
                <a:lnTo>
                  <a:pt x="346" y="1529"/>
                </a:lnTo>
                <a:lnTo>
                  <a:pt x="345" y="1536"/>
                </a:lnTo>
                <a:lnTo>
                  <a:pt x="341" y="1542"/>
                </a:lnTo>
                <a:lnTo>
                  <a:pt x="338" y="1547"/>
                </a:lnTo>
                <a:lnTo>
                  <a:pt x="334" y="1553"/>
                </a:lnTo>
                <a:lnTo>
                  <a:pt x="330" y="1558"/>
                </a:lnTo>
                <a:lnTo>
                  <a:pt x="324" y="1563"/>
                </a:lnTo>
                <a:lnTo>
                  <a:pt x="320" y="1567"/>
                </a:lnTo>
                <a:lnTo>
                  <a:pt x="314" y="1569"/>
                </a:lnTo>
                <a:lnTo>
                  <a:pt x="309" y="1574"/>
                </a:lnTo>
                <a:lnTo>
                  <a:pt x="303" y="1576"/>
                </a:lnTo>
                <a:lnTo>
                  <a:pt x="296" y="1578"/>
                </a:lnTo>
                <a:lnTo>
                  <a:pt x="291" y="1579"/>
                </a:lnTo>
                <a:lnTo>
                  <a:pt x="284" y="1580"/>
                </a:lnTo>
                <a:lnTo>
                  <a:pt x="279" y="1580"/>
                </a:lnTo>
                <a:lnTo>
                  <a:pt x="272" y="1580"/>
                </a:lnTo>
                <a:lnTo>
                  <a:pt x="265" y="1579"/>
                </a:lnTo>
                <a:lnTo>
                  <a:pt x="259" y="1578"/>
                </a:lnTo>
                <a:lnTo>
                  <a:pt x="252" y="1576"/>
                </a:lnTo>
                <a:lnTo>
                  <a:pt x="247" y="1574"/>
                </a:lnTo>
                <a:lnTo>
                  <a:pt x="241" y="1569"/>
                </a:lnTo>
                <a:lnTo>
                  <a:pt x="236" y="1567"/>
                </a:lnTo>
                <a:lnTo>
                  <a:pt x="232" y="1563"/>
                </a:lnTo>
                <a:lnTo>
                  <a:pt x="226" y="1558"/>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6"/>
                </a:lnTo>
                <a:lnTo>
                  <a:pt x="84" y="699"/>
                </a:lnTo>
                <a:lnTo>
                  <a:pt x="80" y="701"/>
                </a:lnTo>
                <a:lnTo>
                  <a:pt x="76" y="703"/>
                </a:lnTo>
                <a:lnTo>
                  <a:pt x="72" y="705"/>
                </a:lnTo>
                <a:lnTo>
                  <a:pt x="66" y="706"/>
                </a:lnTo>
                <a:lnTo>
                  <a:pt x="62" y="706"/>
                </a:lnTo>
                <a:lnTo>
                  <a:pt x="56" y="707"/>
                </a:lnTo>
                <a:lnTo>
                  <a:pt x="51" y="706"/>
                </a:lnTo>
                <a:lnTo>
                  <a:pt x="47" y="706"/>
                </a:lnTo>
                <a:lnTo>
                  <a:pt x="41" y="705"/>
                </a:lnTo>
                <a:lnTo>
                  <a:pt x="37" y="703"/>
                </a:lnTo>
                <a:lnTo>
                  <a:pt x="33" y="701"/>
                </a:lnTo>
                <a:lnTo>
                  <a:pt x="27" y="699"/>
                </a:lnTo>
                <a:lnTo>
                  <a:pt x="23" y="696"/>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5"/>
                </a:lnTo>
                <a:lnTo>
                  <a:pt x="174" y="1"/>
                </a:lnTo>
                <a:lnTo>
                  <a:pt x="185" y="0"/>
                </a:lnTo>
                <a:lnTo>
                  <a:pt x="594" y="0"/>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0" name="Google Shape;1180;p135"/>
          <p:cNvSpPr/>
          <p:nvPr/>
        </p:nvSpPr>
        <p:spPr>
          <a:xfrm>
            <a:off x="6221414" y="1822979"/>
            <a:ext cx="168275" cy="169863"/>
          </a:xfrm>
          <a:custGeom>
            <a:avLst/>
            <a:gdLst/>
            <a:ahLst/>
            <a:cxnLst/>
            <a:rect l="l" t="t" r="r" b="b"/>
            <a:pathLst>
              <a:path w="318" h="322" extrusionOk="0">
                <a:moveTo>
                  <a:pt x="318" y="161"/>
                </a:moveTo>
                <a:lnTo>
                  <a:pt x="305" y="98"/>
                </a:lnTo>
                <a:lnTo>
                  <a:pt x="271" y="46"/>
                </a:lnTo>
                <a:lnTo>
                  <a:pt x="221" y="12"/>
                </a:lnTo>
                <a:lnTo>
                  <a:pt x="159" y="0"/>
                </a:lnTo>
                <a:lnTo>
                  <a:pt x="97" y="12"/>
                </a:lnTo>
                <a:lnTo>
                  <a:pt x="47" y="46"/>
                </a:lnTo>
                <a:lnTo>
                  <a:pt x="13" y="98"/>
                </a:lnTo>
                <a:lnTo>
                  <a:pt x="0" y="161"/>
                </a:lnTo>
                <a:lnTo>
                  <a:pt x="13" y="224"/>
                </a:lnTo>
                <a:lnTo>
                  <a:pt x="47" y="275"/>
                </a:lnTo>
                <a:lnTo>
                  <a:pt x="97" y="310"/>
                </a:lnTo>
                <a:lnTo>
                  <a:pt x="159" y="322"/>
                </a:lnTo>
                <a:lnTo>
                  <a:pt x="221" y="310"/>
                </a:lnTo>
                <a:lnTo>
                  <a:pt x="271" y="275"/>
                </a:lnTo>
                <a:lnTo>
                  <a:pt x="305" y="224"/>
                </a:lnTo>
                <a:lnTo>
                  <a:pt x="318" y="161"/>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1" name="Google Shape;1181;p135"/>
          <p:cNvSpPr/>
          <p:nvPr/>
        </p:nvSpPr>
        <p:spPr>
          <a:xfrm>
            <a:off x="5354638" y="3232678"/>
            <a:ext cx="412750" cy="839788"/>
          </a:xfrm>
          <a:custGeom>
            <a:avLst/>
            <a:gdLst/>
            <a:ahLst/>
            <a:cxnLst/>
            <a:rect l="l" t="t" r="r" b="b"/>
            <a:pathLst>
              <a:path w="781" h="1587" extrusionOk="0">
                <a:moveTo>
                  <a:pt x="595" y="0"/>
                </a:moveTo>
                <a:lnTo>
                  <a:pt x="608" y="3"/>
                </a:lnTo>
                <a:lnTo>
                  <a:pt x="621" y="9"/>
                </a:lnTo>
                <a:lnTo>
                  <a:pt x="630" y="16"/>
                </a:lnTo>
                <a:lnTo>
                  <a:pt x="644" y="30"/>
                </a:lnTo>
                <a:lnTo>
                  <a:pt x="650" y="38"/>
                </a:lnTo>
                <a:lnTo>
                  <a:pt x="657" y="47"/>
                </a:lnTo>
                <a:lnTo>
                  <a:pt x="658" y="51"/>
                </a:lnTo>
                <a:lnTo>
                  <a:pt x="662" y="59"/>
                </a:lnTo>
                <a:lnTo>
                  <a:pt x="669" y="74"/>
                </a:lnTo>
                <a:lnTo>
                  <a:pt x="781" y="655"/>
                </a:lnTo>
                <a:lnTo>
                  <a:pt x="781" y="659"/>
                </a:lnTo>
                <a:lnTo>
                  <a:pt x="779" y="666"/>
                </a:lnTo>
                <a:lnTo>
                  <a:pt x="778" y="670"/>
                </a:lnTo>
                <a:lnTo>
                  <a:pt x="777" y="674"/>
                </a:lnTo>
                <a:lnTo>
                  <a:pt x="775" y="680"/>
                </a:lnTo>
                <a:lnTo>
                  <a:pt x="773" y="684"/>
                </a:lnTo>
                <a:lnTo>
                  <a:pt x="770" y="688"/>
                </a:lnTo>
                <a:lnTo>
                  <a:pt x="768" y="692"/>
                </a:lnTo>
                <a:lnTo>
                  <a:pt x="764" y="696"/>
                </a:lnTo>
                <a:lnTo>
                  <a:pt x="760" y="699"/>
                </a:lnTo>
                <a:lnTo>
                  <a:pt x="756" y="702"/>
                </a:lnTo>
                <a:lnTo>
                  <a:pt x="752" y="705"/>
                </a:lnTo>
                <a:lnTo>
                  <a:pt x="748" y="707"/>
                </a:lnTo>
                <a:lnTo>
                  <a:pt x="744" y="710"/>
                </a:lnTo>
                <a:lnTo>
                  <a:pt x="738" y="711"/>
                </a:lnTo>
                <a:lnTo>
                  <a:pt x="734" y="713"/>
                </a:lnTo>
                <a:lnTo>
                  <a:pt x="728" y="713"/>
                </a:lnTo>
                <a:lnTo>
                  <a:pt x="724" y="713"/>
                </a:lnTo>
                <a:lnTo>
                  <a:pt x="719" y="713"/>
                </a:lnTo>
                <a:lnTo>
                  <a:pt x="715" y="713"/>
                </a:lnTo>
                <a:lnTo>
                  <a:pt x="709" y="711"/>
                </a:lnTo>
                <a:lnTo>
                  <a:pt x="705" y="710"/>
                </a:lnTo>
                <a:lnTo>
                  <a:pt x="699" y="707"/>
                </a:lnTo>
                <a:lnTo>
                  <a:pt x="695" y="705"/>
                </a:lnTo>
                <a:lnTo>
                  <a:pt x="691" y="702"/>
                </a:lnTo>
                <a:lnTo>
                  <a:pt x="688" y="699"/>
                </a:lnTo>
                <a:lnTo>
                  <a:pt x="684" y="696"/>
                </a:lnTo>
                <a:lnTo>
                  <a:pt x="682" y="692"/>
                </a:lnTo>
                <a:lnTo>
                  <a:pt x="677" y="688"/>
                </a:lnTo>
                <a:lnTo>
                  <a:pt x="675" y="684"/>
                </a:lnTo>
                <a:lnTo>
                  <a:pt x="673" y="680"/>
                </a:lnTo>
                <a:lnTo>
                  <a:pt x="672" y="674"/>
                </a:lnTo>
                <a:lnTo>
                  <a:pt x="671" y="670"/>
                </a:lnTo>
                <a:lnTo>
                  <a:pt x="666" y="655"/>
                </a:lnTo>
                <a:lnTo>
                  <a:pt x="578" y="244"/>
                </a:lnTo>
                <a:lnTo>
                  <a:pt x="578" y="1517"/>
                </a:lnTo>
                <a:lnTo>
                  <a:pt x="577" y="1524"/>
                </a:lnTo>
                <a:lnTo>
                  <a:pt x="575" y="1529"/>
                </a:lnTo>
                <a:lnTo>
                  <a:pt x="573" y="1536"/>
                </a:lnTo>
                <a:lnTo>
                  <a:pt x="570" y="1542"/>
                </a:lnTo>
                <a:lnTo>
                  <a:pt x="567" y="1549"/>
                </a:lnTo>
                <a:lnTo>
                  <a:pt x="563" y="1554"/>
                </a:lnTo>
                <a:lnTo>
                  <a:pt x="559" y="1560"/>
                </a:lnTo>
                <a:lnTo>
                  <a:pt x="555" y="1564"/>
                </a:lnTo>
                <a:lnTo>
                  <a:pt x="550" y="1569"/>
                </a:lnTo>
                <a:lnTo>
                  <a:pt x="545" y="1573"/>
                </a:lnTo>
                <a:lnTo>
                  <a:pt x="539" y="1576"/>
                </a:lnTo>
                <a:lnTo>
                  <a:pt x="534" y="1579"/>
                </a:lnTo>
                <a:lnTo>
                  <a:pt x="527" y="1582"/>
                </a:lnTo>
                <a:lnTo>
                  <a:pt x="522" y="1585"/>
                </a:lnTo>
                <a:lnTo>
                  <a:pt x="516" y="1586"/>
                </a:lnTo>
                <a:lnTo>
                  <a:pt x="509" y="1587"/>
                </a:lnTo>
                <a:lnTo>
                  <a:pt x="502" y="1587"/>
                </a:lnTo>
                <a:lnTo>
                  <a:pt x="497" y="1587"/>
                </a:lnTo>
                <a:lnTo>
                  <a:pt x="490" y="1586"/>
                </a:lnTo>
                <a:lnTo>
                  <a:pt x="483" y="1585"/>
                </a:lnTo>
                <a:lnTo>
                  <a:pt x="477" y="1582"/>
                </a:lnTo>
                <a:lnTo>
                  <a:pt x="472" y="1579"/>
                </a:lnTo>
                <a:lnTo>
                  <a:pt x="466" y="1576"/>
                </a:lnTo>
                <a:lnTo>
                  <a:pt x="461" y="1573"/>
                </a:lnTo>
                <a:lnTo>
                  <a:pt x="455" y="1569"/>
                </a:lnTo>
                <a:lnTo>
                  <a:pt x="450" y="1564"/>
                </a:lnTo>
                <a:lnTo>
                  <a:pt x="446" y="1560"/>
                </a:lnTo>
                <a:lnTo>
                  <a:pt x="441" y="1554"/>
                </a:lnTo>
                <a:lnTo>
                  <a:pt x="439" y="1549"/>
                </a:lnTo>
                <a:lnTo>
                  <a:pt x="436" y="1543"/>
                </a:lnTo>
                <a:lnTo>
                  <a:pt x="435" y="1536"/>
                </a:lnTo>
                <a:lnTo>
                  <a:pt x="433" y="1529"/>
                </a:lnTo>
                <a:lnTo>
                  <a:pt x="432" y="1524"/>
                </a:lnTo>
                <a:lnTo>
                  <a:pt x="432" y="1517"/>
                </a:lnTo>
                <a:lnTo>
                  <a:pt x="430" y="1503"/>
                </a:lnTo>
                <a:lnTo>
                  <a:pt x="390" y="867"/>
                </a:lnTo>
                <a:lnTo>
                  <a:pt x="390" y="865"/>
                </a:lnTo>
                <a:lnTo>
                  <a:pt x="352" y="1493"/>
                </a:lnTo>
                <a:lnTo>
                  <a:pt x="350" y="1511"/>
                </a:lnTo>
                <a:lnTo>
                  <a:pt x="350" y="1517"/>
                </a:lnTo>
                <a:lnTo>
                  <a:pt x="349" y="1524"/>
                </a:lnTo>
                <a:lnTo>
                  <a:pt x="346" y="1529"/>
                </a:lnTo>
                <a:lnTo>
                  <a:pt x="345" y="1536"/>
                </a:lnTo>
                <a:lnTo>
                  <a:pt x="341" y="1542"/>
                </a:lnTo>
                <a:lnTo>
                  <a:pt x="338" y="1547"/>
                </a:lnTo>
                <a:lnTo>
                  <a:pt x="334" y="1553"/>
                </a:lnTo>
                <a:lnTo>
                  <a:pt x="330" y="1558"/>
                </a:lnTo>
                <a:lnTo>
                  <a:pt x="324" y="1562"/>
                </a:lnTo>
                <a:lnTo>
                  <a:pt x="320" y="1567"/>
                </a:lnTo>
                <a:lnTo>
                  <a:pt x="315" y="1569"/>
                </a:lnTo>
                <a:lnTo>
                  <a:pt x="309" y="1573"/>
                </a:lnTo>
                <a:lnTo>
                  <a:pt x="304" y="1576"/>
                </a:lnTo>
                <a:lnTo>
                  <a:pt x="297" y="1578"/>
                </a:lnTo>
                <a:lnTo>
                  <a:pt x="291" y="1579"/>
                </a:lnTo>
                <a:lnTo>
                  <a:pt x="284" y="1580"/>
                </a:lnTo>
                <a:lnTo>
                  <a:pt x="279" y="1580"/>
                </a:lnTo>
                <a:lnTo>
                  <a:pt x="272" y="1580"/>
                </a:lnTo>
                <a:lnTo>
                  <a:pt x="265" y="1579"/>
                </a:lnTo>
                <a:lnTo>
                  <a:pt x="259" y="1578"/>
                </a:lnTo>
                <a:lnTo>
                  <a:pt x="252" y="1576"/>
                </a:lnTo>
                <a:lnTo>
                  <a:pt x="247" y="1573"/>
                </a:lnTo>
                <a:lnTo>
                  <a:pt x="241" y="1569"/>
                </a:lnTo>
                <a:lnTo>
                  <a:pt x="236" y="1567"/>
                </a:lnTo>
                <a:lnTo>
                  <a:pt x="232" y="1562"/>
                </a:lnTo>
                <a:lnTo>
                  <a:pt x="226" y="1558"/>
                </a:lnTo>
                <a:lnTo>
                  <a:pt x="222" y="1553"/>
                </a:lnTo>
                <a:lnTo>
                  <a:pt x="218" y="1547"/>
                </a:lnTo>
                <a:lnTo>
                  <a:pt x="214" y="1542"/>
                </a:lnTo>
                <a:lnTo>
                  <a:pt x="211" y="1536"/>
                </a:lnTo>
                <a:lnTo>
                  <a:pt x="208" y="1531"/>
                </a:lnTo>
                <a:lnTo>
                  <a:pt x="207" y="1522"/>
                </a:lnTo>
                <a:lnTo>
                  <a:pt x="207" y="1517"/>
                </a:lnTo>
                <a:lnTo>
                  <a:pt x="207" y="238"/>
                </a:lnTo>
                <a:lnTo>
                  <a:pt x="115" y="648"/>
                </a:lnTo>
                <a:lnTo>
                  <a:pt x="112" y="663"/>
                </a:lnTo>
                <a:lnTo>
                  <a:pt x="110" y="669"/>
                </a:lnTo>
                <a:lnTo>
                  <a:pt x="108" y="673"/>
                </a:lnTo>
                <a:lnTo>
                  <a:pt x="106" y="677"/>
                </a:lnTo>
                <a:lnTo>
                  <a:pt x="102" y="681"/>
                </a:lnTo>
                <a:lnTo>
                  <a:pt x="99" y="685"/>
                </a:lnTo>
                <a:lnTo>
                  <a:pt x="97" y="689"/>
                </a:lnTo>
                <a:lnTo>
                  <a:pt x="92" y="694"/>
                </a:lnTo>
                <a:lnTo>
                  <a:pt x="88" y="696"/>
                </a:lnTo>
                <a:lnTo>
                  <a:pt x="84" y="699"/>
                </a:lnTo>
                <a:lnTo>
                  <a:pt x="80" y="700"/>
                </a:lnTo>
                <a:lnTo>
                  <a:pt x="76" y="703"/>
                </a:lnTo>
                <a:lnTo>
                  <a:pt x="72" y="705"/>
                </a:lnTo>
                <a:lnTo>
                  <a:pt x="66" y="706"/>
                </a:lnTo>
                <a:lnTo>
                  <a:pt x="62" y="706"/>
                </a:lnTo>
                <a:lnTo>
                  <a:pt x="57" y="707"/>
                </a:lnTo>
                <a:lnTo>
                  <a:pt x="51" y="706"/>
                </a:lnTo>
                <a:lnTo>
                  <a:pt x="47" y="706"/>
                </a:lnTo>
                <a:lnTo>
                  <a:pt x="41" y="705"/>
                </a:lnTo>
                <a:lnTo>
                  <a:pt x="37" y="703"/>
                </a:lnTo>
                <a:lnTo>
                  <a:pt x="33" y="700"/>
                </a:lnTo>
                <a:lnTo>
                  <a:pt x="28" y="699"/>
                </a:lnTo>
                <a:lnTo>
                  <a:pt x="23" y="696"/>
                </a:lnTo>
                <a:lnTo>
                  <a:pt x="21" y="694"/>
                </a:lnTo>
                <a:lnTo>
                  <a:pt x="17" y="689"/>
                </a:lnTo>
                <a:lnTo>
                  <a:pt x="12" y="685"/>
                </a:lnTo>
                <a:lnTo>
                  <a:pt x="11" y="681"/>
                </a:lnTo>
                <a:lnTo>
                  <a:pt x="7" y="677"/>
                </a:lnTo>
                <a:lnTo>
                  <a:pt x="6" y="673"/>
                </a:lnTo>
                <a:lnTo>
                  <a:pt x="3" y="669"/>
                </a:lnTo>
                <a:lnTo>
                  <a:pt x="3" y="663"/>
                </a:lnTo>
                <a:lnTo>
                  <a:pt x="1" y="659"/>
                </a:lnTo>
                <a:lnTo>
                  <a:pt x="0" y="654"/>
                </a:lnTo>
                <a:lnTo>
                  <a:pt x="1" y="648"/>
                </a:lnTo>
                <a:lnTo>
                  <a:pt x="112" y="67"/>
                </a:lnTo>
                <a:lnTo>
                  <a:pt x="117" y="54"/>
                </a:lnTo>
                <a:lnTo>
                  <a:pt x="123" y="44"/>
                </a:lnTo>
                <a:lnTo>
                  <a:pt x="126" y="40"/>
                </a:lnTo>
                <a:lnTo>
                  <a:pt x="130" y="32"/>
                </a:lnTo>
                <a:lnTo>
                  <a:pt x="137" y="25"/>
                </a:lnTo>
                <a:lnTo>
                  <a:pt x="152" y="12"/>
                </a:lnTo>
                <a:lnTo>
                  <a:pt x="161" y="5"/>
                </a:lnTo>
                <a:lnTo>
                  <a:pt x="174" y="1"/>
                </a:lnTo>
                <a:lnTo>
                  <a:pt x="185" y="0"/>
                </a:lnTo>
                <a:lnTo>
                  <a:pt x="595" y="0"/>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2" name="Google Shape;1182;p135"/>
          <p:cNvSpPr/>
          <p:nvPr/>
        </p:nvSpPr>
        <p:spPr>
          <a:xfrm>
            <a:off x="5473700" y="3045353"/>
            <a:ext cx="166688" cy="171450"/>
          </a:xfrm>
          <a:custGeom>
            <a:avLst/>
            <a:gdLst/>
            <a:ahLst/>
            <a:cxnLst/>
            <a:rect l="l" t="t" r="r" b="b"/>
            <a:pathLst>
              <a:path w="317" h="323" extrusionOk="0">
                <a:moveTo>
                  <a:pt x="317" y="161"/>
                </a:moveTo>
                <a:lnTo>
                  <a:pt x="305" y="98"/>
                </a:lnTo>
                <a:lnTo>
                  <a:pt x="270" y="47"/>
                </a:lnTo>
                <a:lnTo>
                  <a:pt x="221" y="12"/>
                </a:lnTo>
                <a:lnTo>
                  <a:pt x="159" y="0"/>
                </a:lnTo>
                <a:lnTo>
                  <a:pt x="96" y="12"/>
                </a:lnTo>
                <a:lnTo>
                  <a:pt x="47" y="47"/>
                </a:lnTo>
                <a:lnTo>
                  <a:pt x="12" y="98"/>
                </a:lnTo>
                <a:lnTo>
                  <a:pt x="0" y="161"/>
                </a:lnTo>
                <a:lnTo>
                  <a:pt x="12" y="225"/>
                </a:lnTo>
                <a:lnTo>
                  <a:pt x="47" y="276"/>
                </a:lnTo>
                <a:lnTo>
                  <a:pt x="96" y="310"/>
                </a:lnTo>
                <a:lnTo>
                  <a:pt x="159" y="323"/>
                </a:lnTo>
                <a:lnTo>
                  <a:pt x="221" y="310"/>
                </a:lnTo>
                <a:lnTo>
                  <a:pt x="270" y="276"/>
                </a:lnTo>
                <a:lnTo>
                  <a:pt x="305" y="225"/>
                </a:lnTo>
                <a:lnTo>
                  <a:pt x="317" y="161"/>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3" name="Google Shape;1183;p135"/>
          <p:cNvSpPr/>
          <p:nvPr/>
        </p:nvSpPr>
        <p:spPr>
          <a:xfrm>
            <a:off x="5842000" y="3232678"/>
            <a:ext cx="412750" cy="839788"/>
          </a:xfrm>
          <a:custGeom>
            <a:avLst/>
            <a:gdLst/>
            <a:ahLst/>
            <a:cxnLst/>
            <a:rect l="l" t="t" r="r" b="b"/>
            <a:pathLst>
              <a:path w="780" h="1587" extrusionOk="0">
                <a:moveTo>
                  <a:pt x="594" y="0"/>
                </a:moveTo>
                <a:lnTo>
                  <a:pt x="608" y="3"/>
                </a:lnTo>
                <a:lnTo>
                  <a:pt x="620" y="10"/>
                </a:lnTo>
                <a:lnTo>
                  <a:pt x="630" y="17"/>
                </a:lnTo>
                <a:lnTo>
                  <a:pt x="644" y="30"/>
                </a:lnTo>
                <a:lnTo>
                  <a:pt x="649" y="39"/>
                </a:lnTo>
                <a:lnTo>
                  <a:pt x="656" y="47"/>
                </a:lnTo>
                <a:lnTo>
                  <a:pt x="658" y="51"/>
                </a:lnTo>
                <a:lnTo>
                  <a:pt x="662" y="59"/>
                </a:lnTo>
                <a:lnTo>
                  <a:pt x="669" y="75"/>
                </a:lnTo>
                <a:lnTo>
                  <a:pt x="780" y="655"/>
                </a:lnTo>
                <a:lnTo>
                  <a:pt x="780" y="659"/>
                </a:lnTo>
                <a:lnTo>
                  <a:pt x="779" y="666"/>
                </a:lnTo>
                <a:lnTo>
                  <a:pt x="778" y="670"/>
                </a:lnTo>
                <a:lnTo>
                  <a:pt x="776" y="674"/>
                </a:lnTo>
                <a:lnTo>
                  <a:pt x="775" y="680"/>
                </a:lnTo>
                <a:lnTo>
                  <a:pt x="772" y="684"/>
                </a:lnTo>
                <a:lnTo>
                  <a:pt x="769" y="688"/>
                </a:lnTo>
                <a:lnTo>
                  <a:pt x="768" y="692"/>
                </a:lnTo>
                <a:lnTo>
                  <a:pt x="764" y="697"/>
                </a:lnTo>
                <a:lnTo>
                  <a:pt x="760" y="699"/>
                </a:lnTo>
                <a:lnTo>
                  <a:pt x="756" y="702"/>
                </a:lnTo>
                <a:lnTo>
                  <a:pt x="751" y="705"/>
                </a:lnTo>
                <a:lnTo>
                  <a:pt x="747" y="708"/>
                </a:lnTo>
                <a:lnTo>
                  <a:pt x="743" y="710"/>
                </a:lnTo>
                <a:lnTo>
                  <a:pt x="738" y="712"/>
                </a:lnTo>
                <a:lnTo>
                  <a:pt x="734" y="713"/>
                </a:lnTo>
                <a:lnTo>
                  <a:pt x="728" y="713"/>
                </a:lnTo>
                <a:lnTo>
                  <a:pt x="724" y="713"/>
                </a:lnTo>
                <a:lnTo>
                  <a:pt x="718" y="713"/>
                </a:lnTo>
                <a:lnTo>
                  <a:pt x="714" y="713"/>
                </a:lnTo>
                <a:lnTo>
                  <a:pt x="709" y="712"/>
                </a:lnTo>
                <a:lnTo>
                  <a:pt x="705" y="710"/>
                </a:lnTo>
                <a:lnTo>
                  <a:pt x="699" y="708"/>
                </a:lnTo>
                <a:lnTo>
                  <a:pt x="695" y="705"/>
                </a:lnTo>
                <a:lnTo>
                  <a:pt x="691" y="702"/>
                </a:lnTo>
                <a:lnTo>
                  <a:pt x="688" y="699"/>
                </a:lnTo>
                <a:lnTo>
                  <a:pt x="684" y="697"/>
                </a:lnTo>
                <a:lnTo>
                  <a:pt x="681" y="692"/>
                </a:lnTo>
                <a:lnTo>
                  <a:pt x="677" y="688"/>
                </a:lnTo>
                <a:lnTo>
                  <a:pt x="674" y="684"/>
                </a:lnTo>
                <a:lnTo>
                  <a:pt x="673" y="680"/>
                </a:lnTo>
                <a:lnTo>
                  <a:pt x="671" y="674"/>
                </a:lnTo>
                <a:lnTo>
                  <a:pt x="670" y="670"/>
                </a:lnTo>
                <a:lnTo>
                  <a:pt x="666" y="655"/>
                </a:lnTo>
                <a:lnTo>
                  <a:pt x="578" y="244"/>
                </a:lnTo>
                <a:lnTo>
                  <a:pt x="578" y="1517"/>
                </a:lnTo>
                <a:lnTo>
                  <a:pt x="576" y="1524"/>
                </a:lnTo>
                <a:lnTo>
                  <a:pt x="575" y="1530"/>
                </a:lnTo>
                <a:lnTo>
                  <a:pt x="572" y="1536"/>
                </a:lnTo>
                <a:lnTo>
                  <a:pt x="569" y="1542"/>
                </a:lnTo>
                <a:lnTo>
                  <a:pt x="567" y="1549"/>
                </a:lnTo>
                <a:lnTo>
                  <a:pt x="562" y="1554"/>
                </a:lnTo>
                <a:lnTo>
                  <a:pt x="558"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6" y="1587"/>
                </a:lnTo>
                <a:lnTo>
                  <a:pt x="489" y="1586"/>
                </a:lnTo>
                <a:lnTo>
                  <a:pt x="482" y="1585"/>
                </a:lnTo>
                <a:lnTo>
                  <a:pt x="477" y="1582"/>
                </a:lnTo>
                <a:lnTo>
                  <a:pt x="471" y="1579"/>
                </a:lnTo>
                <a:lnTo>
                  <a:pt x="466" y="1576"/>
                </a:lnTo>
                <a:lnTo>
                  <a:pt x="460" y="1574"/>
                </a:lnTo>
                <a:lnTo>
                  <a:pt x="455" y="1570"/>
                </a:lnTo>
                <a:lnTo>
                  <a:pt x="449" y="1564"/>
                </a:lnTo>
                <a:lnTo>
                  <a:pt x="445" y="1560"/>
                </a:lnTo>
                <a:lnTo>
                  <a:pt x="441" y="1554"/>
                </a:lnTo>
                <a:lnTo>
                  <a:pt x="438" y="1549"/>
                </a:lnTo>
                <a:lnTo>
                  <a:pt x="436" y="1543"/>
                </a:lnTo>
                <a:lnTo>
                  <a:pt x="434" y="1536"/>
                </a:lnTo>
                <a:lnTo>
                  <a:pt x="433" y="1530"/>
                </a:lnTo>
                <a:lnTo>
                  <a:pt x="431" y="1524"/>
                </a:lnTo>
                <a:lnTo>
                  <a:pt x="431" y="1517"/>
                </a:lnTo>
                <a:lnTo>
                  <a:pt x="430" y="1503"/>
                </a:lnTo>
                <a:lnTo>
                  <a:pt x="390" y="868"/>
                </a:lnTo>
                <a:lnTo>
                  <a:pt x="390" y="865"/>
                </a:lnTo>
                <a:lnTo>
                  <a:pt x="351" y="1494"/>
                </a:lnTo>
                <a:lnTo>
                  <a:pt x="350" y="1512"/>
                </a:lnTo>
                <a:lnTo>
                  <a:pt x="350" y="1517"/>
                </a:lnTo>
                <a:lnTo>
                  <a:pt x="349" y="1524"/>
                </a:lnTo>
                <a:lnTo>
                  <a:pt x="346" y="1530"/>
                </a:lnTo>
                <a:lnTo>
                  <a:pt x="345" y="1536"/>
                </a:lnTo>
                <a:lnTo>
                  <a:pt x="340" y="1542"/>
                </a:lnTo>
                <a:lnTo>
                  <a:pt x="338" y="1547"/>
                </a:lnTo>
                <a:lnTo>
                  <a:pt x="333" y="1553"/>
                </a:lnTo>
                <a:lnTo>
                  <a:pt x="329" y="1559"/>
                </a:lnTo>
                <a:lnTo>
                  <a:pt x="324" y="1563"/>
                </a:lnTo>
                <a:lnTo>
                  <a:pt x="320" y="1567"/>
                </a:lnTo>
                <a:lnTo>
                  <a:pt x="314" y="1570"/>
                </a:lnTo>
                <a:lnTo>
                  <a:pt x="309" y="1574"/>
                </a:lnTo>
                <a:lnTo>
                  <a:pt x="303" y="1576"/>
                </a:lnTo>
                <a:lnTo>
                  <a:pt x="296" y="1578"/>
                </a:lnTo>
                <a:lnTo>
                  <a:pt x="291" y="1579"/>
                </a:lnTo>
                <a:lnTo>
                  <a:pt x="284" y="1581"/>
                </a:lnTo>
                <a:lnTo>
                  <a:pt x="278" y="1581"/>
                </a:lnTo>
                <a:lnTo>
                  <a:pt x="271" y="1581"/>
                </a:lnTo>
                <a:lnTo>
                  <a:pt x="264" y="1579"/>
                </a:lnTo>
                <a:lnTo>
                  <a:pt x="259" y="1578"/>
                </a:lnTo>
                <a:lnTo>
                  <a:pt x="252" y="1576"/>
                </a:lnTo>
                <a:lnTo>
                  <a:pt x="247" y="1574"/>
                </a:lnTo>
                <a:lnTo>
                  <a:pt x="241" y="1570"/>
                </a:lnTo>
                <a:lnTo>
                  <a:pt x="236" y="1567"/>
                </a:lnTo>
                <a:lnTo>
                  <a:pt x="231" y="1563"/>
                </a:lnTo>
                <a:lnTo>
                  <a:pt x="226" y="1559"/>
                </a:lnTo>
                <a:lnTo>
                  <a:pt x="222" y="1553"/>
                </a:lnTo>
                <a:lnTo>
                  <a:pt x="218" y="1547"/>
                </a:lnTo>
                <a:lnTo>
                  <a:pt x="213" y="1542"/>
                </a:lnTo>
                <a:lnTo>
                  <a:pt x="211" y="1536"/>
                </a:lnTo>
                <a:lnTo>
                  <a:pt x="208" y="1531"/>
                </a:lnTo>
                <a:lnTo>
                  <a:pt x="207" y="1523"/>
                </a:lnTo>
                <a:lnTo>
                  <a:pt x="207" y="1517"/>
                </a:lnTo>
                <a:lnTo>
                  <a:pt x="207" y="239"/>
                </a:lnTo>
                <a:lnTo>
                  <a:pt x="114" y="648"/>
                </a:lnTo>
                <a:lnTo>
                  <a:pt x="111" y="663"/>
                </a:lnTo>
                <a:lnTo>
                  <a:pt x="110" y="669"/>
                </a:lnTo>
                <a:lnTo>
                  <a:pt x="107" y="673"/>
                </a:lnTo>
                <a:lnTo>
                  <a:pt x="106" y="677"/>
                </a:lnTo>
                <a:lnTo>
                  <a:pt x="102" y="681"/>
                </a:lnTo>
                <a:lnTo>
                  <a:pt x="99" y="685"/>
                </a:lnTo>
                <a:lnTo>
                  <a:pt x="96" y="690"/>
                </a:lnTo>
                <a:lnTo>
                  <a:pt x="92" y="694"/>
                </a:lnTo>
                <a:lnTo>
                  <a:pt x="88" y="697"/>
                </a:lnTo>
                <a:lnTo>
                  <a:pt x="84" y="699"/>
                </a:lnTo>
                <a:lnTo>
                  <a:pt x="80" y="701"/>
                </a:lnTo>
                <a:lnTo>
                  <a:pt x="75" y="703"/>
                </a:lnTo>
                <a:lnTo>
                  <a:pt x="71" y="705"/>
                </a:lnTo>
                <a:lnTo>
                  <a:pt x="66" y="706"/>
                </a:lnTo>
                <a:lnTo>
                  <a:pt x="62" y="706"/>
                </a:lnTo>
                <a:lnTo>
                  <a:pt x="56" y="708"/>
                </a:lnTo>
                <a:lnTo>
                  <a:pt x="51" y="706"/>
                </a:lnTo>
                <a:lnTo>
                  <a:pt x="47" y="706"/>
                </a:lnTo>
                <a:lnTo>
                  <a:pt x="41" y="705"/>
                </a:lnTo>
                <a:lnTo>
                  <a:pt x="37" y="703"/>
                </a:lnTo>
                <a:lnTo>
                  <a:pt x="33" y="701"/>
                </a:lnTo>
                <a:lnTo>
                  <a:pt x="27" y="699"/>
                </a:lnTo>
                <a:lnTo>
                  <a:pt x="23" y="697"/>
                </a:lnTo>
                <a:lnTo>
                  <a:pt x="20" y="694"/>
                </a:lnTo>
                <a:lnTo>
                  <a:pt x="16" y="690"/>
                </a:lnTo>
                <a:lnTo>
                  <a:pt x="12" y="685"/>
                </a:lnTo>
                <a:lnTo>
                  <a:pt x="11" y="681"/>
                </a:lnTo>
                <a:lnTo>
                  <a:pt x="6" y="677"/>
                </a:lnTo>
                <a:lnTo>
                  <a:pt x="5" y="673"/>
                </a:lnTo>
                <a:lnTo>
                  <a:pt x="2" y="669"/>
                </a:lnTo>
                <a:lnTo>
                  <a:pt x="2" y="663"/>
                </a:lnTo>
                <a:lnTo>
                  <a:pt x="1" y="659"/>
                </a:lnTo>
                <a:lnTo>
                  <a:pt x="0" y="654"/>
                </a:lnTo>
                <a:lnTo>
                  <a:pt x="1" y="648"/>
                </a:lnTo>
                <a:lnTo>
                  <a:pt x="111" y="68"/>
                </a:lnTo>
                <a:lnTo>
                  <a:pt x="117" y="54"/>
                </a:lnTo>
                <a:lnTo>
                  <a:pt x="122" y="44"/>
                </a:lnTo>
                <a:lnTo>
                  <a:pt x="125" y="40"/>
                </a:lnTo>
                <a:lnTo>
                  <a:pt x="129" y="32"/>
                </a:lnTo>
                <a:lnTo>
                  <a:pt x="136" y="25"/>
                </a:lnTo>
                <a:lnTo>
                  <a:pt x="151" y="12"/>
                </a:lnTo>
                <a:lnTo>
                  <a:pt x="161" y="6"/>
                </a:lnTo>
                <a:lnTo>
                  <a:pt x="173" y="1"/>
                </a:lnTo>
                <a:lnTo>
                  <a:pt x="184" y="0"/>
                </a:lnTo>
                <a:lnTo>
                  <a:pt x="594" y="0"/>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4" name="Google Shape;1184;p135"/>
          <p:cNvSpPr/>
          <p:nvPr/>
        </p:nvSpPr>
        <p:spPr>
          <a:xfrm>
            <a:off x="5961064" y="3045353"/>
            <a:ext cx="168275" cy="171450"/>
          </a:xfrm>
          <a:custGeom>
            <a:avLst/>
            <a:gdLst/>
            <a:ahLst/>
            <a:cxnLst/>
            <a:rect l="l" t="t" r="r" b="b"/>
            <a:pathLst>
              <a:path w="318" h="323" extrusionOk="0">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5" name="Google Shape;1185;p135"/>
          <p:cNvSpPr/>
          <p:nvPr/>
        </p:nvSpPr>
        <p:spPr>
          <a:xfrm>
            <a:off x="6319838" y="3232678"/>
            <a:ext cx="412750" cy="839788"/>
          </a:xfrm>
          <a:custGeom>
            <a:avLst/>
            <a:gdLst/>
            <a:ahLst/>
            <a:cxnLst/>
            <a:rect l="l" t="t" r="r" b="b"/>
            <a:pathLst>
              <a:path w="781" h="1587" extrusionOk="0">
                <a:moveTo>
                  <a:pt x="594" y="0"/>
                </a:moveTo>
                <a:lnTo>
                  <a:pt x="608" y="3"/>
                </a:lnTo>
                <a:lnTo>
                  <a:pt x="621" y="10"/>
                </a:lnTo>
                <a:lnTo>
                  <a:pt x="630" y="17"/>
                </a:lnTo>
                <a:lnTo>
                  <a:pt x="644" y="30"/>
                </a:lnTo>
                <a:lnTo>
                  <a:pt x="650" y="39"/>
                </a:lnTo>
                <a:lnTo>
                  <a:pt x="657" y="47"/>
                </a:lnTo>
                <a:lnTo>
                  <a:pt x="658" y="51"/>
                </a:lnTo>
                <a:lnTo>
                  <a:pt x="662" y="59"/>
                </a:lnTo>
                <a:lnTo>
                  <a:pt x="669" y="75"/>
                </a:lnTo>
                <a:lnTo>
                  <a:pt x="781" y="655"/>
                </a:lnTo>
                <a:lnTo>
                  <a:pt x="781" y="659"/>
                </a:lnTo>
                <a:lnTo>
                  <a:pt x="779" y="666"/>
                </a:lnTo>
                <a:lnTo>
                  <a:pt x="778" y="670"/>
                </a:lnTo>
                <a:lnTo>
                  <a:pt x="777" y="674"/>
                </a:lnTo>
                <a:lnTo>
                  <a:pt x="775" y="680"/>
                </a:lnTo>
                <a:lnTo>
                  <a:pt x="772" y="684"/>
                </a:lnTo>
                <a:lnTo>
                  <a:pt x="770" y="688"/>
                </a:lnTo>
                <a:lnTo>
                  <a:pt x="768" y="692"/>
                </a:lnTo>
                <a:lnTo>
                  <a:pt x="764" y="697"/>
                </a:lnTo>
                <a:lnTo>
                  <a:pt x="760" y="699"/>
                </a:lnTo>
                <a:lnTo>
                  <a:pt x="756" y="702"/>
                </a:lnTo>
                <a:lnTo>
                  <a:pt x="752" y="705"/>
                </a:lnTo>
                <a:lnTo>
                  <a:pt x="748" y="708"/>
                </a:lnTo>
                <a:lnTo>
                  <a:pt x="743" y="710"/>
                </a:lnTo>
                <a:lnTo>
                  <a:pt x="738" y="712"/>
                </a:lnTo>
                <a:lnTo>
                  <a:pt x="734" y="713"/>
                </a:lnTo>
                <a:lnTo>
                  <a:pt x="728" y="713"/>
                </a:lnTo>
                <a:lnTo>
                  <a:pt x="724" y="713"/>
                </a:lnTo>
                <a:lnTo>
                  <a:pt x="719" y="713"/>
                </a:lnTo>
                <a:lnTo>
                  <a:pt x="715" y="713"/>
                </a:lnTo>
                <a:lnTo>
                  <a:pt x="709" y="712"/>
                </a:lnTo>
                <a:lnTo>
                  <a:pt x="705" y="710"/>
                </a:lnTo>
                <a:lnTo>
                  <a:pt x="699" y="708"/>
                </a:lnTo>
                <a:lnTo>
                  <a:pt x="695" y="705"/>
                </a:lnTo>
                <a:lnTo>
                  <a:pt x="691" y="702"/>
                </a:lnTo>
                <a:lnTo>
                  <a:pt x="688" y="699"/>
                </a:lnTo>
                <a:lnTo>
                  <a:pt x="684" y="697"/>
                </a:lnTo>
                <a:lnTo>
                  <a:pt x="681" y="692"/>
                </a:lnTo>
                <a:lnTo>
                  <a:pt x="677" y="688"/>
                </a:lnTo>
                <a:lnTo>
                  <a:pt x="675" y="684"/>
                </a:lnTo>
                <a:lnTo>
                  <a:pt x="673" y="680"/>
                </a:lnTo>
                <a:lnTo>
                  <a:pt x="672" y="674"/>
                </a:lnTo>
                <a:lnTo>
                  <a:pt x="670" y="670"/>
                </a:lnTo>
                <a:lnTo>
                  <a:pt x="666" y="655"/>
                </a:lnTo>
                <a:lnTo>
                  <a:pt x="578" y="244"/>
                </a:lnTo>
                <a:lnTo>
                  <a:pt x="578" y="1517"/>
                </a:lnTo>
                <a:lnTo>
                  <a:pt x="577" y="1524"/>
                </a:lnTo>
                <a:lnTo>
                  <a:pt x="575" y="1530"/>
                </a:lnTo>
                <a:lnTo>
                  <a:pt x="572" y="1536"/>
                </a:lnTo>
                <a:lnTo>
                  <a:pt x="570" y="1542"/>
                </a:lnTo>
                <a:lnTo>
                  <a:pt x="567" y="1549"/>
                </a:lnTo>
                <a:lnTo>
                  <a:pt x="563" y="1554"/>
                </a:lnTo>
                <a:lnTo>
                  <a:pt x="559" y="1560"/>
                </a:lnTo>
                <a:lnTo>
                  <a:pt x="554" y="1564"/>
                </a:lnTo>
                <a:lnTo>
                  <a:pt x="550" y="1570"/>
                </a:lnTo>
                <a:lnTo>
                  <a:pt x="545" y="1574"/>
                </a:lnTo>
                <a:lnTo>
                  <a:pt x="539" y="1576"/>
                </a:lnTo>
                <a:lnTo>
                  <a:pt x="534" y="1579"/>
                </a:lnTo>
                <a:lnTo>
                  <a:pt x="527" y="1582"/>
                </a:lnTo>
                <a:lnTo>
                  <a:pt x="521" y="1585"/>
                </a:lnTo>
                <a:lnTo>
                  <a:pt x="516" y="1586"/>
                </a:lnTo>
                <a:lnTo>
                  <a:pt x="509" y="1587"/>
                </a:lnTo>
                <a:lnTo>
                  <a:pt x="502" y="1587"/>
                </a:lnTo>
                <a:lnTo>
                  <a:pt x="497" y="1587"/>
                </a:lnTo>
                <a:lnTo>
                  <a:pt x="490" y="1586"/>
                </a:lnTo>
                <a:lnTo>
                  <a:pt x="483" y="1585"/>
                </a:lnTo>
                <a:lnTo>
                  <a:pt x="477" y="1582"/>
                </a:lnTo>
                <a:lnTo>
                  <a:pt x="472" y="1579"/>
                </a:lnTo>
                <a:lnTo>
                  <a:pt x="466" y="1576"/>
                </a:lnTo>
                <a:lnTo>
                  <a:pt x="461" y="1574"/>
                </a:lnTo>
                <a:lnTo>
                  <a:pt x="455" y="1570"/>
                </a:lnTo>
                <a:lnTo>
                  <a:pt x="450" y="1564"/>
                </a:lnTo>
                <a:lnTo>
                  <a:pt x="445" y="1560"/>
                </a:lnTo>
                <a:lnTo>
                  <a:pt x="441" y="1554"/>
                </a:lnTo>
                <a:lnTo>
                  <a:pt x="439" y="1549"/>
                </a:lnTo>
                <a:lnTo>
                  <a:pt x="436" y="1543"/>
                </a:lnTo>
                <a:lnTo>
                  <a:pt x="434" y="1536"/>
                </a:lnTo>
                <a:lnTo>
                  <a:pt x="433" y="1530"/>
                </a:lnTo>
                <a:lnTo>
                  <a:pt x="432" y="1524"/>
                </a:lnTo>
                <a:lnTo>
                  <a:pt x="432" y="1517"/>
                </a:lnTo>
                <a:lnTo>
                  <a:pt x="430" y="1503"/>
                </a:lnTo>
                <a:lnTo>
                  <a:pt x="390" y="868"/>
                </a:lnTo>
                <a:lnTo>
                  <a:pt x="390" y="865"/>
                </a:lnTo>
                <a:lnTo>
                  <a:pt x="352" y="1494"/>
                </a:lnTo>
                <a:lnTo>
                  <a:pt x="350" y="1512"/>
                </a:lnTo>
                <a:lnTo>
                  <a:pt x="350" y="1517"/>
                </a:lnTo>
                <a:lnTo>
                  <a:pt x="349" y="1524"/>
                </a:lnTo>
                <a:lnTo>
                  <a:pt x="346" y="1530"/>
                </a:lnTo>
                <a:lnTo>
                  <a:pt x="345" y="1536"/>
                </a:lnTo>
                <a:lnTo>
                  <a:pt x="341" y="1542"/>
                </a:lnTo>
                <a:lnTo>
                  <a:pt x="338" y="1547"/>
                </a:lnTo>
                <a:lnTo>
                  <a:pt x="334" y="1553"/>
                </a:lnTo>
                <a:lnTo>
                  <a:pt x="330" y="1559"/>
                </a:lnTo>
                <a:lnTo>
                  <a:pt x="324" y="1563"/>
                </a:lnTo>
                <a:lnTo>
                  <a:pt x="320" y="1567"/>
                </a:lnTo>
                <a:lnTo>
                  <a:pt x="314" y="1570"/>
                </a:lnTo>
                <a:lnTo>
                  <a:pt x="309" y="1574"/>
                </a:lnTo>
                <a:lnTo>
                  <a:pt x="303" y="1576"/>
                </a:lnTo>
                <a:lnTo>
                  <a:pt x="296" y="1578"/>
                </a:lnTo>
                <a:lnTo>
                  <a:pt x="291" y="1579"/>
                </a:lnTo>
                <a:lnTo>
                  <a:pt x="284" y="1581"/>
                </a:lnTo>
                <a:lnTo>
                  <a:pt x="279" y="1581"/>
                </a:lnTo>
                <a:lnTo>
                  <a:pt x="272" y="1581"/>
                </a:lnTo>
                <a:lnTo>
                  <a:pt x="265" y="1579"/>
                </a:lnTo>
                <a:lnTo>
                  <a:pt x="259" y="1578"/>
                </a:lnTo>
                <a:lnTo>
                  <a:pt x="252" y="1576"/>
                </a:lnTo>
                <a:lnTo>
                  <a:pt x="247" y="1574"/>
                </a:lnTo>
                <a:lnTo>
                  <a:pt x="241" y="1570"/>
                </a:lnTo>
                <a:lnTo>
                  <a:pt x="236" y="1567"/>
                </a:lnTo>
                <a:lnTo>
                  <a:pt x="232" y="1563"/>
                </a:lnTo>
                <a:lnTo>
                  <a:pt x="226" y="1559"/>
                </a:lnTo>
                <a:lnTo>
                  <a:pt x="222" y="1553"/>
                </a:lnTo>
                <a:lnTo>
                  <a:pt x="218" y="1547"/>
                </a:lnTo>
                <a:lnTo>
                  <a:pt x="214" y="1542"/>
                </a:lnTo>
                <a:lnTo>
                  <a:pt x="211" y="1536"/>
                </a:lnTo>
                <a:lnTo>
                  <a:pt x="208" y="1531"/>
                </a:lnTo>
                <a:lnTo>
                  <a:pt x="207" y="1523"/>
                </a:lnTo>
                <a:lnTo>
                  <a:pt x="207" y="1517"/>
                </a:lnTo>
                <a:lnTo>
                  <a:pt x="207" y="239"/>
                </a:lnTo>
                <a:lnTo>
                  <a:pt x="114" y="648"/>
                </a:lnTo>
                <a:lnTo>
                  <a:pt x="112" y="663"/>
                </a:lnTo>
                <a:lnTo>
                  <a:pt x="110" y="669"/>
                </a:lnTo>
                <a:lnTo>
                  <a:pt x="107" y="673"/>
                </a:lnTo>
                <a:lnTo>
                  <a:pt x="106" y="677"/>
                </a:lnTo>
                <a:lnTo>
                  <a:pt x="102" y="681"/>
                </a:lnTo>
                <a:lnTo>
                  <a:pt x="99" y="685"/>
                </a:lnTo>
                <a:lnTo>
                  <a:pt x="96" y="690"/>
                </a:lnTo>
                <a:lnTo>
                  <a:pt x="92" y="694"/>
                </a:lnTo>
                <a:lnTo>
                  <a:pt x="88" y="697"/>
                </a:lnTo>
                <a:lnTo>
                  <a:pt x="84" y="699"/>
                </a:lnTo>
                <a:lnTo>
                  <a:pt x="80" y="701"/>
                </a:lnTo>
                <a:lnTo>
                  <a:pt x="76" y="703"/>
                </a:lnTo>
                <a:lnTo>
                  <a:pt x="72" y="705"/>
                </a:lnTo>
                <a:lnTo>
                  <a:pt x="66" y="706"/>
                </a:lnTo>
                <a:lnTo>
                  <a:pt x="62" y="706"/>
                </a:lnTo>
                <a:lnTo>
                  <a:pt x="56" y="708"/>
                </a:lnTo>
                <a:lnTo>
                  <a:pt x="51" y="706"/>
                </a:lnTo>
                <a:lnTo>
                  <a:pt x="47" y="706"/>
                </a:lnTo>
                <a:lnTo>
                  <a:pt x="41" y="705"/>
                </a:lnTo>
                <a:lnTo>
                  <a:pt x="37" y="703"/>
                </a:lnTo>
                <a:lnTo>
                  <a:pt x="33" y="701"/>
                </a:lnTo>
                <a:lnTo>
                  <a:pt x="27" y="699"/>
                </a:lnTo>
                <a:lnTo>
                  <a:pt x="23" y="697"/>
                </a:lnTo>
                <a:lnTo>
                  <a:pt x="21" y="694"/>
                </a:lnTo>
                <a:lnTo>
                  <a:pt x="16" y="690"/>
                </a:lnTo>
                <a:lnTo>
                  <a:pt x="12" y="685"/>
                </a:lnTo>
                <a:lnTo>
                  <a:pt x="11" y="681"/>
                </a:lnTo>
                <a:lnTo>
                  <a:pt x="7" y="677"/>
                </a:lnTo>
                <a:lnTo>
                  <a:pt x="5" y="673"/>
                </a:lnTo>
                <a:lnTo>
                  <a:pt x="3" y="669"/>
                </a:lnTo>
                <a:lnTo>
                  <a:pt x="3" y="663"/>
                </a:lnTo>
                <a:lnTo>
                  <a:pt x="1" y="659"/>
                </a:lnTo>
                <a:lnTo>
                  <a:pt x="0" y="654"/>
                </a:lnTo>
                <a:lnTo>
                  <a:pt x="1" y="648"/>
                </a:lnTo>
                <a:lnTo>
                  <a:pt x="112" y="68"/>
                </a:lnTo>
                <a:lnTo>
                  <a:pt x="117" y="54"/>
                </a:lnTo>
                <a:lnTo>
                  <a:pt x="123" y="44"/>
                </a:lnTo>
                <a:lnTo>
                  <a:pt x="125" y="40"/>
                </a:lnTo>
                <a:lnTo>
                  <a:pt x="130" y="32"/>
                </a:lnTo>
                <a:lnTo>
                  <a:pt x="136" y="25"/>
                </a:lnTo>
                <a:lnTo>
                  <a:pt x="152" y="12"/>
                </a:lnTo>
                <a:lnTo>
                  <a:pt x="161" y="6"/>
                </a:lnTo>
                <a:lnTo>
                  <a:pt x="174" y="1"/>
                </a:lnTo>
                <a:lnTo>
                  <a:pt x="185" y="0"/>
                </a:lnTo>
                <a:lnTo>
                  <a:pt x="594" y="0"/>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6" name="Google Shape;1186;p135"/>
          <p:cNvSpPr/>
          <p:nvPr/>
        </p:nvSpPr>
        <p:spPr>
          <a:xfrm>
            <a:off x="6438900" y="3045353"/>
            <a:ext cx="166688" cy="171450"/>
          </a:xfrm>
          <a:custGeom>
            <a:avLst/>
            <a:gdLst/>
            <a:ahLst/>
            <a:cxnLst/>
            <a:rect l="l" t="t" r="r" b="b"/>
            <a:pathLst>
              <a:path w="317" h="323" extrusionOk="0">
                <a:moveTo>
                  <a:pt x="317" y="162"/>
                </a:moveTo>
                <a:lnTo>
                  <a:pt x="305" y="98"/>
                </a:lnTo>
                <a:lnTo>
                  <a:pt x="270" y="47"/>
                </a:lnTo>
                <a:lnTo>
                  <a:pt x="220" y="13"/>
                </a:lnTo>
                <a:lnTo>
                  <a:pt x="158" y="0"/>
                </a:lnTo>
                <a:lnTo>
                  <a:pt x="96" y="13"/>
                </a:lnTo>
                <a:lnTo>
                  <a:pt x="47" y="47"/>
                </a:lnTo>
                <a:lnTo>
                  <a:pt x="12" y="98"/>
                </a:lnTo>
                <a:lnTo>
                  <a:pt x="0" y="162"/>
                </a:lnTo>
                <a:lnTo>
                  <a:pt x="12" y="225"/>
                </a:lnTo>
                <a:lnTo>
                  <a:pt x="47" y="276"/>
                </a:lnTo>
                <a:lnTo>
                  <a:pt x="96" y="311"/>
                </a:lnTo>
                <a:lnTo>
                  <a:pt x="158" y="323"/>
                </a:lnTo>
                <a:lnTo>
                  <a:pt x="220" y="311"/>
                </a:lnTo>
                <a:lnTo>
                  <a:pt x="270" y="276"/>
                </a:lnTo>
                <a:lnTo>
                  <a:pt x="305" y="225"/>
                </a:lnTo>
                <a:lnTo>
                  <a:pt x="317" y="162"/>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cxnSp>
        <p:nvCxnSpPr>
          <p:cNvPr id="1187" name="Google Shape;1187;p135"/>
          <p:cNvCxnSpPr/>
          <p:nvPr/>
        </p:nvCxnSpPr>
        <p:spPr>
          <a:xfrm>
            <a:off x="5160963" y="2970742"/>
            <a:ext cx="1803400" cy="1587"/>
          </a:xfrm>
          <a:prstGeom prst="straightConnector1">
            <a:avLst/>
          </a:prstGeom>
          <a:noFill/>
          <a:ln w="55550" cap="flat" cmpd="sng">
            <a:solidFill>
              <a:schemeClr val="dk1"/>
            </a:solidFill>
            <a:prstDash val="solid"/>
            <a:round/>
            <a:headEnd type="none" w="med" len="med"/>
            <a:tailEnd type="none" w="med" len="med"/>
          </a:ln>
        </p:spPr>
      </p:cxnSp>
      <p:sp>
        <p:nvSpPr>
          <p:cNvPr id="1188" name="Google Shape;1188;p135"/>
          <p:cNvSpPr/>
          <p:nvPr/>
        </p:nvSpPr>
        <p:spPr>
          <a:xfrm>
            <a:off x="5737226" y="1822978"/>
            <a:ext cx="168275" cy="171450"/>
          </a:xfrm>
          <a:custGeom>
            <a:avLst/>
            <a:gdLst/>
            <a:ahLst/>
            <a:cxnLst/>
            <a:rect l="l" t="t" r="r" b="b"/>
            <a:pathLst>
              <a:path w="318" h="323" extrusionOk="0">
                <a:moveTo>
                  <a:pt x="318" y="162"/>
                </a:moveTo>
                <a:lnTo>
                  <a:pt x="305" y="98"/>
                </a:lnTo>
                <a:lnTo>
                  <a:pt x="271" y="47"/>
                </a:lnTo>
                <a:lnTo>
                  <a:pt x="221" y="13"/>
                </a:lnTo>
                <a:lnTo>
                  <a:pt x="159" y="0"/>
                </a:lnTo>
                <a:lnTo>
                  <a:pt x="97" y="13"/>
                </a:lnTo>
                <a:lnTo>
                  <a:pt x="47" y="47"/>
                </a:lnTo>
                <a:lnTo>
                  <a:pt x="13" y="98"/>
                </a:lnTo>
                <a:lnTo>
                  <a:pt x="0" y="162"/>
                </a:lnTo>
                <a:lnTo>
                  <a:pt x="13" y="225"/>
                </a:lnTo>
                <a:lnTo>
                  <a:pt x="47" y="276"/>
                </a:lnTo>
                <a:lnTo>
                  <a:pt x="97" y="311"/>
                </a:lnTo>
                <a:lnTo>
                  <a:pt x="159" y="323"/>
                </a:lnTo>
                <a:lnTo>
                  <a:pt x="221" y="311"/>
                </a:lnTo>
                <a:lnTo>
                  <a:pt x="271" y="276"/>
                </a:lnTo>
                <a:lnTo>
                  <a:pt x="305" y="225"/>
                </a:lnTo>
                <a:lnTo>
                  <a:pt x="318" y="162"/>
                </a:lnTo>
                <a:close/>
              </a:path>
            </a:pathLst>
          </a:custGeom>
          <a:solidFill>
            <a:srgbClr val="109648"/>
          </a:solid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89" name="Google Shape;1189;p135"/>
          <p:cNvSpPr txBox="1"/>
          <p:nvPr/>
        </p:nvSpPr>
        <p:spPr>
          <a:xfrm>
            <a:off x="7255939" y="2519568"/>
            <a:ext cx="1896353" cy="1051570"/>
          </a:xfrm>
          <a:prstGeom prst="rect">
            <a:avLst/>
          </a:pr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800">
                <a:latin typeface="Arial"/>
                <a:ea typeface="Arial"/>
                <a:cs typeface="Arial"/>
                <a:sym typeface="Arial"/>
              </a:rPr>
              <a:t>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94"/>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95" name="Google Shape;1195;p13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6600"/>
                  </a:buClr>
                  <a:buSzPts val="2800"/>
                  <a:buNone/>
                </a:pPr>
                <a:r>
                  <a:rPr lang="fr-FR">
                    <a:solidFill>
                      <a:srgbClr val="000000"/>
                    </a:solidFill>
                  </a:rPr>
                  <a:t>Comparaison de deux valeurs quelconques</a:t>
                </a:r>
                <a:endParaRPr/>
              </a:p>
              <a:p>
                <a:pPr marL="800100" lvl="1" indent="-342900" algn="l" rtl="0">
                  <a:lnSpc>
                    <a:spcPct val="100000"/>
                  </a:lnSpc>
                  <a:spcBef>
                    <a:spcPts val="500"/>
                  </a:spcBef>
                  <a:spcAft>
                    <a:spcPts val="0"/>
                  </a:spcAft>
                  <a:buSzPts val="2400"/>
                  <a:buFont typeface="Wingdings" panose="05000000000000000000" pitchFamily="2" charset="2"/>
                  <a:buChar char="§"/>
                </a:pPr>
                <a:r>
                  <a:rPr lang="fr-FR">
                    <a:solidFill>
                      <a:srgbClr val="000000"/>
                    </a:solidFill>
                  </a:rPr>
                  <a:t>Le numérateur et le dénominateur peuvent être liés </a:t>
                </a:r>
                <a:r>
                  <a:rPr lang="fr-FR" u="sng">
                    <a:solidFill>
                      <a:srgbClr val="000000"/>
                    </a:solidFill>
                  </a:rPr>
                  <a:t>ou</a:t>
                </a:r>
                <a:r>
                  <a:rPr lang="fr-FR">
                    <a:solidFill>
                      <a:srgbClr val="000000"/>
                    </a:solidFill>
                  </a:rPr>
                  <a:t> non</a:t>
                </a:r>
                <a:endParaRPr/>
              </a:p>
              <a:p>
                <a:pPr marL="0" lvl="0" indent="0" algn="l" rtl="0">
                  <a:lnSpc>
                    <a:spcPct val="100000"/>
                  </a:lnSpc>
                  <a:spcBef>
                    <a:spcPts val="500"/>
                  </a:spcBef>
                  <a:spcAft>
                    <a:spcPts val="0"/>
                  </a:spcAft>
                  <a:buClr>
                    <a:srgbClr val="006600"/>
                  </a:buClr>
                  <a:buSzPts val="1600"/>
                  <a:buNone/>
                </a:pPr>
                <a:endParaRPr sz="1600" i="1">
                  <a:solidFill>
                    <a:srgbClr val="000000"/>
                  </a:solidFill>
                </a:endParaRPr>
              </a:p>
              <a:p>
                <a:pPr marL="0" lvl="0" indent="0" algn="l" rtl="0">
                  <a:lnSpc>
                    <a:spcPct val="100000"/>
                  </a:lnSpc>
                  <a:spcBef>
                    <a:spcPts val="500"/>
                  </a:spcBef>
                  <a:spcAft>
                    <a:spcPts val="0"/>
                  </a:spcAft>
                  <a:buClr>
                    <a:srgbClr val="006600"/>
                  </a:buClr>
                  <a:buSzPts val="2800"/>
                  <a:buNone/>
                </a:pPr>
                <a:endParaRPr>
                  <a:solidFill>
                    <a:srgbClr val="000000"/>
                  </a:solidFill>
                </a:endParaRPr>
              </a:p>
              <a:p>
                <a:pPr marL="0" lvl="0" indent="0" algn="l" rtl="0">
                  <a:lnSpc>
                    <a:spcPct val="100000"/>
                  </a:lnSpc>
                  <a:spcBef>
                    <a:spcPts val="500"/>
                  </a:spcBef>
                  <a:spcAft>
                    <a:spcPts val="0"/>
                  </a:spcAft>
                  <a:buClr>
                    <a:srgbClr val="006600"/>
                  </a:buClr>
                  <a:buSzPts val="2800"/>
                  <a:buNone/>
                </a:pPr>
                <a:r>
                  <a:rPr lang="fr-FR" b="1">
                    <a:solidFill>
                      <a:srgbClr val="00953A"/>
                    </a:solidFill>
                  </a:rPr>
                  <a:t>Ratio </a:t>
                </a:r>
                <a:r>
                  <a:rPr lang="fr-FR">
                    <a:solidFill>
                      <a:srgbClr val="000000"/>
                    </a:solidFill>
                  </a:rPr>
                  <a:t>= </a:t>
                </a:r>
                <a:endParaRPr/>
              </a:p>
              <a:p>
                <a:pPr marL="0" lvl="0" indent="0" algn="l" rtl="0">
                  <a:lnSpc>
                    <a:spcPct val="100000"/>
                  </a:lnSpc>
                  <a:spcBef>
                    <a:spcPts val="1700"/>
                  </a:spcBef>
                  <a:spcAft>
                    <a:spcPts val="0"/>
                  </a:spcAft>
                  <a:buClr>
                    <a:schemeClr val="dk1"/>
                  </a:buClr>
                  <a:buSzPts val="2400"/>
                  <a:buNone/>
                </a:pPr>
                <a:endParaRPr sz="2400"/>
              </a:p>
              <a:p>
                <a:pPr marL="457200" lvl="1" indent="0" algn="l" rtl="0">
                  <a:lnSpc>
                    <a:spcPct val="100000"/>
                  </a:lnSpc>
                  <a:spcBef>
                    <a:spcPts val="1700"/>
                  </a:spcBef>
                  <a:spcAft>
                    <a:spcPts val="0"/>
                  </a:spcAft>
                  <a:buSzPts val="2400"/>
                  <a:buNone/>
                </a:pPr>
                <a:r>
                  <a:rPr lang="fr-FR">
                    <a:latin typeface="Arial"/>
                    <a:ea typeface="Arial"/>
                    <a:cs typeface="Arial"/>
                    <a:sym typeface="Arial"/>
                  </a:rPr>
                  <a:t>Où : 	</a:t>
                </a:r>
                <a:r>
                  <a:rPr kumimoji="0" lang="en-US" b="1" u="none" strike="noStrike" kern="1200" cap="none" spc="0" normalizeH="0" baseline="0" noProof="0">
                    <a:ln>
                      <a:noFill/>
                    </a:ln>
                    <a:solidFill>
                      <a:prstClr val="black"/>
                    </a:solidFill>
                    <a:effectLst/>
                    <a:uLnTx/>
                    <a:uFillTx/>
                  </a:rPr>
                  <a:t> </a:t>
                </a:r>
                <a14:m>
                  <m:oMath xmlns:m="http://schemas.openxmlformats.org/officeDocument/2006/math">
                    <m:r>
                      <a:rPr kumimoji="0" lang="en-US" b="1" i="1" u="none" strike="noStrike" kern="1200" cap="none" spc="0" normalizeH="0" baseline="0" noProof="0" smtClean="0">
                        <a:ln>
                          <a:noFill/>
                        </a:ln>
                        <a:solidFill>
                          <a:prstClr val="black"/>
                        </a:solidFill>
                        <a:effectLst/>
                        <a:uLnTx/>
                        <a:uFillTx/>
                        <a:latin typeface="Cambria Math" panose="02040503050406030204" pitchFamily="18" charset="0"/>
                      </a:rPr>
                      <m:t>𝒙</m:t>
                    </m:r>
                    <m:r>
                      <a:rPr kumimoji="0" lang="en-US" b="1" i="1" u="none" strike="noStrike" kern="1200" cap="none" spc="0" normalizeH="0" baseline="0" noProof="0" smtClean="0">
                        <a:ln>
                          <a:noFill/>
                        </a:ln>
                        <a:solidFill>
                          <a:prstClr val="black"/>
                        </a:solidFill>
                        <a:effectLst/>
                        <a:uLnTx/>
                        <a:uFillTx/>
                        <a:latin typeface="Cambria Math" panose="02040503050406030204" pitchFamily="18" charset="0"/>
                      </a:rPr>
                      <m:t> </m:t>
                    </m:r>
                  </m:oMath>
                </a14:m>
                <a:r>
                  <a:rPr lang="fr-FR">
                    <a:latin typeface="Arial"/>
                    <a:ea typeface="Arial"/>
                    <a:cs typeface="Arial"/>
                    <a:sym typeface="Arial"/>
                  </a:rPr>
                  <a:t> = numérateur</a:t>
                </a:r>
                <a:endParaRPr lang="fr-FR" sz="2000"/>
              </a:p>
              <a:p>
                <a:pPr marL="457200" lvl="1" indent="0" algn="l" rtl="0">
                  <a:lnSpc>
                    <a:spcPct val="100000"/>
                  </a:lnSpc>
                  <a:spcBef>
                    <a:spcPts val="1700"/>
                  </a:spcBef>
                  <a:spcAft>
                    <a:spcPts val="0"/>
                  </a:spcAft>
                  <a:buSzPts val="2400"/>
                  <a:buNone/>
                </a:pPr>
                <a:r>
                  <a:rPr lang="fr-FR" sz="2000">
                    <a:latin typeface="Arial"/>
                    <a:ea typeface="Arial"/>
                    <a:cs typeface="Arial"/>
                    <a:sym typeface="Arial"/>
                  </a:rPr>
                  <a:t>		</a:t>
                </a:r>
                <a:r>
                  <a:rPr lang="en-US" altLang="en-US" sz="2400" b="1"/>
                  <a:t> </a:t>
                </a:r>
                <a14:m>
                  <m:oMath xmlns:m="http://schemas.openxmlformats.org/officeDocument/2006/math">
                    <m:r>
                      <a:rPr lang="en-US" altLang="en-US" sz="2400" b="1" i="1" smtClean="0">
                        <a:latin typeface="Cambria Math" panose="02040503050406030204" pitchFamily="18" charset="0"/>
                      </a:rPr>
                      <m:t>𝒚</m:t>
                    </m:r>
                    <m:r>
                      <a:rPr lang="en-US" altLang="en-US" sz="2400" b="1" i="1" smtClean="0">
                        <a:latin typeface="Cambria Math" panose="02040503050406030204" pitchFamily="18" charset="0"/>
                      </a:rPr>
                      <m:t> </m:t>
                    </m:r>
                  </m:oMath>
                </a14:m>
                <a:r>
                  <a:rPr lang="fr-FR" sz="2400">
                    <a:latin typeface="Arial"/>
                    <a:ea typeface="Arial"/>
                    <a:cs typeface="Arial"/>
                    <a:sym typeface="Arial"/>
                  </a:rPr>
                  <a:t> = dénominateur</a:t>
                </a:r>
                <a:endParaRPr lang="fr-FR" sz="2000"/>
              </a:p>
              <a:p>
                <a:pPr marL="457200" lvl="1" indent="0" algn="l" rtl="0">
                  <a:lnSpc>
                    <a:spcPct val="100000"/>
                  </a:lnSpc>
                  <a:spcBef>
                    <a:spcPts val="1700"/>
                  </a:spcBef>
                  <a:spcAft>
                    <a:spcPts val="0"/>
                  </a:spcAft>
                  <a:buSzPts val="2400"/>
                  <a:buNone/>
                </a:pPr>
                <a:r>
                  <a:rPr lang="fr-FR" sz="2000">
                    <a:latin typeface="Arial"/>
                    <a:ea typeface="Arial"/>
                    <a:cs typeface="Arial"/>
                    <a:sym typeface="Arial"/>
                  </a:rPr>
                  <a:t>		</a:t>
                </a:r>
                <a:r>
                  <a:rPr lang="en-US" sz="2400" b="1"/>
                  <a:t> </a:t>
                </a:r>
                <a14:m>
                  <m:oMath xmlns:m="http://schemas.openxmlformats.org/officeDocument/2006/math">
                    <m:r>
                      <a:rPr lang="en-US" sz="2400" b="1" i="1" smtClean="0">
                        <a:latin typeface="Cambria Math" panose="02040503050406030204" pitchFamily="18" charset="0"/>
                      </a:rPr>
                      <m:t>𝒌</m:t>
                    </m:r>
                    <m:r>
                      <a:rPr lang="en-US" sz="2400" b="1" i="1" smtClean="0">
                        <a:latin typeface="Cambria Math" panose="02040503050406030204" pitchFamily="18" charset="0"/>
                      </a:rPr>
                      <m:t> </m:t>
                    </m:r>
                  </m:oMath>
                </a14:m>
                <a:r>
                  <a:rPr lang="fr-FR" sz="2400">
                    <a:latin typeface="Arial"/>
                    <a:ea typeface="Arial"/>
                    <a:cs typeface="Arial"/>
                    <a:sym typeface="Arial"/>
                  </a:rPr>
                  <a:t> = constante (1, 100, 1 000, etc.)</a:t>
                </a:r>
                <a:endParaRPr/>
              </a:p>
              <a:p>
                <a:pPr marL="228600" lvl="0" indent="-50800" algn="l" rtl="0">
                  <a:lnSpc>
                    <a:spcPct val="100000"/>
                  </a:lnSpc>
                  <a:spcBef>
                    <a:spcPts val="1000"/>
                  </a:spcBef>
                  <a:spcAft>
                    <a:spcPts val="0"/>
                  </a:spcAft>
                  <a:buClr>
                    <a:srgbClr val="006600"/>
                  </a:buClr>
                  <a:buSzPts val="2800"/>
                  <a:buNone/>
                </a:pPr>
                <a:endParaRPr/>
              </a:p>
              <a:p>
                <a:pPr marL="0" lvl="0" indent="0" algn="l" rtl="0">
                  <a:lnSpc>
                    <a:spcPct val="100000"/>
                  </a:lnSpc>
                  <a:spcBef>
                    <a:spcPts val="1000"/>
                  </a:spcBef>
                  <a:spcAft>
                    <a:spcPts val="0"/>
                  </a:spcAft>
                  <a:buClr>
                    <a:schemeClr val="dk1"/>
                  </a:buClr>
                  <a:buSzPts val="2800"/>
                  <a:buNone/>
                </a:pPr>
                <a:endParaRPr/>
              </a:p>
            </p:txBody>
          </p:sp>
        </mc:Choice>
        <mc:Fallback xmlns="">
          <p:sp>
            <p:nvSpPr>
              <p:cNvPr id="1195" name="Google Shape;1195;p136"/>
              <p:cNvSpPr txBox="1">
                <a:spLocks noGrp="1" noRot="1" noChangeAspect="1" noMove="1" noResize="1" noEditPoints="1" noAdjustHandles="1" noChangeArrowheads="1" noChangeShapeType="1" noTextEdit="1"/>
              </p:cNvSpPr>
              <p:nvPr>
                <p:ph type="body" idx="1"/>
              </p:nvPr>
            </p:nvSpPr>
            <p:spPr>
              <a:xfrm>
                <a:off x="838200" y="1478857"/>
                <a:ext cx="10515600" cy="4639309"/>
              </a:xfrm>
              <a:prstGeom prst="rect">
                <a:avLst/>
              </a:prstGeom>
              <a:blipFill>
                <a:blip r:embed="rId3"/>
                <a:stretch>
                  <a:fillRect l="-1217" t="-1445" b="-1445"/>
                </a:stretch>
              </a:blipFill>
              <a:ln>
                <a:noFill/>
              </a:ln>
            </p:spPr>
            <p:txBody>
              <a:bodyPr/>
              <a:lstStyle/>
              <a:p>
                <a:r>
                  <a:rPr lang="en-US">
                    <a:noFill/>
                  </a:rPr>
                  <a:t> </a:t>
                </a:r>
              </a:p>
            </p:txBody>
          </p:sp>
        </mc:Fallback>
      </mc:AlternateContent>
      <p:sp>
        <p:nvSpPr>
          <p:cNvPr id="1196" name="Google Shape;1196;p13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Ratio</a:t>
            </a:r>
            <a:endParaRPr>
              <a:latin typeface="Franklin Gothic Medium" panose="020B0603020102020204" pitchFamily="34" charset="0"/>
            </a:endParaRPr>
          </a:p>
        </p:txBody>
      </p:sp>
      <p:sp>
        <p:nvSpPr>
          <p:cNvPr id="1197" name="Google Shape;1197;p136"/>
          <p:cNvSpPr txBox="1"/>
          <p:nvPr/>
        </p:nvSpPr>
        <p:spPr>
          <a:xfrm>
            <a:off x="2237395" y="3152001"/>
            <a:ext cx="2057879" cy="553998"/>
          </a:xfrm>
          <a:prstGeom prst="rect">
            <a:avLst/>
          </a:pr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800">
                <a:latin typeface="Arial"/>
                <a:ea typeface="Arial"/>
                <a:cs typeface="Arial"/>
                <a:sym typeface="Arial"/>
              </a:rPr>
              <a: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9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9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95">
                                            <p:txEl>
                                              <p:pRg st="8" end="8"/>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3" name="Google Shape;1203;p13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6600"/>
              </a:buClr>
              <a:buSzPts val="2400"/>
              <a:buNone/>
            </a:pPr>
            <a:r>
              <a:rPr lang="fr-FR" sz="2400">
                <a:solidFill>
                  <a:srgbClr val="000000"/>
                </a:solidFill>
              </a:rPr>
              <a:t>Calculer le ratio hommes/femmes dans cet ensemble de données.</a:t>
            </a:r>
            <a:endParaRPr/>
          </a:p>
          <a:p>
            <a:pPr marL="228600" lvl="0" indent="-50800" algn="l" rtl="0">
              <a:lnSpc>
                <a:spcPct val="100000"/>
              </a:lnSpc>
              <a:spcBef>
                <a:spcPts val="1000"/>
              </a:spcBef>
              <a:spcAft>
                <a:spcPts val="0"/>
              </a:spcAft>
              <a:buClr>
                <a:srgbClr val="006600"/>
              </a:buClr>
              <a:buSzPts val="2800"/>
              <a:buNone/>
            </a:pPr>
            <a:endParaRPr>
              <a:solidFill>
                <a:srgbClr val="000000"/>
              </a:solidFill>
            </a:endParaRPr>
          </a:p>
          <a:p>
            <a:pPr marL="0" lvl="0" indent="0" algn="l" rtl="0">
              <a:lnSpc>
                <a:spcPct val="100000"/>
              </a:lnSpc>
              <a:spcBef>
                <a:spcPts val="1000"/>
              </a:spcBef>
              <a:spcAft>
                <a:spcPts val="0"/>
              </a:spcAft>
              <a:buClr>
                <a:srgbClr val="006600"/>
              </a:buClr>
              <a:buSzPts val="2800"/>
              <a:buNone/>
            </a:pPr>
            <a:endParaRPr/>
          </a:p>
          <a:p>
            <a:pPr marL="0" lvl="0" indent="0" algn="l" rtl="0">
              <a:lnSpc>
                <a:spcPct val="100000"/>
              </a:lnSpc>
              <a:spcBef>
                <a:spcPts val="1000"/>
              </a:spcBef>
              <a:spcAft>
                <a:spcPts val="0"/>
              </a:spcAft>
              <a:buClr>
                <a:srgbClr val="006600"/>
              </a:buClr>
              <a:buSzPts val="2800"/>
              <a:buNone/>
            </a:pPr>
            <a:r>
              <a:rPr lang="fr-FR"/>
              <a:t>	</a:t>
            </a:r>
            <a:endParaRPr/>
          </a:p>
        </p:txBody>
      </p:sp>
      <p:sp>
        <p:nvSpPr>
          <p:cNvPr id="1204" name="Google Shape;1204;p13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Ratio : Pratique 1</a:t>
            </a:r>
            <a:endParaRPr>
              <a:latin typeface="Franklin Gothic Medium" panose="020B0603020102020204" pitchFamily="34" charset="0"/>
            </a:endParaRPr>
          </a:p>
        </p:txBody>
      </p:sp>
      <p:graphicFrame>
        <p:nvGraphicFramePr>
          <p:cNvPr id="1205" name="Google Shape;1205;p137"/>
          <p:cNvGraphicFramePr/>
          <p:nvPr/>
        </p:nvGraphicFramePr>
        <p:xfrm>
          <a:off x="838200" y="2116871"/>
          <a:ext cx="1286100" cy="4219575"/>
        </p:xfrm>
        <a:graphic>
          <a:graphicData uri="http://schemas.openxmlformats.org/drawingml/2006/table">
            <a:tbl>
              <a:tblPr>
                <a:noFill/>
                <a:tableStyleId>{143DC690-AC00-4E2B-8F87-BF60440EBC1F}</a:tableStyleId>
              </a:tblPr>
              <a:tblGrid>
                <a:gridCol w="1286100">
                  <a:extLst>
                    <a:ext uri="{9D8B030D-6E8A-4147-A177-3AD203B41FA5}">
                      <a16:colId xmlns:a16="http://schemas.microsoft.com/office/drawing/2014/main" val="20000"/>
                    </a:ext>
                  </a:extLst>
                </a:gridCol>
              </a:tblGrid>
              <a:tr h="762000">
                <a:tc>
                  <a:txBody>
                    <a:bodyPr/>
                    <a:lstStyle/>
                    <a:p>
                      <a:pPr marL="0" marR="0" lvl="0" indent="0" algn="ctr" rtl="0">
                        <a:spcBef>
                          <a:spcPts val="0"/>
                        </a:spcBef>
                        <a:spcAft>
                          <a:spcPts val="0"/>
                        </a:spcAft>
                        <a:buNone/>
                      </a:pPr>
                      <a:r>
                        <a:rPr lang="fr-FR" sz="2000" b="1" i="0" u="none" strike="noStrike">
                          <a:solidFill>
                            <a:srgbClr val="000000"/>
                          </a:solidFill>
                          <a:latin typeface="Arial"/>
                          <a:ea typeface="Arial"/>
                          <a:cs typeface="Arial"/>
                          <a:sym typeface="Arial"/>
                        </a:rPr>
                        <a:t>Sexe (M/F)</a:t>
                      </a:r>
                      <a:endParaRPr/>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M</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M</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M</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M</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M</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r h="190500">
                <a:tc>
                  <a:txBody>
                    <a:bodyPr/>
                    <a:lstStyle/>
                    <a:p>
                      <a:pPr marL="0" marR="0" lvl="0" indent="0" algn="ctr" rtl="0">
                        <a:spcBef>
                          <a:spcPts val="0"/>
                        </a:spcBef>
                        <a:spcAft>
                          <a:spcPts val="0"/>
                        </a:spcAft>
                        <a:buNone/>
                      </a:pPr>
                      <a:r>
                        <a:rPr lang="fr-FR" sz="2000" b="0" i="0" u="none" strike="noStrike">
                          <a:solidFill>
                            <a:srgbClr val="000000"/>
                          </a:solidFill>
                          <a:latin typeface="Arial"/>
                          <a:ea typeface="Arial"/>
                          <a:cs typeface="Arial"/>
                          <a:sym typeface="Arial"/>
                        </a:rPr>
                        <a:t>F</a:t>
                      </a:r>
                      <a:endParaRPr/>
                    </a:p>
                  </a:txBody>
                  <a:tcPr marL="9525" marR="9525" marT="95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1206" name="Google Shape;1206;p137"/>
          <p:cNvSpPr txBox="1"/>
          <p:nvPr/>
        </p:nvSpPr>
        <p:spPr>
          <a:xfrm>
            <a:off x="2492492" y="3369018"/>
            <a:ext cx="7493044" cy="2513509"/>
          </a:xfrm>
          <a:prstGeom prst="rect">
            <a:avLst/>
          </a:prstGeom>
          <a:blipFill rotWithShape="1">
            <a:blip r:embed="rId3">
              <a:alphaModFix/>
            </a:blip>
            <a:stretch>
              <a:fillRect l="-1707" t="-1698" b="-582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800">
                <a:latin typeface="Arial"/>
                <a:ea typeface="Arial"/>
                <a:cs typeface="Arial"/>
                <a:sym typeface="Arial"/>
              </a:rPr>
              <a:t> </a:t>
            </a:r>
            <a:endParaRPr/>
          </a:p>
        </p:txBody>
      </p:sp>
      <p:sp>
        <p:nvSpPr>
          <p:cNvPr id="1207" name="Google Shape;1207;p137"/>
          <p:cNvSpPr txBox="1"/>
          <p:nvPr/>
        </p:nvSpPr>
        <p:spPr>
          <a:xfrm>
            <a:off x="3762211" y="2312749"/>
            <a:ext cx="2057879" cy="553998"/>
          </a:xfrm>
          <a:prstGeom prst="rect">
            <a:avLst/>
          </a:pr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800">
                <a:latin typeface="Arial"/>
                <a:ea typeface="Arial"/>
                <a:cs typeface="Arial"/>
                <a:sym typeface="Arial"/>
              </a:rPr>
              <a:t> </a:t>
            </a:r>
            <a:endParaRPr/>
          </a:p>
        </p:txBody>
      </p:sp>
      <p:sp>
        <p:nvSpPr>
          <p:cNvPr id="1208" name="Google Shape;1208;p137"/>
          <p:cNvSpPr txBox="1"/>
          <p:nvPr/>
        </p:nvSpPr>
        <p:spPr>
          <a:xfrm>
            <a:off x="4732130" y="5359307"/>
            <a:ext cx="79914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i="0" u="none" strike="noStrike" cap="none">
                <a:solidFill>
                  <a:srgbClr val="00953A"/>
                </a:solidFill>
                <a:latin typeface="Arial"/>
                <a:ea typeface="Arial"/>
                <a:cs typeface="Arial"/>
                <a:sym typeface="Arial"/>
              </a:rPr>
              <a:t>5:6</a:t>
            </a:r>
            <a:endParaRPr sz="1800">
              <a:solidFill>
                <a:srgbClr val="00953A"/>
              </a:solidFill>
              <a:latin typeface="Arial"/>
              <a:ea typeface="Arial"/>
              <a:cs typeface="Arial"/>
              <a:sym typeface="Arial"/>
            </a:endParaRPr>
          </a:p>
        </p:txBody>
      </p:sp>
      <p:sp>
        <p:nvSpPr>
          <p:cNvPr id="1209" name="Google Shape;1209;p137"/>
          <p:cNvSpPr txBox="1"/>
          <p:nvPr/>
        </p:nvSpPr>
        <p:spPr>
          <a:xfrm>
            <a:off x="3018000" y="3837330"/>
            <a:ext cx="426903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i="0" u="none" strike="noStrike" cap="none">
                <a:solidFill>
                  <a:srgbClr val="00953A"/>
                </a:solidFill>
                <a:latin typeface="Arial"/>
                <a:ea typeface="Arial"/>
                <a:cs typeface="Arial"/>
                <a:sym typeface="Arial"/>
              </a:rPr>
              <a:t>nombre de femmes = 6</a:t>
            </a:r>
            <a:endParaRPr sz="2400" b="1">
              <a:solidFill>
                <a:srgbClr val="00953A"/>
              </a:solidFill>
              <a:latin typeface="Arial"/>
              <a:ea typeface="Arial"/>
              <a:cs typeface="Arial"/>
              <a:sym typeface="Arial"/>
            </a:endParaRPr>
          </a:p>
        </p:txBody>
      </p:sp>
      <p:sp>
        <p:nvSpPr>
          <p:cNvPr id="1210" name="Google Shape;1210;p137"/>
          <p:cNvSpPr txBox="1"/>
          <p:nvPr/>
        </p:nvSpPr>
        <p:spPr>
          <a:xfrm>
            <a:off x="2997186" y="3330662"/>
            <a:ext cx="426903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i="0" u="none" strike="noStrike" cap="none">
                <a:solidFill>
                  <a:srgbClr val="00953A"/>
                </a:solidFill>
                <a:latin typeface="Arial"/>
                <a:ea typeface="Arial"/>
                <a:cs typeface="Arial"/>
                <a:sym typeface="Arial"/>
              </a:rPr>
              <a:t>nombre d'hommes = 5</a:t>
            </a:r>
            <a:endParaRPr sz="2400" b="1">
              <a:solidFill>
                <a:srgbClr val="00953A"/>
              </a:solidFill>
              <a:latin typeface="Arial"/>
              <a:ea typeface="Arial"/>
              <a:cs typeface="Arial"/>
              <a:sym typeface="Arial"/>
            </a:endParaRPr>
          </a:p>
        </p:txBody>
      </p:sp>
      <p:sp>
        <p:nvSpPr>
          <p:cNvPr id="1211" name="Google Shape;1211;p137"/>
          <p:cNvSpPr txBox="1"/>
          <p:nvPr/>
        </p:nvSpPr>
        <p:spPr>
          <a:xfrm>
            <a:off x="4498725" y="4358316"/>
            <a:ext cx="68110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rgbClr val="00953A"/>
                </a:solidFill>
                <a:latin typeface="Arial"/>
                <a:ea typeface="Arial"/>
                <a:cs typeface="Arial"/>
                <a:sym typeface="Arial"/>
              </a:rPr>
              <a:t>1</a:t>
            </a:r>
            <a:endParaRPr sz="2400" b="1">
              <a:solidFill>
                <a:srgbClr val="00953A"/>
              </a:solidFill>
              <a:latin typeface="Arial"/>
              <a:ea typeface="Arial"/>
              <a:cs typeface="Arial"/>
              <a:sym typeface="Arial"/>
            </a:endParaRPr>
          </a:p>
        </p:txBody>
      </p:sp>
      <p:sp>
        <p:nvSpPr>
          <p:cNvPr id="1212" name="Google Shape;1212;p137"/>
          <p:cNvSpPr txBox="1"/>
          <p:nvPr/>
        </p:nvSpPr>
        <p:spPr>
          <a:xfrm>
            <a:off x="2492492" y="2395691"/>
            <a:ext cx="168782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i="0" u="none" strike="noStrike" cap="none">
                <a:solidFill>
                  <a:schemeClr val="dk1"/>
                </a:solidFill>
                <a:latin typeface="Arial"/>
                <a:ea typeface="Arial"/>
                <a:cs typeface="Arial"/>
                <a:sym typeface="Arial"/>
              </a:rPr>
              <a:t>Ratio =</a:t>
            </a: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1219" name="Google Shape;1219;p13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Ratio : Pratique 2</a:t>
            </a:r>
            <a:endParaRPr>
              <a:latin typeface="Franklin Gothic Medium" panose="020B0603020102020204" pitchFamily="34" charset="0"/>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CEADC76-C56B-DA7C-C1B5-542BD35A45E2}"/>
                  </a:ext>
                </a:extLst>
              </p:cNvPr>
              <p:cNvSpPr>
                <a:spLocks noGrp="1"/>
              </p:cNvSpPr>
              <p:nvPr>
                <p:ph type="body" idx="1"/>
              </p:nvPr>
            </p:nvSpPr>
            <p:spPr>
              <a:xfrm>
                <a:off x="971028" y="1524436"/>
                <a:ext cx="10515600" cy="5047105"/>
              </a:xfrm>
            </p:spPr>
            <p:txBody>
              <a:bodyPr/>
              <a:lstStyle/>
              <a:p>
                <a:pPr marL="0" marR="0" indent="0">
                  <a:lnSpc>
                    <a:spcPct val="107000"/>
                  </a:lnSpc>
                  <a:spcBef>
                    <a:spcPts val="0"/>
                  </a:spcBef>
                  <a:spcAft>
                    <a:spcPts val="800"/>
                  </a:spcAft>
                  <a:buNone/>
                </a:pPr>
                <a:r>
                  <a:rPr lang="fr-FR" sz="2400" kern="100">
                    <a:effectLst/>
                    <a:latin typeface="+mn-lt"/>
                    <a:ea typeface="Aptos" panose="020B0004020202020204" pitchFamily="34" charset="0"/>
                    <a:cs typeface="Times New Roman" panose="02020603050405020304" pitchFamily="18" charset="0"/>
                  </a:rPr>
                  <a:t>Une ville de 4 millions d’habitants compte 400 cliniques. </a:t>
                </a:r>
                <a:br>
                  <a:rPr lang="fr-FR" sz="2400" kern="100">
                    <a:effectLst/>
                    <a:latin typeface="+mn-lt"/>
                    <a:ea typeface="Aptos" panose="020B0004020202020204" pitchFamily="34" charset="0"/>
                    <a:cs typeface="Times New Roman" panose="02020603050405020304" pitchFamily="18" charset="0"/>
                  </a:rPr>
                </a:br>
                <a:r>
                  <a:rPr lang="fr-FR" sz="2400" kern="100">
                    <a:effectLst/>
                    <a:latin typeface="+mn-lt"/>
                    <a:ea typeface="Aptos" panose="020B0004020202020204" pitchFamily="34" charset="0"/>
                    <a:cs typeface="Times New Roman" panose="02020603050405020304" pitchFamily="18" charset="0"/>
                  </a:rPr>
                  <a:t>Calculez le ratio de cliniques par personne. </a:t>
                </a:r>
              </a:p>
              <a:p>
                <a:pPr marL="0" marR="0" indent="0">
                  <a:lnSpc>
                    <a:spcPct val="107000"/>
                  </a:lnSpc>
                  <a:spcBef>
                    <a:spcPts val="0"/>
                  </a:spcBef>
                  <a:spcAft>
                    <a:spcPts val="800"/>
                  </a:spcAft>
                  <a:buNone/>
                </a:pPr>
                <a14:m>
                  <m:oMathPara xmlns:m="http://schemas.openxmlformats.org/officeDocument/2006/math">
                    <m:oMathParaPr>
                      <m:jc m:val="left"/>
                    </m:oMathParaPr>
                    <m:oMath xmlns:m="http://schemas.openxmlformats.org/officeDocument/2006/math">
                      <m:r>
                        <a:rPr lang="fr-FR" sz="2400" b="1" i="1" kern="100">
                          <a:effectLst/>
                          <a:latin typeface="Cambria Math" panose="02040503050406030204" pitchFamily="18" charset="0"/>
                          <a:ea typeface="Aptos" panose="020B0004020202020204" pitchFamily="34" charset="0"/>
                          <a:cs typeface="Times New Roman" panose="02020603050405020304" pitchFamily="18" charset="0"/>
                        </a:rPr>
                        <m:t>𝒙</m:t>
                      </m:r>
                      <m:r>
                        <a:rPr lang="fr-FR" sz="2400" b="1" i="1" kern="100">
                          <a:effectLst/>
                          <a:latin typeface="Cambria Math" panose="02040503050406030204" pitchFamily="18" charset="0"/>
                          <a:ea typeface="Aptos" panose="020B0004020202020204" pitchFamily="34" charset="0"/>
                          <a:cs typeface="Times New Roman" panose="02020603050405020304" pitchFamily="18" charset="0"/>
                        </a:rPr>
                        <m:t>=</m:t>
                      </m:r>
                    </m:oMath>
                  </m:oMathPara>
                </a14:m>
                <a:endParaRPr lang="fr-FR" sz="2400" b="1"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14:m>
                  <m:oMathPara xmlns:m="http://schemas.openxmlformats.org/officeDocument/2006/math">
                    <m:oMathParaPr>
                      <m:jc m:val="left"/>
                    </m:oMathParaPr>
                    <m:oMath xmlns:m="http://schemas.openxmlformats.org/officeDocument/2006/math">
                      <m:r>
                        <a:rPr lang="fr-FR" sz="2400" b="1" i="1" kern="100">
                          <a:effectLst/>
                          <a:latin typeface="Cambria Math" panose="02040503050406030204" pitchFamily="18" charset="0"/>
                          <a:ea typeface="Aptos" panose="020B0004020202020204" pitchFamily="34" charset="0"/>
                          <a:cs typeface="Times New Roman" panose="02020603050405020304" pitchFamily="18" charset="0"/>
                        </a:rPr>
                        <m:t>𝒚</m:t>
                      </m:r>
                      <m:r>
                        <a:rPr lang="fr-FR" sz="2400" b="1" i="1" kern="100">
                          <a:effectLst/>
                          <a:latin typeface="Cambria Math" panose="02040503050406030204" pitchFamily="18" charset="0"/>
                          <a:ea typeface="Aptos" panose="020B0004020202020204" pitchFamily="34" charset="0"/>
                          <a:cs typeface="Times New Roman" panose="02020603050405020304" pitchFamily="18" charset="0"/>
                        </a:rPr>
                        <m:t>=</m:t>
                      </m:r>
                    </m:oMath>
                  </m:oMathPara>
                </a14:m>
                <a:endParaRPr lang="fr-FR" sz="2400" b="1"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endParaRPr lang="fr-FR" sz="1800" kern="10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sz="2400" kern="100">
                    <a:effectLst/>
                    <a:latin typeface="+mn-lt"/>
                    <a:ea typeface="Times New Roman" panose="02020603050405020304" pitchFamily="18" charset="0"/>
                    <a:cs typeface="Times New Roman" panose="02020603050405020304" pitchFamily="18" charset="0"/>
                  </a:rPr>
                  <a:t>Si </a:t>
                </a:r>
                <a14:m>
                  <m:oMath xmlns:m="http://schemas.openxmlformats.org/officeDocument/2006/math">
                    <m:r>
                      <a:rPr lang="fr-FR" sz="2400" b="1" i="1" kern="100">
                        <a:effectLst/>
                        <a:latin typeface="Cambria Math" panose="02040503050406030204" pitchFamily="18" charset="0"/>
                        <a:ea typeface="Times New Roman" panose="02020603050405020304" pitchFamily="18" charset="0"/>
                        <a:cs typeface="Times New Roman" panose="02020603050405020304" pitchFamily="18" charset="0"/>
                      </a:rPr>
                      <m:t>𝒌</m:t>
                    </m:r>
                    <m:r>
                      <a:rPr lang="fr-FR" sz="2400" i="1" kern="100">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fr-FR" sz="2400" kern="100">
                    <a:effectLst/>
                    <a:latin typeface="+mn-lt"/>
                    <a:ea typeface="Times New Roman" panose="02020603050405020304" pitchFamily="18" charset="0"/>
                    <a:cs typeface="Times New Roman" panose="02020603050405020304" pitchFamily="18" charset="0"/>
                  </a:rPr>
                  <a:t>(constante) = </a:t>
                </a:r>
                <a:r>
                  <a:rPr lang="fr-FR" sz="2400" b="1" kern="100">
                    <a:effectLst/>
                    <a:latin typeface="+mn-lt"/>
                    <a:ea typeface="Times New Roman" panose="02020603050405020304" pitchFamily="18" charset="0"/>
                    <a:cs typeface="Times New Roman" panose="02020603050405020304" pitchFamily="18" charset="0"/>
                  </a:rPr>
                  <a:t>1</a:t>
                </a:r>
                <a:r>
                  <a:rPr lang="fr-FR" sz="2400" kern="100">
                    <a:effectLst/>
                    <a:latin typeface="+mn-lt"/>
                    <a:ea typeface="Times New Roman" panose="02020603050405020304" pitchFamily="18" charset="0"/>
                    <a:cs typeface="Times New Roman" panose="02020603050405020304" pitchFamily="18" charset="0"/>
                  </a:rPr>
                  <a:t>, quel est le ratio de cliniques par personne ?</a:t>
                </a:r>
                <a:endParaRPr lang="fr-FR" sz="2400"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sz="2400" kern="100">
                    <a:effectLst/>
                    <a:latin typeface="+mn-lt"/>
                    <a:ea typeface="Times New Roman" panose="02020603050405020304" pitchFamily="18" charset="0"/>
                    <a:cs typeface="Times New Roman" panose="02020603050405020304" pitchFamily="18" charset="0"/>
                  </a:rPr>
                  <a:t>Ratio = </a:t>
                </a:r>
                <a:br>
                  <a:rPr lang="fr-FR" sz="2400" kern="100">
                    <a:effectLst/>
                    <a:latin typeface="+mn-lt"/>
                    <a:ea typeface="Times New Roman" panose="02020603050405020304" pitchFamily="18" charset="0"/>
                    <a:cs typeface="Times New Roman" panose="02020603050405020304" pitchFamily="18" charset="0"/>
                  </a:rPr>
                </a:br>
                <a:endParaRPr lang="fr-FR" sz="2400"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sz="2400" kern="100">
                    <a:effectLst/>
                    <a:latin typeface="+mn-lt"/>
                    <a:ea typeface="Times New Roman" panose="02020603050405020304" pitchFamily="18" charset="0"/>
                    <a:cs typeface="Times New Roman" panose="02020603050405020304" pitchFamily="18" charset="0"/>
                  </a:rPr>
                  <a:t>Si </a:t>
                </a:r>
                <a14:m>
                  <m:oMath xmlns:m="http://schemas.openxmlformats.org/officeDocument/2006/math">
                    <m:r>
                      <a:rPr lang="fr-FR" sz="2400" b="1" i="1" kern="100">
                        <a:effectLst/>
                        <a:latin typeface="Cambria Math" panose="02040503050406030204" pitchFamily="18" charset="0"/>
                        <a:ea typeface="Times New Roman" panose="02020603050405020304" pitchFamily="18" charset="0"/>
                        <a:cs typeface="Times New Roman" panose="02020603050405020304" pitchFamily="18" charset="0"/>
                      </a:rPr>
                      <m:t>𝒌</m:t>
                    </m:r>
                  </m:oMath>
                </a14:m>
                <a:r>
                  <a:rPr lang="fr-FR" sz="2400" kern="100">
                    <a:effectLst/>
                    <a:latin typeface="+mn-lt"/>
                    <a:ea typeface="Times New Roman" panose="02020603050405020304" pitchFamily="18" charset="0"/>
                    <a:cs typeface="Times New Roman" panose="02020603050405020304" pitchFamily="18" charset="0"/>
                  </a:rPr>
                  <a:t> (constante) = </a:t>
                </a:r>
                <a:r>
                  <a:rPr lang="fr-FR" sz="2400" b="1" kern="100">
                    <a:effectLst/>
                    <a:latin typeface="+mn-lt"/>
                    <a:ea typeface="Times New Roman" panose="02020603050405020304" pitchFamily="18" charset="0"/>
                    <a:cs typeface="Times New Roman" panose="02020603050405020304" pitchFamily="18" charset="0"/>
                  </a:rPr>
                  <a:t>10 000</a:t>
                </a:r>
                <a:r>
                  <a:rPr lang="fr-FR" sz="2400" kern="100">
                    <a:effectLst/>
                    <a:latin typeface="+mn-lt"/>
                    <a:ea typeface="Times New Roman" panose="02020603050405020304" pitchFamily="18" charset="0"/>
                    <a:cs typeface="Times New Roman" panose="02020603050405020304" pitchFamily="18" charset="0"/>
                  </a:rPr>
                  <a:t>, quel est le ratio de cliniques par personne ?</a:t>
                </a:r>
                <a:endParaRPr lang="fr-FR" sz="2400"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sz="2400" kern="100">
                    <a:effectLst/>
                    <a:latin typeface="+mn-lt"/>
                    <a:ea typeface="Times New Roman" panose="02020603050405020304" pitchFamily="18" charset="0"/>
                    <a:cs typeface="Times New Roman" panose="02020603050405020304" pitchFamily="18" charset="0"/>
                  </a:rPr>
                  <a:t>Ratio =</a:t>
                </a:r>
                <a:endParaRPr lang="fr-FR" sz="2400" kern="100">
                  <a:effectLst/>
                  <a:latin typeface="+mn-lt"/>
                  <a:ea typeface="Aptos" panose="020B0004020202020204" pitchFamily="34" charset="0"/>
                  <a:cs typeface="Times New Roman" panose="02020603050405020304" pitchFamily="18" charset="0"/>
                </a:endParaRPr>
              </a:p>
              <a:p>
                <a:pPr marL="50800" indent="0">
                  <a:buNone/>
                </a:pPr>
                <a:endParaRPr lang="fr-FR"/>
              </a:p>
            </p:txBody>
          </p:sp>
        </mc:Choice>
        <mc:Fallback xmlns="">
          <p:sp>
            <p:nvSpPr>
              <p:cNvPr id="3" name="Text Placeholder 2">
                <a:extLst>
                  <a:ext uri="{FF2B5EF4-FFF2-40B4-BE49-F238E27FC236}">
                    <a16:creationId xmlns:a16="http://schemas.microsoft.com/office/drawing/2014/main" id="{8CEADC76-C56B-DA7C-C1B5-542BD35A45E2}"/>
                  </a:ext>
                </a:extLst>
              </p:cNvPr>
              <p:cNvSpPr>
                <a:spLocks noGrp="1" noRot="1" noChangeAspect="1" noMove="1" noResize="1" noEditPoints="1" noAdjustHandles="1" noChangeArrowheads="1" noChangeShapeType="1" noTextEdit="1"/>
              </p:cNvSpPr>
              <p:nvPr>
                <p:ph type="body" idx="1"/>
              </p:nvPr>
            </p:nvSpPr>
            <p:spPr>
              <a:xfrm>
                <a:off x="971028" y="1524436"/>
                <a:ext cx="10515600" cy="5047105"/>
              </a:xfrm>
              <a:blipFill>
                <a:blip r:embed="rId3"/>
                <a:stretch>
                  <a:fillRect l="-870" t="-966"/>
                </a:stretch>
              </a:blipFill>
            </p:spPr>
            <p:txBody>
              <a:bodyPr/>
              <a:lstStyle/>
              <a:p>
                <a:r>
                  <a:rPr lang="en-US">
                    <a:noFill/>
                  </a:rPr>
                  <a:t> </a:t>
                </a:r>
              </a:p>
            </p:txBody>
          </p:sp>
        </mc:Fallback>
      </mc:AlternateContent>
      <p:sp>
        <p:nvSpPr>
          <p:cNvPr id="1220" name="Google Shape;1220;p138"/>
          <p:cNvSpPr txBox="1"/>
          <p:nvPr/>
        </p:nvSpPr>
        <p:spPr>
          <a:xfrm>
            <a:off x="2038647" y="4249563"/>
            <a:ext cx="7311415" cy="59643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109648"/>
              </a:buClr>
              <a:buSzPts val="2400"/>
              <a:buFont typeface="Arial"/>
              <a:buNone/>
            </a:pPr>
            <a:r>
              <a:rPr lang="fr-FR" sz="2400" b="1">
                <a:solidFill>
                  <a:srgbClr val="109648"/>
                </a:solidFill>
                <a:latin typeface="Arial"/>
                <a:ea typeface="Arial"/>
                <a:cs typeface="Arial"/>
                <a:sym typeface="Arial"/>
              </a:rPr>
              <a:t>400 / 4 000 000 x 1 = 0,0001 clinique / personne</a:t>
            </a:r>
            <a:endParaRPr/>
          </a:p>
        </p:txBody>
      </p:sp>
      <p:sp>
        <p:nvSpPr>
          <p:cNvPr id="1221" name="Google Shape;1221;p138"/>
          <p:cNvSpPr txBox="1"/>
          <p:nvPr/>
        </p:nvSpPr>
        <p:spPr>
          <a:xfrm>
            <a:off x="1624681" y="2895754"/>
            <a:ext cx="504657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rgbClr val="109648"/>
                </a:solidFill>
                <a:latin typeface="Arial"/>
                <a:ea typeface="Arial"/>
                <a:cs typeface="Arial"/>
                <a:sym typeface="Arial"/>
              </a:rPr>
              <a:t>population de la ville = 4 000 000</a:t>
            </a:r>
            <a:endParaRPr sz="2400" b="1">
              <a:solidFill>
                <a:srgbClr val="109648"/>
              </a:solidFill>
              <a:latin typeface="Arial"/>
              <a:ea typeface="Arial"/>
              <a:cs typeface="Arial"/>
              <a:sym typeface="Arial"/>
            </a:endParaRPr>
          </a:p>
        </p:txBody>
      </p:sp>
      <p:sp>
        <p:nvSpPr>
          <p:cNvPr id="1222" name="Google Shape;1222;p138"/>
          <p:cNvSpPr txBox="1"/>
          <p:nvPr/>
        </p:nvSpPr>
        <p:spPr>
          <a:xfrm>
            <a:off x="1624681" y="2401709"/>
            <a:ext cx="4269036"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i="0" u="none" strike="noStrike" cap="none">
                <a:solidFill>
                  <a:srgbClr val="109648"/>
                </a:solidFill>
                <a:latin typeface="Arial"/>
                <a:ea typeface="Arial"/>
                <a:cs typeface="Arial"/>
                <a:sym typeface="Arial"/>
              </a:rPr>
              <a:t>nombre de cliniques = 400</a:t>
            </a:r>
            <a:endParaRPr sz="2400" b="1">
              <a:solidFill>
                <a:srgbClr val="109648"/>
              </a:solidFill>
              <a:latin typeface="Arial"/>
              <a:ea typeface="Arial"/>
              <a:cs typeface="Arial"/>
              <a:sym typeface="Arial"/>
            </a:endParaRPr>
          </a:p>
        </p:txBody>
      </p:sp>
      <p:sp>
        <p:nvSpPr>
          <p:cNvPr id="1223" name="Google Shape;1223;p138"/>
          <p:cNvSpPr txBox="1"/>
          <p:nvPr/>
        </p:nvSpPr>
        <p:spPr>
          <a:xfrm>
            <a:off x="2038647" y="5631487"/>
            <a:ext cx="838036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6600"/>
              </a:buClr>
              <a:buSzPts val="2400"/>
              <a:buFont typeface="Arial"/>
              <a:buNone/>
            </a:pPr>
            <a:r>
              <a:rPr lang="fr-FR" sz="2400" b="1" i="0" u="none" strike="noStrike" cap="none">
                <a:solidFill>
                  <a:srgbClr val="109648"/>
                </a:solidFill>
                <a:latin typeface="Arial"/>
                <a:ea typeface="Arial"/>
                <a:cs typeface="Arial"/>
                <a:sym typeface="Arial"/>
              </a:rPr>
              <a:t>(400 / 4 000 000) x 10 000 = 1 clinique / 10 000 personnes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0" grpId="0"/>
      <p:bldP spid="1221" grpId="0"/>
      <p:bldP spid="1222" grpId="0"/>
      <p:bldP spid="12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30" name="Google Shape;1230;p13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Ratio : Pratique 3</a:t>
            </a:r>
            <a:endParaRPr>
              <a:latin typeface="Franklin Gothic Medium" panose="020B0603020102020204" pitchFamily="34" charset="0"/>
            </a:endParaRPr>
          </a:p>
        </p:txBody>
      </p:sp>
      <p:graphicFrame>
        <p:nvGraphicFramePr>
          <p:cNvPr id="1234" name="Google Shape;1234;p139"/>
          <p:cNvGraphicFramePr/>
          <p:nvPr/>
        </p:nvGraphicFramePr>
        <p:xfrm>
          <a:off x="7555658" y="273849"/>
          <a:ext cx="2167700" cy="6310090"/>
        </p:xfrm>
        <a:graphic>
          <a:graphicData uri="http://schemas.openxmlformats.org/drawingml/2006/table">
            <a:tbl>
              <a:tblPr bandRow="1">
                <a:noFill/>
                <a:tableStyleId>{BB4BAF3A-5B23-4A34-87FD-95B7C8D73DDE}</a:tableStyleId>
              </a:tblPr>
              <a:tblGrid>
                <a:gridCol w="537600">
                  <a:extLst>
                    <a:ext uri="{9D8B030D-6E8A-4147-A177-3AD203B41FA5}">
                      <a16:colId xmlns:a16="http://schemas.microsoft.com/office/drawing/2014/main" val="20000"/>
                    </a:ext>
                  </a:extLst>
                </a:gridCol>
                <a:gridCol w="1630100">
                  <a:extLst>
                    <a:ext uri="{9D8B030D-6E8A-4147-A177-3AD203B41FA5}">
                      <a16:colId xmlns:a16="http://schemas.microsoft.com/office/drawing/2014/main" val="20001"/>
                    </a:ext>
                  </a:extLst>
                </a:gridCol>
              </a:tblGrid>
              <a:tr h="311500">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rPr>
                        <a:t>ID</a:t>
                      </a:r>
                      <a:endParaRPr sz="1600" b="1" i="0" u="none" strike="noStrike" cap="none">
                        <a:solidFill>
                          <a:schemeClr val="dk1"/>
                        </a:solidFill>
                        <a:latin typeface="Arial"/>
                        <a:ea typeface="Arial"/>
                        <a:cs typeface="Arial"/>
                        <a:sym typeface="Arial"/>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rPr>
                        <a:t>Hospitalisé ?</a:t>
                      </a:r>
                      <a:endParaRPr sz="1600" b="1" i="0" u="none" strike="noStrike" cap="none">
                        <a:solidFill>
                          <a:schemeClr val="dk1"/>
                        </a:solidFill>
                        <a:latin typeface="Arial"/>
                        <a:ea typeface="Arial"/>
                        <a:cs typeface="Arial"/>
                        <a:sym typeface="Arial"/>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5</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6</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7</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8</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9</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10</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15</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16</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17</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18</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19</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20</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rPr>
                        <a:t>24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4"/>
                  </a:ext>
                </a:extLst>
              </a:tr>
            </a:tbl>
          </a:graphicData>
        </a:graphic>
      </p:graphicFrame>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CDED933-851B-1FB1-D282-B78DE9F8ABFC}"/>
                  </a:ext>
                </a:extLst>
              </p:cNvPr>
              <p:cNvSpPr>
                <a:spLocks noGrp="1"/>
              </p:cNvSpPr>
              <p:nvPr>
                <p:ph type="body" idx="1"/>
              </p:nvPr>
            </p:nvSpPr>
            <p:spPr>
              <a:xfrm>
                <a:off x="725495" y="1440651"/>
                <a:ext cx="6605789" cy="4639309"/>
              </a:xfrm>
            </p:spPr>
            <p:txBody>
              <a:bodyPr/>
              <a:lstStyle/>
              <a:p>
                <a:pPr marL="0" marR="0" indent="0">
                  <a:lnSpc>
                    <a:spcPct val="107000"/>
                  </a:lnSpc>
                  <a:spcBef>
                    <a:spcPts val="0"/>
                  </a:spcBef>
                  <a:spcAft>
                    <a:spcPts val="800"/>
                  </a:spcAft>
                  <a:buNone/>
                </a:pPr>
                <a:r>
                  <a:rPr lang="fr-FR" kern="100">
                    <a:effectLst/>
                    <a:latin typeface="+mn-lt"/>
                    <a:ea typeface="Aptos" panose="020B0004020202020204" pitchFamily="34" charset="0"/>
                    <a:cs typeface="Times New Roman" panose="02020603050405020304" pitchFamily="18" charset="0"/>
                  </a:rPr>
                  <a:t>Calculer le rapport entre les patients hospitalisés et les patients non hospitalisés. </a:t>
                </a:r>
                <a:br>
                  <a:rPr lang="fr-FR" kern="100">
                    <a:effectLst/>
                    <a:latin typeface="+mn-lt"/>
                    <a:ea typeface="Aptos" panose="020B0004020202020204" pitchFamily="34" charset="0"/>
                    <a:cs typeface="Times New Roman" panose="02020603050405020304" pitchFamily="18" charset="0"/>
                  </a:rPr>
                </a:br>
                <a:endParaRPr lang="fr-FR"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14:m>
                  <m:oMathPara xmlns:m="http://schemas.openxmlformats.org/officeDocument/2006/math">
                    <m:oMathParaPr>
                      <m:jc m:val="left"/>
                    </m:oMathParaPr>
                    <m:oMath xmlns:m="http://schemas.openxmlformats.org/officeDocument/2006/math">
                      <m:r>
                        <a:rPr lang="fr-FR" sz="2200" b="1" i="1" kern="100">
                          <a:effectLst/>
                          <a:latin typeface="Cambria Math" panose="02040503050406030204" pitchFamily="18" charset="0"/>
                          <a:ea typeface="Aptos" panose="020B0004020202020204" pitchFamily="34" charset="0"/>
                          <a:cs typeface="Times New Roman" panose="02020603050405020304" pitchFamily="18" charset="0"/>
                        </a:rPr>
                        <m:t>𝒙</m:t>
                      </m:r>
                      <m:r>
                        <a:rPr lang="fr-FR" sz="2200" b="1" i="1" kern="100">
                          <a:effectLst/>
                          <a:latin typeface="Cambria Math" panose="02040503050406030204" pitchFamily="18" charset="0"/>
                          <a:ea typeface="Aptos" panose="020B0004020202020204" pitchFamily="34" charset="0"/>
                          <a:cs typeface="Times New Roman" panose="02020603050405020304" pitchFamily="18" charset="0"/>
                        </a:rPr>
                        <m:t>=</m:t>
                      </m:r>
                    </m:oMath>
                  </m:oMathPara>
                </a14:m>
                <a:endParaRPr lang="fr-FR" sz="2200" b="1"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14:m>
                  <m:oMathPara xmlns:m="http://schemas.openxmlformats.org/officeDocument/2006/math">
                    <m:oMathParaPr>
                      <m:jc m:val="left"/>
                    </m:oMathParaPr>
                    <m:oMath xmlns:m="http://schemas.openxmlformats.org/officeDocument/2006/math">
                      <m:r>
                        <a:rPr lang="fr-FR" sz="2200" b="1" i="1" kern="100">
                          <a:effectLst/>
                          <a:latin typeface="Cambria Math" panose="02040503050406030204" pitchFamily="18" charset="0"/>
                          <a:ea typeface="Aptos" panose="020B0004020202020204" pitchFamily="34" charset="0"/>
                          <a:cs typeface="Times New Roman" panose="02020603050405020304" pitchFamily="18" charset="0"/>
                        </a:rPr>
                        <m:t>𝒚</m:t>
                      </m:r>
                      <m:r>
                        <a:rPr lang="fr-FR" sz="2200" b="1" i="1" kern="100">
                          <a:effectLst/>
                          <a:latin typeface="Cambria Math" panose="02040503050406030204" pitchFamily="18" charset="0"/>
                          <a:ea typeface="Aptos" panose="020B0004020202020204" pitchFamily="34" charset="0"/>
                          <a:cs typeface="Times New Roman" panose="02020603050405020304" pitchFamily="18" charset="0"/>
                        </a:rPr>
                        <m:t>=</m:t>
                      </m:r>
                    </m:oMath>
                  </m:oMathPara>
                </a14:m>
                <a:endParaRPr lang="fr-FR" sz="2200" b="1"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kern="100">
                    <a:effectLst/>
                    <a:latin typeface="+mn-lt"/>
                    <a:ea typeface="Times New Roman" panose="02020603050405020304" pitchFamily="18" charset="0"/>
                    <a:cs typeface="Times New Roman" panose="02020603050405020304" pitchFamily="18" charset="0"/>
                  </a:rPr>
                  <a:t> </a:t>
                </a:r>
                <a:endParaRPr lang="fr-FR" kern="100">
                  <a:effectLst/>
                  <a:latin typeface="+mn-lt"/>
                  <a:ea typeface="Aptos" panose="020B0004020202020204" pitchFamily="34" charset="0"/>
                  <a:cs typeface="Times New Roman" panose="02020603050405020304" pitchFamily="18" charset="0"/>
                </a:endParaRPr>
              </a:p>
              <a:p>
                <a:pPr marL="0" marR="0" indent="0">
                  <a:lnSpc>
                    <a:spcPct val="107000"/>
                  </a:lnSpc>
                  <a:spcBef>
                    <a:spcPts val="0"/>
                  </a:spcBef>
                  <a:spcAft>
                    <a:spcPts val="800"/>
                  </a:spcAft>
                  <a:buNone/>
                </a:pPr>
                <a:r>
                  <a:rPr lang="fr-FR" kern="100">
                    <a:effectLst/>
                    <a:latin typeface="+mn-lt"/>
                    <a:ea typeface="Times New Roman" panose="02020603050405020304" pitchFamily="18" charset="0"/>
                    <a:cs typeface="Times New Roman" panose="02020603050405020304" pitchFamily="18" charset="0"/>
                  </a:rPr>
                  <a:t>Ratio = </a:t>
                </a:r>
                <a:endParaRPr lang="fr-FR" kern="100">
                  <a:effectLst/>
                  <a:latin typeface="+mn-lt"/>
                  <a:ea typeface="Aptos" panose="020B0004020202020204" pitchFamily="34" charset="0"/>
                  <a:cs typeface="Times New Roman" panose="02020603050405020304" pitchFamily="18" charset="0"/>
                </a:endParaRPr>
              </a:p>
              <a:p>
                <a:pPr marL="50800" indent="0">
                  <a:buNone/>
                </a:pPr>
                <a:endParaRPr lang="fr-FR"/>
              </a:p>
            </p:txBody>
          </p:sp>
        </mc:Choice>
        <mc:Fallback xmlns="">
          <p:sp>
            <p:nvSpPr>
              <p:cNvPr id="3" name="Text Placeholder 2">
                <a:extLst>
                  <a:ext uri="{FF2B5EF4-FFF2-40B4-BE49-F238E27FC236}">
                    <a16:creationId xmlns:a16="http://schemas.microsoft.com/office/drawing/2014/main" id="{ACDED933-851B-1FB1-D282-B78DE9F8ABFC}"/>
                  </a:ext>
                </a:extLst>
              </p:cNvPr>
              <p:cNvSpPr>
                <a:spLocks noGrp="1" noRot="1" noChangeAspect="1" noMove="1" noResize="1" noEditPoints="1" noAdjustHandles="1" noChangeArrowheads="1" noChangeShapeType="1" noTextEdit="1"/>
              </p:cNvSpPr>
              <p:nvPr>
                <p:ph type="body" idx="1"/>
              </p:nvPr>
            </p:nvSpPr>
            <p:spPr>
              <a:xfrm>
                <a:off x="725495" y="1440651"/>
                <a:ext cx="6605789" cy="4639309"/>
              </a:xfrm>
              <a:blipFill>
                <a:blip r:embed="rId3"/>
                <a:stretch>
                  <a:fillRect l="-1845" t="-1445"/>
                </a:stretch>
              </a:blipFill>
            </p:spPr>
            <p:txBody>
              <a:bodyPr/>
              <a:lstStyle/>
              <a:p>
                <a:r>
                  <a:rPr lang="en-US">
                    <a:noFill/>
                  </a:rPr>
                  <a:t> </a:t>
                </a:r>
              </a:p>
            </p:txBody>
          </p:sp>
        </mc:Fallback>
      </mc:AlternateContent>
      <p:sp>
        <p:nvSpPr>
          <p:cNvPr id="1231" name="Google Shape;1231;p139"/>
          <p:cNvSpPr txBox="1"/>
          <p:nvPr/>
        </p:nvSpPr>
        <p:spPr>
          <a:xfrm>
            <a:off x="1974927" y="4814660"/>
            <a:ext cx="265456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rgbClr val="00953A"/>
                </a:solidFill>
                <a:latin typeface="Arial"/>
                <a:ea typeface="Arial"/>
                <a:cs typeface="Arial"/>
                <a:sym typeface="Arial"/>
              </a:rPr>
              <a:t>14:10 ou 1,4:1</a:t>
            </a:r>
            <a:endParaRPr/>
          </a:p>
        </p:txBody>
      </p:sp>
      <p:sp>
        <p:nvSpPr>
          <p:cNvPr id="1232" name="Google Shape;1232;p139"/>
          <p:cNvSpPr txBox="1"/>
          <p:nvPr/>
        </p:nvSpPr>
        <p:spPr>
          <a:xfrm>
            <a:off x="1331714" y="3384675"/>
            <a:ext cx="6389489"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a:solidFill>
                  <a:srgbClr val="00953A"/>
                </a:solidFill>
                <a:sym typeface="Arial"/>
              </a:rPr>
              <a:t>nombre de personnes hospitalisées = 14</a:t>
            </a:r>
            <a:endParaRPr sz="2200"/>
          </a:p>
        </p:txBody>
      </p:sp>
      <p:sp>
        <p:nvSpPr>
          <p:cNvPr id="1233" name="Google Shape;1233;p139"/>
          <p:cNvSpPr txBox="1"/>
          <p:nvPr/>
        </p:nvSpPr>
        <p:spPr>
          <a:xfrm>
            <a:off x="1331714" y="3815522"/>
            <a:ext cx="6750517"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a:solidFill>
                  <a:srgbClr val="00953A"/>
                </a:solidFill>
                <a:sym typeface="Arial"/>
              </a:rPr>
              <a:t>nombre de personnes non hospitalisées = 10</a:t>
            </a:r>
            <a:endParaRPr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39"/>
        <p:cNvGrpSpPr/>
        <p:nvPr/>
      </p:nvGrpSpPr>
      <p:grpSpPr>
        <a:xfrm>
          <a:off x="0" y="0"/>
          <a:ext cx="0" cy="0"/>
          <a:chOff x="0" y="0"/>
          <a:chExt cx="0" cy="0"/>
        </a:xfrm>
      </p:grpSpPr>
      <p:sp>
        <p:nvSpPr>
          <p:cNvPr id="1240" name="Google Shape;1240;p14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a:t>Comparaison d'une partie à l'ensemble</a:t>
            </a:r>
            <a:endParaRPr/>
          </a:p>
          <a:p>
            <a:pPr marL="800100" lvl="1" indent="-342900" algn="l" rtl="0">
              <a:lnSpc>
                <a:spcPct val="100000"/>
              </a:lnSpc>
              <a:spcBef>
                <a:spcPts val="1000"/>
              </a:spcBef>
              <a:spcAft>
                <a:spcPts val="0"/>
              </a:spcAft>
              <a:buClr>
                <a:srgbClr val="00953A"/>
              </a:buClr>
              <a:buSzPts val="2000"/>
              <a:buFont typeface="Wingdings" panose="05000000000000000000" pitchFamily="2" charset="2"/>
              <a:buChar char="§"/>
            </a:pPr>
            <a:r>
              <a:rPr lang="fr-FR" sz="2000"/>
              <a:t>Utile pour décrire la distribution des caractéristiques au sein d'une population</a:t>
            </a:r>
            <a:endParaRPr/>
          </a:p>
          <a:p>
            <a:pPr marL="0" lvl="0" indent="0" algn="l" rtl="0">
              <a:lnSpc>
                <a:spcPct val="100000"/>
              </a:lnSpc>
              <a:spcBef>
                <a:spcPts val="1000"/>
              </a:spcBef>
              <a:spcAft>
                <a:spcPts val="0"/>
              </a:spcAft>
              <a:buClr>
                <a:schemeClr val="dk1"/>
              </a:buClr>
              <a:buSzPts val="2800"/>
              <a:buNone/>
            </a:pPr>
            <a:endParaRPr b="1">
              <a:solidFill>
                <a:srgbClr val="00953A"/>
              </a:solidFill>
            </a:endParaRPr>
          </a:p>
          <a:p>
            <a:pPr marL="0" lvl="0" indent="0" algn="l" rtl="0">
              <a:lnSpc>
                <a:spcPct val="100000"/>
              </a:lnSpc>
              <a:spcBef>
                <a:spcPts val="1000"/>
              </a:spcBef>
              <a:spcAft>
                <a:spcPts val="0"/>
              </a:spcAft>
              <a:buClr>
                <a:schemeClr val="dk1"/>
              </a:buClr>
              <a:buSzPts val="2800"/>
              <a:buNone/>
            </a:pPr>
            <a:r>
              <a:rPr lang="fr-FR" b="1">
                <a:solidFill>
                  <a:srgbClr val="00953A"/>
                </a:solidFill>
              </a:rPr>
              <a:t>Proportion = </a:t>
            </a:r>
            <a:endParaRPr/>
          </a:p>
          <a:p>
            <a:pPr marL="0" lvl="0" indent="0" algn="l" rtl="0">
              <a:lnSpc>
                <a:spcPct val="100000"/>
              </a:lnSpc>
              <a:spcBef>
                <a:spcPts val="1000"/>
              </a:spcBef>
              <a:spcAft>
                <a:spcPts val="0"/>
              </a:spcAft>
              <a:buClr>
                <a:schemeClr val="dk1"/>
              </a:buClr>
              <a:buSzPts val="3600"/>
              <a:buNone/>
            </a:pPr>
            <a:endParaRPr sz="3600"/>
          </a:p>
          <a:p>
            <a:pPr marL="0" lvl="0" indent="0" algn="l" rtl="0">
              <a:lnSpc>
                <a:spcPct val="100000"/>
              </a:lnSpc>
              <a:spcBef>
                <a:spcPts val="1000"/>
              </a:spcBef>
              <a:spcAft>
                <a:spcPts val="0"/>
              </a:spcAft>
              <a:buClr>
                <a:schemeClr val="dk1"/>
              </a:buClr>
              <a:buSzPts val="2800"/>
              <a:buNone/>
            </a:pPr>
            <a:br>
              <a:rPr lang="fr-FR" b="1">
                <a:solidFill>
                  <a:srgbClr val="00953A"/>
                </a:solidFill>
              </a:rPr>
            </a:br>
            <a:r>
              <a:rPr lang="fr-FR" b="1">
                <a:solidFill>
                  <a:srgbClr val="00953A"/>
                </a:solidFill>
              </a:rPr>
              <a:t>Pourcentage = </a:t>
            </a:r>
            <a:r>
              <a:rPr lang="fr-FR" b="1"/>
              <a:t>Proportion x 100% =</a:t>
            </a:r>
            <a:endParaRPr/>
          </a:p>
        </p:txBody>
      </p:sp>
      <p:sp>
        <p:nvSpPr>
          <p:cNvPr id="1241" name="Google Shape;1241;p14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Proportion</a:t>
            </a:r>
            <a:endParaRPr>
              <a:latin typeface="Franklin Gothic Medium" panose="020B0603020102020204" pitchFamily="34" charset="0"/>
            </a:endParaRPr>
          </a:p>
        </p:txBody>
      </p:sp>
      <p:grpSp>
        <p:nvGrpSpPr>
          <p:cNvPr id="1242" name="Google Shape;1242;p140"/>
          <p:cNvGrpSpPr/>
          <p:nvPr/>
        </p:nvGrpSpPr>
        <p:grpSpPr>
          <a:xfrm>
            <a:off x="3032695" y="2977356"/>
            <a:ext cx="8351079" cy="800101"/>
            <a:chOff x="1375558" y="3650556"/>
            <a:chExt cx="7043396" cy="954107"/>
          </a:xfrm>
        </p:grpSpPr>
        <p:sp>
          <p:nvSpPr>
            <p:cNvPr id="1243" name="Google Shape;1243;p140"/>
            <p:cNvSpPr txBox="1"/>
            <p:nvPr/>
          </p:nvSpPr>
          <p:spPr>
            <a:xfrm>
              <a:off x="1375558" y="3650556"/>
              <a:ext cx="7043396"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Nombre avec une caractéristique spécifique</a:t>
              </a:r>
              <a:endParaRPr/>
            </a:p>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Nombre total</a:t>
              </a:r>
              <a:endParaRPr/>
            </a:p>
          </p:txBody>
        </p:sp>
        <p:cxnSp>
          <p:nvCxnSpPr>
            <p:cNvPr id="1244" name="Google Shape;1244;p140"/>
            <p:cNvCxnSpPr/>
            <p:nvPr/>
          </p:nvCxnSpPr>
          <p:spPr>
            <a:xfrm>
              <a:off x="1753136" y="4163742"/>
              <a:ext cx="6288238" cy="0"/>
            </a:xfrm>
            <a:prstGeom prst="straightConnector1">
              <a:avLst/>
            </a:prstGeom>
            <a:noFill/>
            <a:ln w="19050" cap="flat" cmpd="sng">
              <a:solidFill>
                <a:schemeClr val="dk1"/>
              </a:solidFill>
              <a:prstDash val="solid"/>
              <a:miter lim="800000"/>
              <a:headEnd type="none" w="sm" len="sm"/>
              <a:tailEnd type="none" w="sm" len="sm"/>
            </a:ln>
          </p:spPr>
        </p:cxnSp>
      </p:grpSp>
      <p:grpSp>
        <p:nvGrpSpPr>
          <p:cNvPr id="1245" name="Google Shape;1245;p140"/>
          <p:cNvGrpSpPr/>
          <p:nvPr/>
        </p:nvGrpSpPr>
        <p:grpSpPr>
          <a:xfrm>
            <a:off x="2454979" y="5293375"/>
            <a:ext cx="9737021" cy="954107"/>
            <a:chOff x="1047938" y="3056837"/>
            <a:chExt cx="8390209" cy="954107"/>
          </a:xfrm>
        </p:grpSpPr>
        <p:grpSp>
          <p:nvGrpSpPr>
            <p:cNvPr id="1246" name="Google Shape;1246;p140"/>
            <p:cNvGrpSpPr/>
            <p:nvPr/>
          </p:nvGrpSpPr>
          <p:grpSpPr>
            <a:xfrm>
              <a:off x="1047938" y="3056837"/>
              <a:ext cx="7420150" cy="954107"/>
              <a:chOff x="1368468" y="3190186"/>
              <a:chExt cx="7100496" cy="954107"/>
            </a:xfrm>
          </p:grpSpPr>
          <p:sp>
            <p:nvSpPr>
              <p:cNvPr id="1247" name="Google Shape;1247;p140"/>
              <p:cNvSpPr txBox="1"/>
              <p:nvPr/>
            </p:nvSpPr>
            <p:spPr>
              <a:xfrm>
                <a:off x="1368468" y="3190186"/>
                <a:ext cx="7100496"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Nombre avec une caractéristique spécifique</a:t>
                </a:r>
                <a:endParaRPr/>
              </a:p>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Nombre total</a:t>
                </a:r>
                <a:endParaRPr/>
              </a:p>
            </p:txBody>
          </p:sp>
          <p:cxnSp>
            <p:nvCxnSpPr>
              <p:cNvPr id="1248" name="Google Shape;1248;p140"/>
              <p:cNvCxnSpPr/>
              <p:nvPr/>
            </p:nvCxnSpPr>
            <p:spPr>
              <a:xfrm>
                <a:off x="1844830" y="3667239"/>
                <a:ext cx="6134206" cy="0"/>
              </a:xfrm>
              <a:prstGeom prst="straightConnector1">
                <a:avLst/>
              </a:prstGeom>
              <a:noFill/>
              <a:ln w="19050" cap="flat" cmpd="sng">
                <a:solidFill>
                  <a:schemeClr val="dk1"/>
                </a:solidFill>
                <a:prstDash val="solid"/>
                <a:miter lim="800000"/>
                <a:headEnd type="none" w="sm" len="sm"/>
                <a:tailEnd type="none" w="sm" len="sm"/>
              </a:ln>
            </p:spPr>
          </p:cxnSp>
        </p:grpSp>
        <p:sp>
          <p:nvSpPr>
            <p:cNvPr id="1249" name="Google Shape;1249;p140"/>
            <p:cNvSpPr txBox="1"/>
            <p:nvPr/>
          </p:nvSpPr>
          <p:spPr>
            <a:xfrm>
              <a:off x="8045281" y="3164068"/>
              <a:ext cx="1392866"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chemeClr val="dk1"/>
                  </a:solidFill>
                  <a:latin typeface="Arial"/>
                  <a:ea typeface="Arial"/>
                  <a:cs typeface="Arial"/>
                  <a:sym typeface="Arial"/>
                </a:rPr>
                <a:t>x 100%</a:t>
              </a:r>
              <a:endParaRPr sz="2000">
                <a:solidFill>
                  <a:schemeClr val="dk1"/>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4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4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sp>
        <p:nvSpPr>
          <p:cNvPr id="1255" name="Google Shape;1255;p14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a:t>
            </a:r>
            <a:br>
              <a:rPr lang="fr-FR">
                <a:latin typeface="Franklin Gothic Medium" panose="020B0603020102020204" pitchFamily="34" charset="0"/>
              </a:rPr>
            </a:br>
            <a:r>
              <a:rPr lang="fr-FR">
                <a:latin typeface="Franklin Gothic Medium" panose="020B0603020102020204" pitchFamily="34" charset="0"/>
              </a:rPr>
              <a:t>Proportions en pourcentage du total</a:t>
            </a:r>
            <a:endParaRPr>
              <a:latin typeface="Franklin Gothic Medium" panose="020B0603020102020204" pitchFamily="34" charset="0"/>
            </a:endParaRPr>
          </a:p>
        </p:txBody>
      </p:sp>
      <p:graphicFrame>
        <p:nvGraphicFramePr>
          <p:cNvPr id="1256" name="Google Shape;1256;p141"/>
          <p:cNvGraphicFramePr/>
          <p:nvPr>
            <p:extLst>
              <p:ext uri="{D42A27DB-BD31-4B8C-83A1-F6EECF244321}">
                <p14:modId xmlns:p14="http://schemas.microsoft.com/office/powerpoint/2010/main" val="2576259397"/>
              </p:ext>
            </p:extLst>
          </p:nvPr>
        </p:nvGraphicFramePr>
        <p:xfrm>
          <a:off x="777676" y="1303368"/>
          <a:ext cx="10515600" cy="4725115"/>
        </p:xfrm>
        <a:graphic>
          <a:graphicData uri="http://schemas.openxmlformats.org/drawingml/2006/table">
            <a:tbl>
              <a:tblPr>
                <a:noFill/>
                <a:tableStyleId>{A6B38839-0427-4ACF-AF99-603AB6811630}</a:tableStyleId>
              </a:tblPr>
              <a:tblGrid>
                <a:gridCol w="5242125">
                  <a:extLst>
                    <a:ext uri="{9D8B030D-6E8A-4147-A177-3AD203B41FA5}">
                      <a16:colId xmlns:a16="http://schemas.microsoft.com/office/drawing/2014/main" val="20000"/>
                    </a:ext>
                  </a:extLst>
                </a:gridCol>
                <a:gridCol w="1171050">
                  <a:extLst>
                    <a:ext uri="{9D8B030D-6E8A-4147-A177-3AD203B41FA5}">
                      <a16:colId xmlns:a16="http://schemas.microsoft.com/office/drawing/2014/main" val="20001"/>
                    </a:ext>
                  </a:extLst>
                </a:gridCol>
                <a:gridCol w="1246900">
                  <a:extLst>
                    <a:ext uri="{9D8B030D-6E8A-4147-A177-3AD203B41FA5}">
                      <a16:colId xmlns:a16="http://schemas.microsoft.com/office/drawing/2014/main" val="20002"/>
                    </a:ext>
                  </a:extLst>
                </a:gridCol>
                <a:gridCol w="1721925">
                  <a:extLst>
                    <a:ext uri="{9D8B030D-6E8A-4147-A177-3AD203B41FA5}">
                      <a16:colId xmlns:a16="http://schemas.microsoft.com/office/drawing/2014/main" val="20003"/>
                    </a:ext>
                  </a:extLst>
                </a:gridCol>
                <a:gridCol w="1133600">
                  <a:extLst>
                    <a:ext uri="{9D8B030D-6E8A-4147-A177-3AD203B41FA5}">
                      <a16:colId xmlns:a16="http://schemas.microsoft.com/office/drawing/2014/main" val="20004"/>
                    </a:ext>
                  </a:extLst>
                </a:gridCol>
              </a:tblGrid>
              <a:tr h="357800">
                <a:tc>
                  <a:txBody>
                    <a:bodyPr/>
                    <a:lstStyle/>
                    <a:p>
                      <a:pPr marL="0" marR="0" lvl="0" indent="0" algn="l" rtl="0">
                        <a:spcBef>
                          <a:spcPts val="0"/>
                        </a:spcBef>
                        <a:spcAft>
                          <a:spcPts val="0"/>
                        </a:spcAft>
                        <a:buNone/>
                      </a:pPr>
                      <a:endParaRPr sz="16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gridSpan="4">
                  <a:txBody>
                    <a:bodyPr/>
                    <a:lstStyle/>
                    <a:p>
                      <a:pPr marL="0" marR="0" lvl="0" indent="0" algn="ctr" rtl="0">
                        <a:spcBef>
                          <a:spcPts val="0"/>
                        </a:spcBef>
                        <a:spcAft>
                          <a:spcPts val="0"/>
                        </a:spcAft>
                        <a:buNone/>
                      </a:pPr>
                      <a:r>
                        <a:rPr lang="fr-FR" sz="1600" b="1" i="0" u="none" strike="noStrike">
                          <a:solidFill>
                            <a:srgbClr val="000000"/>
                          </a:solidFill>
                          <a:latin typeface="Arial"/>
                          <a:ea typeface="Arial"/>
                          <a:cs typeface="Arial"/>
                          <a:sym typeface="Arial"/>
                        </a:rPr>
                        <a:t>Décès*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357800">
                <a:tc>
                  <a:txBody>
                    <a:bodyPr/>
                    <a:lstStyle/>
                    <a:p>
                      <a:pPr marL="0" marR="0" lvl="0" indent="0" algn="l" rtl="0">
                        <a:lnSpc>
                          <a:spcPct val="100000"/>
                        </a:lnSpc>
                        <a:spcBef>
                          <a:spcPts val="0"/>
                        </a:spcBef>
                        <a:spcAft>
                          <a:spcPts val="0"/>
                        </a:spcAft>
                        <a:buClr>
                          <a:srgbClr val="000000"/>
                        </a:buClr>
                        <a:buSzPts val="1600"/>
                        <a:buFont typeface="Arial"/>
                        <a:buNone/>
                      </a:pPr>
                      <a:r>
                        <a:rPr lang="fr-FR" sz="1600" b="1" i="0" u="none" strike="noStrike">
                          <a:solidFill>
                            <a:srgbClr val="000000"/>
                          </a:solidFill>
                          <a:latin typeface="Arial"/>
                          <a:ea typeface="Arial"/>
                          <a:cs typeface="Arial"/>
                          <a:sym typeface="Arial"/>
                        </a:rPr>
                        <a:t>Cause du décès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000000"/>
                          </a:solidFill>
                          <a:latin typeface="Arial"/>
                          <a:ea typeface="Arial"/>
                          <a:cs typeface="Arial"/>
                          <a:sym typeface="Arial"/>
                        </a:rPr>
                        <a:t>2000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000000"/>
                          </a:solidFill>
                          <a:latin typeface="Arial"/>
                          <a:ea typeface="Arial"/>
                          <a:cs typeface="Arial"/>
                          <a:sym typeface="Arial"/>
                        </a:rPr>
                        <a:t>2019</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8100">
                <a:tc>
                  <a:txBody>
                    <a:bodyPr/>
                    <a:lstStyle/>
                    <a:p>
                      <a:pPr marL="0" marR="0" lvl="0" indent="0" algn="l" rtl="0">
                        <a:spcBef>
                          <a:spcPts val="0"/>
                        </a:spcBef>
                        <a:spcAft>
                          <a:spcPts val="0"/>
                        </a:spcAft>
                        <a:buNone/>
                      </a:pPr>
                      <a:r>
                        <a:rPr lang="fr-FR" sz="1600" b="0" i="0" u="sng" strike="noStrike">
                          <a:solidFill>
                            <a:srgbClr val="000000"/>
                          </a:solidFill>
                          <a:latin typeface="Arial"/>
                          <a:ea typeface="Arial"/>
                          <a:cs typeface="Arial"/>
                          <a:sym typeface="Arial"/>
                        </a:rPr>
                        <a:t>Toutes causes confondues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solidFill>
                            <a:srgbClr val="000000"/>
                          </a:solidFill>
                          <a:latin typeface="Arial"/>
                          <a:ea typeface="Arial"/>
                          <a:cs typeface="Arial"/>
                          <a:sym typeface="Arial"/>
                        </a:rPr>
                        <a:t>51 267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100,0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solidFill>
                            <a:srgbClr val="000000"/>
                          </a:solidFill>
                          <a:latin typeface="Arial"/>
                          <a:ea typeface="Arial"/>
                          <a:cs typeface="Arial"/>
                          <a:sym typeface="Arial"/>
                        </a:rPr>
                        <a:t>55 416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100,0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Maladie cardiaque ischémique</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6 756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13,2</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8 885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16,0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Accident vasculaire cérébral</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5 464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10,7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6 194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11,2</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Maladie pulmonaire obstructive chronique</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2 986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5,8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3 228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5,8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Infections des voies respiratoires inférieures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3 051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6,0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2 593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4,7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Affections néonatales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3 198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6,2</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2 038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3,7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931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Cancers de la trachée, des bronches et des poumons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1 206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2,4</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1 784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3,2</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Maladie d'Alzheimer et autres démences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584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1,1</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1 639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3,0</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Maladies diarrhéiques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2 648</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5,2</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1 519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2,7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r h="3578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Diabète sucré</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877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1 496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2,7</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1"/>
                  </a:ext>
                </a:extLst>
              </a:tr>
              <a:tr h="285500">
                <a:tc>
                  <a:txBody>
                    <a:bodyPr/>
                    <a:lstStyle/>
                    <a:p>
                      <a:pPr marL="0" marR="0" lvl="0" indent="0" algn="l" rtl="0">
                        <a:spcBef>
                          <a:spcPts val="0"/>
                        </a:spcBef>
                        <a:spcAft>
                          <a:spcPts val="0"/>
                        </a:spcAft>
                        <a:buNone/>
                      </a:pPr>
                      <a:r>
                        <a:rPr lang="fr-FR" sz="1600" b="0" i="0" u="none" strike="noStrike">
                          <a:latin typeface="Arial"/>
                          <a:ea typeface="Arial"/>
                          <a:cs typeface="Arial"/>
                          <a:sym typeface="Arial"/>
                        </a:rPr>
                        <a:t>Maladies rénales</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813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1,6</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0" i="0" u="none" strike="noStrike">
                          <a:latin typeface="Arial"/>
                          <a:ea typeface="Arial"/>
                          <a:cs typeface="Arial"/>
                          <a:sym typeface="Arial"/>
                        </a:rPr>
                        <a:t>1 334 </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b="1" i="0" u="none" strike="noStrike">
                          <a:solidFill>
                            <a:srgbClr val="109648"/>
                          </a:solidFill>
                          <a:latin typeface="Arial"/>
                          <a:ea typeface="Arial"/>
                          <a:cs typeface="Arial"/>
                          <a:sym typeface="Arial"/>
                        </a:rPr>
                        <a:t>2,4</a:t>
                      </a:r>
                      <a:endParaRPr/>
                    </a:p>
                  </a:txBody>
                  <a:tcPr marL="6350" marR="6350" marT="6350"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1257" name="Google Shape;1257;p141"/>
          <p:cNvSpPr txBox="1">
            <a:spLocks noGrp="1"/>
          </p:cNvSpPr>
          <p:nvPr>
            <p:ph type="body" idx="1"/>
          </p:nvPr>
        </p:nvSpPr>
        <p:spPr>
          <a:xfrm>
            <a:off x="3777343" y="6333575"/>
            <a:ext cx="5871339" cy="314325"/>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200"/>
              <a:buFont typeface="Arial"/>
              <a:buNone/>
            </a:pPr>
            <a:r>
              <a:rPr lang="fr-FR" sz="12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Estimations sanitaires mondiales 2019 : Décès par cause, âge, sexe, par pays et par région, 2000-2019. Genève, Organisation mondiale de la santé ; 2020.</a:t>
            </a:r>
            <a:endParaRPr sz="2800" b="0" i="0" u="none" strike="noStrike" cap="none">
              <a:solidFill>
                <a:schemeClr val="dk1"/>
              </a:solidFill>
              <a:latin typeface="Arial"/>
              <a:ea typeface="Arial"/>
              <a:cs typeface="Arial"/>
              <a:sym typeface="Arial"/>
            </a:endParaRPr>
          </a:p>
        </p:txBody>
      </p:sp>
      <p:sp>
        <p:nvSpPr>
          <p:cNvPr id="1258" name="Google Shape;1258;p141"/>
          <p:cNvSpPr txBox="1"/>
          <p:nvPr/>
        </p:nvSpPr>
        <p:spPr>
          <a:xfrm>
            <a:off x="777676" y="6031858"/>
            <a:ext cx="1650274" cy="4588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500"/>
              <a:buFont typeface="Arial"/>
              <a:buNone/>
            </a:pPr>
            <a:r>
              <a:rPr lang="fr-FR" sz="1500">
                <a:solidFill>
                  <a:schemeClr val="dk1"/>
                </a:solidFill>
                <a:latin typeface="Arial"/>
                <a:ea typeface="Arial"/>
                <a:cs typeface="Arial"/>
                <a:sym typeface="Arial"/>
              </a:rPr>
              <a:t>* en milliers</a:t>
            </a:r>
            <a:endParaRPr sz="1500">
              <a:solidFill>
                <a:schemeClr val="accent2"/>
              </a:solidFill>
              <a:latin typeface="Arial"/>
              <a:ea typeface="Arial"/>
              <a:cs typeface="Arial"/>
              <a:sym typeface="Arial"/>
            </a:endParaRPr>
          </a:p>
        </p:txBody>
      </p:sp>
      <p:sp>
        <p:nvSpPr>
          <p:cNvPr id="1259" name="Google Shape;1259;p141"/>
          <p:cNvSpPr/>
          <p:nvPr/>
        </p:nvSpPr>
        <p:spPr>
          <a:xfrm>
            <a:off x="7938535" y="2051270"/>
            <a:ext cx="771896" cy="390122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60" name="Google Shape;1260;p141"/>
          <p:cNvSpPr/>
          <p:nvPr/>
        </p:nvSpPr>
        <p:spPr>
          <a:xfrm>
            <a:off x="10685970" y="2051270"/>
            <a:ext cx="771896" cy="390122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61" name="Google Shape;1261;p141"/>
          <p:cNvSpPr/>
          <p:nvPr/>
        </p:nvSpPr>
        <p:spPr>
          <a:xfrm>
            <a:off x="7938535" y="1625375"/>
            <a:ext cx="771896" cy="268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62" name="Google Shape;1262;p141"/>
          <p:cNvSpPr/>
          <p:nvPr/>
        </p:nvSpPr>
        <p:spPr>
          <a:xfrm>
            <a:off x="10685970" y="1625375"/>
            <a:ext cx="771896" cy="2685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125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1"/>
                                          </p:stCondLst>
                                        </p:cTn>
                                        <p:tgtEl>
                                          <p:spTgt spid="126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1"/>
                                          </p:stCondLst>
                                        </p:cTn>
                                        <p:tgtEl>
                                          <p:spTgt spid="126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1"/>
                                          </p:stCondLst>
                                        </p:cTn>
                                        <p:tgtEl>
                                          <p:spTgt spid="12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8" name="Google Shape;738;p97"/>
          <p:cNvSpPr txBox="1">
            <a:spLocks noGrp="1"/>
          </p:cNvSpPr>
          <p:nvPr>
            <p:ph type="body" idx="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2800"/>
              <a:buNone/>
            </a:pPr>
            <a:r>
              <a:rPr lang="fr-FR" dirty="0"/>
              <a:t>La synthèse d</a:t>
            </a:r>
            <a:r>
              <a:rPr lang="fr-FR" sz="2800" dirty="0"/>
              <a:t>es données :</a:t>
            </a:r>
            <a:endParaRPr dirty="0"/>
          </a:p>
          <a:p>
            <a:pPr marL="457200" lvl="0" indent="-228600" algn="l" rtl="0">
              <a:lnSpc>
                <a:spcPct val="100000"/>
              </a:lnSpc>
              <a:spcBef>
                <a:spcPts val="1000"/>
              </a:spcBef>
              <a:spcAft>
                <a:spcPts val="0"/>
              </a:spcAft>
              <a:buClr>
                <a:schemeClr val="dk1"/>
              </a:buClr>
              <a:buSzPts val="2800"/>
              <a:buFont typeface="Arial"/>
              <a:buChar char="•"/>
            </a:pPr>
            <a:r>
              <a:rPr lang="fr-FR" dirty="0"/>
              <a:t>A</a:t>
            </a:r>
            <a:r>
              <a:rPr lang="fr-FR" sz="2800" dirty="0"/>
              <a:t>ide à identifier rapidement ce qui est normal et ce qui </a:t>
            </a:r>
            <a:br>
              <a:rPr lang="fr-FR" sz="2800" dirty="0"/>
            </a:br>
            <a:r>
              <a:rPr lang="fr-FR" sz="2800" dirty="0"/>
              <a:t>est </a:t>
            </a:r>
            <a:r>
              <a:rPr lang="fr-FR" dirty="0"/>
              <a:t>inhabituel</a:t>
            </a:r>
            <a:endParaRPr sz="2800" dirty="0"/>
          </a:p>
          <a:p>
            <a:pPr marL="457200" lvl="0" indent="-228600" algn="l" rtl="0">
              <a:lnSpc>
                <a:spcPct val="100000"/>
              </a:lnSpc>
              <a:spcBef>
                <a:spcPts val="1000"/>
              </a:spcBef>
              <a:spcAft>
                <a:spcPts val="0"/>
              </a:spcAft>
              <a:buClr>
                <a:schemeClr val="dk1"/>
              </a:buClr>
              <a:buSzPts val="2800"/>
              <a:buFont typeface="Arial"/>
              <a:buChar char="•"/>
            </a:pPr>
            <a:r>
              <a:rPr lang="fr-FR" sz="2800" dirty="0"/>
              <a:t>Présente les données de manière logique, </a:t>
            </a:r>
            <a:r>
              <a:rPr lang="fr-FR" dirty="0"/>
              <a:t>judicieuse</a:t>
            </a:r>
            <a:r>
              <a:rPr lang="fr-FR" sz="2800" dirty="0"/>
              <a:t> </a:t>
            </a:r>
            <a:br>
              <a:rPr lang="fr-FR" sz="2800" dirty="0"/>
            </a:br>
            <a:r>
              <a:rPr lang="fr-FR" sz="2800" dirty="0"/>
              <a:t>et efficace</a:t>
            </a:r>
            <a:endParaRPr dirty="0"/>
          </a:p>
          <a:p>
            <a:pPr marL="457200" lvl="0" indent="-228600" algn="l" rtl="0">
              <a:lnSpc>
                <a:spcPct val="100000"/>
              </a:lnSpc>
              <a:spcBef>
                <a:spcPts val="1000"/>
              </a:spcBef>
              <a:spcAft>
                <a:spcPts val="0"/>
              </a:spcAft>
              <a:buClr>
                <a:schemeClr val="dk1"/>
              </a:buClr>
              <a:buSzPts val="2800"/>
              <a:buFont typeface="Arial"/>
              <a:buChar char="•"/>
            </a:pPr>
            <a:r>
              <a:rPr lang="fr-FR" dirty="0"/>
              <a:t>C</a:t>
            </a:r>
            <a:r>
              <a:rPr lang="fr-FR" sz="2800" dirty="0"/>
              <a:t>onstitue la première étape de la résolution des problèmes et de la prise de décision fondée sur des données probantes</a:t>
            </a:r>
            <a:endParaRPr dirty="0"/>
          </a:p>
        </p:txBody>
      </p:sp>
      <p:sp>
        <p:nvSpPr>
          <p:cNvPr id="3" name="Google Shape;772;p101">
            <a:extLst>
              <a:ext uri="{FF2B5EF4-FFF2-40B4-BE49-F238E27FC236}">
                <a16:creationId xmlns:a16="http://schemas.microsoft.com/office/drawing/2014/main" id="{0257AFB0-61C6-129E-0EB4-658493AEA7D3}"/>
              </a:ext>
            </a:extLst>
          </p:cNvPr>
          <p:cNvSpPr txBox="1">
            <a:spLocks/>
          </p:cNvSpPr>
          <p:nvPr/>
        </p:nvSpPr>
        <p:spPr>
          <a:xfrm>
            <a:off x="838200" y="108488"/>
            <a:ext cx="9964119" cy="1131376"/>
          </a:xfrm>
          <a:prstGeom prst="rect">
            <a:avLst/>
          </a:prstGeom>
          <a:solidFill>
            <a:srgbClr val="E7C2F6"/>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000" dirty="0">
                <a:latin typeface="Franklin Gothic Medium" panose="020B0603020102020204" pitchFamily="34" charset="0"/>
              </a:rPr>
              <a:t>L'importance de la synthèse des données Réponses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67"/>
        <p:cNvGrpSpPr/>
        <p:nvPr/>
      </p:nvGrpSpPr>
      <p:grpSpPr>
        <a:xfrm>
          <a:off x="0" y="0"/>
          <a:ext cx="0" cy="0"/>
          <a:chOff x="0" y="0"/>
          <a:chExt cx="0" cy="0"/>
        </a:xfrm>
      </p:grpSpPr>
      <p:sp>
        <p:nvSpPr>
          <p:cNvPr id="1268" name="Google Shape;1268;p142"/>
          <p:cNvSpPr/>
          <p:nvPr/>
        </p:nvSpPr>
        <p:spPr>
          <a:xfrm>
            <a:off x="7552314" y="144661"/>
            <a:ext cx="2167693" cy="656867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69" name="Google Shape;1269;p142"/>
          <p:cNvSpPr txBox="1"/>
          <p:nvPr/>
        </p:nvSpPr>
        <p:spPr>
          <a:xfrm>
            <a:off x="504313" y="1478856"/>
            <a:ext cx="7048000" cy="4639309"/>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rgbClr val="109648"/>
              </a:buClr>
              <a:buSzPts val="2800"/>
              <a:buFont typeface="Noto Sans Symbols"/>
              <a:buNone/>
            </a:pPr>
            <a:r>
              <a:rPr lang="fr-FR" sz="2800" b="0" i="0" u="none" strike="noStrike" cap="none">
                <a:solidFill>
                  <a:schemeClr val="dk1"/>
                </a:solidFill>
                <a:latin typeface="Arial"/>
                <a:ea typeface="Arial"/>
                <a:cs typeface="Arial"/>
                <a:sym typeface="Arial"/>
              </a:rPr>
              <a:t>Calculer la proportion et le pourcentage de cas qui ont été hospitalisés.</a:t>
            </a:r>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400"/>
              <a:buFont typeface="Arial"/>
              <a:buNone/>
            </a:pPr>
            <a:r>
              <a:rPr lang="fr-FR" sz="2400">
                <a:solidFill>
                  <a:schemeClr val="dk1"/>
                </a:solidFill>
                <a:latin typeface="Arial"/>
                <a:ea typeface="Arial"/>
                <a:cs typeface="Arial"/>
                <a:sym typeface="Arial"/>
              </a:rPr>
              <a:t>Nombre de personnes hospitalisées =</a:t>
            </a:r>
            <a:endParaRPr/>
          </a:p>
          <a:p>
            <a:pPr marL="0" marR="0" lvl="0" indent="0" algn="l" rtl="0">
              <a:lnSpc>
                <a:spcPct val="100000"/>
              </a:lnSpc>
              <a:spcBef>
                <a:spcPts val="1000"/>
              </a:spcBef>
              <a:spcAft>
                <a:spcPts val="0"/>
              </a:spcAft>
              <a:buClr>
                <a:schemeClr val="dk1"/>
              </a:buClr>
              <a:buSzPts val="2400"/>
              <a:buFont typeface="Arial"/>
              <a:buNone/>
            </a:pPr>
            <a:r>
              <a:rPr lang="fr-FR" sz="2400">
                <a:solidFill>
                  <a:schemeClr val="dk1"/>
                </a:solidFill>
                <a:latin typeface="Arial"/>
                <a:ea typeface="Arial"/>
                <a:cs typeface="Arial"/>
                <a:sym typeface="Arial"/>
              </a:rPr>
              <a:t>Nombre total de cas =</a:t>
            </a:r>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000"/>
              <a:buFont typeface="Arial"/>
              <a:buNone/>
            </a:pPr>
            <a:r>
              <a:rPr lang="fr-FR" sz="2000">
                <a:solidFill>
                  <a:schemeClr val="dk1"/>
                </a:solidFill>
                <a:latin typeface="Arial"/>
                <a:ea typeface="Arial"/>
                <a:cs typeface="Arial"/>
                <a:sym typeface="Arial"/>
              </a:rPr>
              <a:t>Proportion de personnes hospitalisées =</a:t>
            </a:r>
            <a:endParaRPr/>
          </a:p>
          <a:p>
            <a:pPr marL="0" marR="0" lvl="0" indent="0" algn="l" rtl="0">
              <a:lnSpc>
                <a:spcPct val="100000"/>
              </a:lnSpc>
              <a:spcBef>
                <a:spcPts val="1000"/>
              </a:spcBef>
              <a:spcAft>
                <a:spcPts val="0"/>
              </a:spcAft>
              <a:buClr>
                <a:schemeClr val="dk1"/>
              </a:buClr>
              <a:buSzPts val="2000"/>
              <a:buFont typeface="Arial"/>
              <a:buNone/>
            </a:pPr>
            <a:r>
              <a:rPr lang="fr-FR" sz="2000">
                <a:solidFill>
                  <a:schemeClr val="dk1"/>
                </a:solidFill>
                <a:latin typeface="Arial"/>
                <a:ea typeface="Arial"/>
                <a:cs typeface="Arial"/>
                <a:sym typeface="Arial"/>
              </a:rPr>
              <a:t>% d'hospitalisation =</a:t>
            </a:r>
            <a:endParaRPr sz="200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sp>
        <p:nvSpPr>
          <p:cNvPr id="1270" name="Google Shape;1270;p14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Proportions : Pratique 1</a:t>
            </a:r>
            <a:endParaRPr>
              <a:latin typeface="Franklin Gothic Medium" panose="020B0603020102020204" pitchFamily="34" charset="0"/>
            </a:endParaRPr>
          </a:p>
        </p:txBody>
      </p:sp>
      <p:sp>
        <p:nvSpPr>
          <p:cNvPr id="1271" name="Google Shape;1271;p142"/>
          <p:cNvSpPr txBox="1"/>
          <p:nvPr/>
        </p:nvSpPr>
        <p:spPr>
          <a:xfrm>
            <a:off x="5718284" y="3023128"/>
            <a:ext cx="755431" cy="5890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400"/>
              <a:buFont typeface="Arial"/>
              <a:buNone/>
            </a:pPr>
            <a:r>
              <a:rPr lang="fr-FR" sz="2400" b="1">
                <a:solidFill>
                  <a:srgbClr val="00953A"/>
                </a:solidFill>
                <a:latin typeface="Arial"/>
                <a:ea typeface="Arial"/>
                <a:cs typeface="Arial"/>
                <a:sym typeface="Arial"/>
              </a:rPr>
              <a:t>14</a:t>
            </a:r>
            <a:endParaRPr/>
          </a:p>
        </p:txBody>
      </p:sp>
      <p:sp>
        <p:nvSpPr>
          <p:cNvPr id="1272" name="Google Shape;1272;p142"/>
          <p:cNvSpPr txBox="1"/>
          <p:nvPr/>
        </p:nvSpPr>
        <p:spPr>
          <a:xfrm>
            <a:off x="2946653" y="4983036"/>
            <a:ext cx="4205215" cy="49459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0,583 x 100 % </a:t>
            </a:r>
            <a:r>
              <a:rPr lang="fr-FR" sz="2000">
                <a:solidFill>
                  <a:srgbClr val="00953A"/>
                </a:solidFill>
                <a:latin typeface="Arial"/>
                <a:ea typeface="Arial"/>
                <a:cs typeface="Arial"/>
                <a:sym typeface="Arial"/>
              </a:rPr>
              <a:t>= </a:t>
            </a:r>
            <a:r>
              <a:rPr lang="fr-FR" sz="2000" b="1">
                <a:solidFill>
                  <a:srgbClr val="00953A"/>
                </a:solidFill>
                <a:latin typeface="Arial"/>
                <a:ea typeface="Arial"/>
                <a:cs typeface="Arial"/>
                <a:sym typeface="Arial"/>
              </a:rPr>
              <a:t>58 %</a:t>
            </a:r>
            <a:endParaRPr sz="2000" b="1">
              <a:solidFill>
                <a:srgbClr val="00953A"/>
              </a:solidFill>
              <a:latin typeface="Arial"/>
              <a:ea typeface="Arial"/>
              <a:cs typeface="Arial"/>
              <a:sym typeface="Arial"/>
            </a:endParaRPr>
          </a:p>
        </p:txBody>
      </p:sp>
      <p:sp>
        <p:nvSpPr>
          <p:cNvPr id="1273" name="Google Shape;1273;p142"/>
          <p:cNvSpPr txBox="1"/>
          <p:nvPr/>
        </p:nvSpPr>
        <p:spPr>
          <a:xfrm>
            <a:off x="3706777" y="3504005"/>
            <a:ext cx="755431" cy="5890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400"/>
              <a:buFont typeface="Arial"/>
              <a:buNone/>
            </a:pPr>
            <a:r>
              <a:rPr lang="fr-FR" sz="2400" b="1">
                <a:solidFill>
                  <a:srgbClr val="00953A"/>
                </a:solidFill>
                <a:latin typeface="Arial"/>
                <a:ea typeface="Arial"/>
                <a:cs typeface="Arial"/>
                <a:sym typeface="Arial"/>
              </a:rPr>
              <a:t>24</a:t>
            </a:r>
            <a:endParaRPr/>
          </a:p>
        </p:txBody>
      </p:sp>
      <p:sp>
        <p:nvSpPr>
          <p:cNvPr id="1274" name="Google Shape;1274;p142"/>
          <p:cNvSpPr txBox="1"/>
          <p:nvPr/>
        </p:nvSpPr>
        <p:spPr>
          <a:xfrm>
            <a:off x="5171346" y="4534978"/>
            <a:ext cx="2768297" cy="5890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6600"/>
              </a:buClr>
              <a:buSzPts val="2000"/>
              <a:buFont typeface="Arial"/>
              <a:buNone/>
            </a:pPr>
            <a:r>
              <a:rPr lang="fr-FR" sz="2000" b="1">
                <a:solidFill>
                  <a:srgbClr val="00953A"/>
                </a:solidFill>
                <a:latin typeface="Arial"/>
                <a:ea typeface="Arial"/>
                <a:cs typeface="Arial"/>
                <a:sym typeface="Arial"/>
              </a:rPr>
              <a:t>14/24 = 0,583</a:t>
            </a:r>
            <a:endParaRPr/>
          </a:p>
        </p:txBody>
      </p:sp>
      <p:graphicFrame>
        <p:nvGraphicFramePr>
          <p:cNvPr id="1275" name="Google Shape;1275;p142"/>
          <p:cNvGraphicFramePr/>
          <p:nvPr/>
        </p:nvGraphicFramePr>
        <p:xfrm>
          <a:off x="7552315" y="273849"/>
          <a:ext cx="2167700" cy="6310090"/>
        </p:xfrm>
        <a:graphic>
          <a:graphicData uri="http://schemas.openxmlformats.org/drawingml/2006/table">
            <a:tbl>
              <a:tblPr bandRow="1">
                <a:noFill/>
                <a:tableStyleId>{BB4BAF3A-5B23-4A34-87FD-95B7C8D73DDE}</a:tableStyleId>
              </a:tblPr>
              <a:tblGrid>
                <a:gridCol w="537600">
                  <a:extLst>
                    <a:ext uri="{9D8B030D-6E8A-4147-A177-3AD203B41FA5}">
                      <a16:colId xmlns:a16="http://schemas.microsoft.com/office/drawing/2014/main" val="20000"/>
                    </a:ext>
                  </a:extLst>
                </a:gridCol>
                <a:gridCol w="1630100">
                  <a:extLst>
                    <a:ext uri="{9D8B030D-6E8A-4147-A177-3AD203B41FA5}">
                      <a16:colId xmlns:a16="http://schemas.microsoft.com/office/drawing/2014/main" val="20001"/>
                    </a:ext>
                  </a:extLst>
                </a:gridCol>
              </a:tblGrid>
              <a:tr h="311500">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ID</a:t>
                      </a:r>
                      <a:endParaRPr sz="1600" b="1" i="0" u="none" strike="noStrike" cap="none">
                        <a:solidFill>
                          <a:schemeClr val="dk1"/>
                        </a:solidFill>
                        <a:latin typeface="Arial"/>
                        <a:ea typeface="Arial"/>
                        <a:cs typeface="Arial"/>
                        <a:sym typeface="Arial"/>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alpha val="20000"/>
                      </a:schemeClr>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1" u="none" strike="noStrike" cap="none">
                          <a:solidFill>
                            <a:schemeClr val="dk1"/>
                          </a:solidFill>
                          <a:latin typeface="Arial"/>
                          <a:ea typeface="Arial"/>
                          <a:cs typeface="Arial"/>
                          <a:sym typeface="Arial"/>
                        </a:rPr>
                        <a:t>Hospitalisé ?</a:t>
                      </a:r>
                      <a:endParaRPr sz="1600" b="1" i="0" u="none" strike="noStrike" cap="none">
                        <a:solidFill>
                          <a:schemeClr val="dk1"/>
                        </a:solidFill>
                        <a:latin typeface="Arial"/>
                        <a:ea typeface="Arial"/>
                        <a:cs typeface="Arial"/>
                        <a:sym typeface="Arial"/>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alpha val="20000"/>
                      </a:schemeClr>
                    </a:solidFill>
                  </a:tcPr>
                </a:tc>
                <a:extLst>
                  <a:ext uri="{0D108BD9-81ED-4DB2-BD59-A6C34878D82A}">
                    <a16:rowId xmlns:a16="http://schemas.microsoft.com/office/drawing/2014/main" val="1000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15</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6"/>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17</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7"/>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18</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8"/>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19</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9"/>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20</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0"/>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1"/>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22</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2"/>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23</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Non</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3"/>
                  </a:ext>
                </a:extLst>
              </a:tr>
              <a:tr h="248950">
                <a:tc>
                  <a:txBody>
                    <a:bodyPr/>
                    <a:lstStyle/>
                    <a:p>
                      <a:pPr marL="0" marR="0" lvl="0" indent="0" algn="ctr" rtl="0">
                        <a:lnSpc>
                          <a:spcPct val="100000"/>
                        </a:lnSpc>
                        <a:spcBef>
                          <a:spcPts val="0"/>
                        </a:spcBef>
                        <a:spcAft>
                          <a:spcPts val="0"/>
                        </a:spcAft>
                        <a:buClr>
                          <a:schemeClr val="dk1"/>
                        </a:buClr>
                        <a:buSzPts val="1600"/>
                        <a:buFont typeface="Arial"/>
                        <a:buNone/>
                      </a:pPr>
                      <a:r>
                        <a:rPr lang="fr-FR" sz="1600" b="0" u="none" strike="noStrike" cap="none">
                          <a:solidFill>
                            <a:schemeClr val="dk1"/>
                          </a:solidFill>
                          <a:latin typeface="Arial"/>
                          <a:ea typeface="Arial"/>
                          <a:cs typeface="Arial"/>
                          <a:sym typeface="Arial"/>
                        </a:rPr>
                        <a:t>24</a:t>
                      </a:r>
                      <a:endParaRPr sz="1600" b="0" i="0" u="none" strike="noStrike" cap="non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u="none" strike="noStrike">
                          <a:solidFill>
                            <a:schemeClr val="dk1"/>
                          </a:solidFill>
                          <a:latin typeface="Arial"/>
                          <a:ea typeface="Arial"/>
                          <a:cs typeface="Arial"/>
                          <a:sym typeface="Arial"/>
                        </a:rPr>
                        <a:t>Oui</a:t>
                      </a:r>
                      <a:endParaRPr sz="1600" b="0" i="0" u="none" strike="noStrike">
                        <a:solidFill>
                          <a:schemeClr val="dk1"/>
                        </a:solidFill>
                        <a:latin typeface="Arial"/>
                        <a:ea typeface="Arial"/>
                        <a:cs typeface="Arial"/>
                        <a:sym typeface="Arial"/>
                      </a:endParaRPr>
                    </a:p>
                  </a:txBody>
                  <a:tcPr marL="0" marR="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2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7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7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7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80"/>
        <p:cNvGrpSpPr/>
        <p:nvPr/>
      </p:nvGrpSpPr>
      <p:grpSpPr>
        <a:xfrm>
          <a:off x="0" y="0"/>
          <a:ext cx="0" cy="0"/>
          <a:chOff x="0" y="0"/>
          <a:chExt cx="0" cy="0"/>
        </a:xfrm>
      </p:grpSpPr>
      <p:sp>
        <p:nvSpPr>
          <p:cNvPr id="1281" name="Google Shape;1281;p143"/>
          <p:cNvSpPr txBox="1">
            <a:spLocks noGrp="1"/>
          </p:cNvSpPr>
          <p:nvPr>
            <p:ph type="body" idx="1"/>
          </p:nvPr>
        </p:nvSpPr>
        <p:spPr>
          <a:xfrm>
            <a:off x="838200" y="1478850"/>
            <a:ext cx="11133900" cy="46392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a:t>14/24 = ?</a:t>
            </a:r>
            <a:endParaRPr/>
          </a:p>
          <a:p>
            <a:pPr marL="228600" lvl="0" indent="-228600" algn="l" rtl="0">
              <a:lnSpc>
                <a:spcPct val="100000"/>
              </a:lnSpc>
              <a:spcBef>
                <a:spcPts val="1000"/>
              </a:spcBef>
              <a:spcAft>
                <a:spcPts val="0"/>
              </a:spcAft>
              <a:buClr>
                <a:schemeClr val="dk1"/>
              </a:buClr>
              <a:buSzPts val="2400"/>
              <a:buChar char="•"/>
            </a:pPr>
            <a:r>
              <a:rPr lang="fr-FR" sz="2400"/>
              <a:t>Si le dénominateur est &lt;1000, arrondir à 2 chiffres significatifs</a:t>
            </a:r>
            <a:endParaRPr/>
          </a:p>
          <a:p>
            <a:pPr marL="228600" lvl="0" indent="-228600" algn="l" rtl="0">
              <a:lnSpc>
                <a:spcPct val="100000"/>
              </a:lnSpc>
              <a:spcBef>
                <a:spcPts val="1000"/>
              </a:spcBef>
              <a:spcAft>
                <a:spcPts val="0"/>
              </a:spcAft>
              <a:buClr>
                <a:schemeClr val="dk1"/>
              </a:buClr>
              <a:buSzPts val="2400"/>
              <a:buChar char="•"/>
            </a:pPr>
            <a:r>
              <a:rPr lang="fr-FR" sz="2400"/>
              <a:t>Il est plus facile de lire et d'interpréter des pourcentages arrondis :</a:t>
            </a:r>
            <a:endParaRPr/>
          </a:p>
          <a:p>
            <a:pPr marL="228600" lvl="0" indent="-228600" algn="l" rtl="0">
              <a:lnSpc>
                <a:spcPct val="100000"/>
              </a:lnSpc>
              <a:spcBef>
                <a:spcPts val="1000"/>
              </a:spcBef>
              <a:spcAft>
                <a:spcPts val="0"/>
              </a:spcAft>
              <a:buClr>
                <a:schemeClr val="dk1"/>
              </a:buClr>
              <a:buSzPts val="2400"/>
              <a:buChar char="•"/>
            </a:pPr>
            <a:r>
              <a:rPr lang="fr-FR" sz="2400"/>
              <a:t>Une précision supplémentaire n'est souvent pas nécessaire (ou utile)</a:t>
            </a:r>
            <a:endParaRPr/>
          </a:p>
          <a:p>
            <a:pPr marL="228600" lvl="0" indent="-5080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1282" name="Google Shape;1282;p14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Arrondir les pourcentages</a:t>
            </a:r>
            <a:endParaRPr>
              <a:latin typeface="Franklin Gothic Medium" panose="020B0603020102020204" pitchFamily="34" charset="0"/>
            </a:endParaRPr>
          </a:p>
        </p:txBody>
      </p:sp>
      <p:graphicFrame>
        <p:nvGraphicFramePr>
          <p:cNvPr id="1283" name="Google Shape;1283;p143"/>
          <p:cNvGraphicFramePr/>
          <p:nvPr/>
        </p:nvGraphicFramePr>
        <p:xfrm>
          <a:off x="762000" y="3593496"/>
          <a:ext cx="5116300" cy="1835375"/>
        </p:xfrm>
        <a:graphic>
          <a:graphicData uri="http://schemas.openxmlformats.org/drawingml/2006/table">
            <a:tbl>
              <a:tblPr>
                <a:noFill/>
                <a:tableStyleId>{A6B38839-0427-4ACF-AF99-603AB6811630}</a:tableStyleId>
              </a:tblPr>
              <a:tblGrid>
                <a:gridCol w="3276600">
                  <a:extLst>
                    <a:ext uri="{9D8B030D-6E8A-4147-A177-3AD203B41FA5}">
                      <a16:colId xmlns:a16="http://schemas.microsoft.com/office/drawing/2014/main" val="20000"/>
                    </a:ext>
                  </a:extLst>
                </a:gridCol>
                <a:gridCol w="746050">
                  <a:extLst>
                    <a:ext uri="{9D8B030D-6E8A-4147-A177-3AD203B41FA5}">
                      <a16:colId xmlns:a16="http://schemas.microsoft.com/office/drawing/2014/main" val="20001"/>
                    </a:ext>
                  </a:extLst>
                </a:gridCol>
                <a:gridCol w="1093650">
                  <a:extLst>
                    <a:ext uri="{9D8B030D-6E8A-4147-A177-3AD203B41FA5}">
                      <a16:colId xmlns:a16="http://schemas.microsoft.com/office/drawing/2014/main" val="20002"/>
                    </a:ext>
                  </a:extLst>
                </a:gridCol>
              </a:tblGrid>
              <a:tr h="367075">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6707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Cause du décès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2000</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2019</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67075">
                <a:tc>
                  <a:txBody>
                    <a:bodyPr/>
                    <a:lstStyle/>
                    <a:p>
                      <a:pPr marL="0" marR="0" lvl="0" indent="0" algn="l" rtl="0">
                        <a:spcBef>
                          <a:spcPts val="0"/>
                        </a:spcBef>
                        <a:spcAft>
                          <a:spcPts val="0"/>
                        </a:spcAft>
                        <a:buNone/>
                      </a:pPr>
                      <a:r>
                        <a:rPr lang="fr-FR" sz="1800" b="0" i="0" u="none" strike="noStrike">
                          <a:solidFill>
                            <a:srgbClr val="000000"/>
                          </a:solidFill>
                          <a:latin typeface="Arial"/>
                          <a:ea typeface="Arial"/>
                          <a:cs typeface="Arial"/>
                          <a:sym typeface="Arial"/>
                        </a:rPr>
                        <a:t>Maladie cardiaque ischémique</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13</a:t>
                      </a:r>
                      <a:r>
                        <a:rPr lang="fr-FR" sz="1800"/>
                        <a:t>,</a:t>
                      </a:r>
                      <a:r>
                        <a:rPr lang="fr-FR" sz="1800" b="0" i="0" u="none" strike="noStrike">
                          <a:solidFill>
                            <a:schemeClr val="dk1"/>
                          </a:solidFill>
                          <a:latin typeface="Arial"/>
                          <a:ea typeface="Arial"/>
                          <a:cs typeface="Arial"/>
                          <a:sym typeface="Arial"/>
                        </a:rPr>
                        <a:t>2</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16</a:t>
                      </a:r>
                      <a:r>
                        <a:rPr lang="fr-FR" sz="1800"/>
                        <a:t>,</a:t>
                      </a:r>
                      <a:r>
                        <a:rPr lang="fr-FR" sz="1800" b="0" i="0" u="none" strike="noStrike">
                          <a:solidFill>
                            <a:schemeClr val="dk1"/>
                          </a:solidFill>
                          <a:latin typeface="Arial"/>
                          <a:ea typeface="Arial"/>
                          <a:cs typeface="Arial"/>
                          <a:sym typeface="Arial"/>
                        </a:rPr>
                        <a:t>0</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67075">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Accident vasculaire cérébral</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10</a:t>
                      </a:r>
                      <a:r>
                        <a:rPr lang="fr-FR" sz="1800"/>
                        <a:t>,</a:t>
                      </a:r>
                      <a:r>
                        <a:rPr lang="fr-FR" sz="1800" b="0" i="0" u="none" strike="noStrike">
                          <a:solidFill>
                            <a:schemeClr val="dk1"/>
                          </a:solidFill>
                          <a:latin typeface="Arial"/>
                          <a:ea typeface="Arial"/>
                          <a:cs typeface="Arial"/>
                          <a:sym typeface="Arial"/>
                        </a:rPr>
                        <a:t>7</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11</a:t>
                      </a:r>
                      <a:r>
                        <a:rPr lang="fr-FR" sz="1800"/>
                        <a:t>,</a:t>
                      </a:r>
                      <a:r>
                        <a:rPr lang="fr-FR" sz="1800" b="0" i="0" u="none" strike="noStrike">
                          <a:solidFill>
                            <a:schemeClr val="dk1"/>
                          </a:solidFill>
                          <a:latin typeface="Arial"/>
                          <a:ea typeface="Arial"/>
                          <a:cs typeface="Arial"/>
                          <a:sym typeface="Arial"/>
                        </a:rPr>
                        <a:t>2</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67075">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BPCO</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5</a:t>
                      </a:r>
                      <a:r>
                        <a:rPr lang="fr-FR" sz="1800"/>
                        <a:t>,</a:t>
                      </a:r>
                      <a:r>
                        <a:rPr lang="fr-FR" sz="1800" b="0" i="0" u="none" strike="noStrike">
                          <a:solidFill>
                            <a:schemeClr val="dk1"/>
                          </a:solidFill>
                          <a:latin typeface="Arial"/>
                          <a:ea typeface="Arial"/>
                          <a:cs typeface="Arial"/>
                          <a:sym typeface="Arial"/>
                        </a:rPr>
                        <a:t>8</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5</a:t>
                      </a:r>
                      <a:r>
                        <a:rPr lang="fr-FR" sz="1800"/>
                        <a:t>,</a:t>
                      </a:r>
                      <a:r>
                        <a:rPr lang="fr-FR" sz="1800" b="0" i="0" u="none" strike="noStrike">
                          <a:solidFill>
                            <a:schemeClr val="dk1"/>
                          </a:solidFill>
                          <a:latin typeface="Arial"/>
                          <a:ea typeface="Arial"/>
                          <a:cs typeface="Arial"/>
                          <a:sym typeface="Arial"/>
                        </a:rPr>
                        <a:t>8</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1284" name="Google Shape;1284;p143"/>
          <p:cNvGraphicFramePr/>
          <p:nvPr>
            <p:extLst>
              <p:ext uri="{D42A27DB-BD31-4B8C-83A1-F6EECF244321}">
                <p14:modId xmlns:p14="http://schemas.microsoft.com/office/powerpoint/2010/main" val="3187179316"/>
              </p:ext>
            </p:extLst>
          </p:nvPr>
        </p:nvGraphicFramePr>
        <p:xfrm>
          <a:off x="6522331" y="3439493"/>
          <a:ext cx="5020750" cy="1976550"/>
        </p:xfrm>
        <a:graphic>
          <a:graphicData uri="http://schemas.openxmlformats.org/drawingml/2006/table">
            <a:tbl>
              <a:tblPr>
                <a:noFill/>
                <a:tableStyleId>{A6B38839-0427-4ACF-AF99-603AB6811630}</a:tableStyleId>
              </a:tblPr>
              <a:tblGrid>
                <a:gridCol w="3496750">
                  <a:extLst>
                    <a:ext uri="{9D8B030D-6E8A-4147-A177-3AD203B41FA5}">
                      <a16:colId xmlns:a16="http://schemas.microsoft.com/office/drawing/2014/main" val="20000"/>
                    </a:ext>
                  </a:extLst>
                </a:gridCol>
                <a:gridCol w="598725">
                  <a:extLst>
                    <a:ext uri="{9D8B030D-6E8A-4147-A177-3AD203B41FA5}">
                      <a16:colId xmlns:a16="http://schemas.microsoft.com/office/drawing/2014/main" val="20001"/>
                    </a:ext>
                  </a:extLst>
                </a:gridCol>
                <a:gridCol w="925275">
                  <a:extLst>
                    <a:ext uri="{9D8B030D-6E8A-4147-A177-3AD203B41FA5}">
                      <a16:colId xmlns:a16="http://schemas.microsoft.com/office/drawing/2014/main" val="20002"/>
                    </a:ext>
                  </a:extLst>
                </a:gridCol>
              </a:tblGrid>
              <a:tr h="511625">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800" b="1" i="0" u="none" strike="noStrike">
                        <a:solidFill>
                          <a:srgbClr val="000000"/>
                        </a:solidFill>
                        <a:latin typeface="Arial"/>
                        <a:ea typeface="Arial"/>
                        <a:cs typeface="Arial"/>
                        <a:sym typeface="Arial"/>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0277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Cause du décès</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2000</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800"/>
                        <a:buFont typeface="Arial"/>
                        <a:buNone/>
                      </a:pPr>
                      <a:r>
                        <a:rPr lang="fr-FR" sz="1800" b="1" i="0" u="none" strike="noStrike">
                          <a:solidFill>
                            <a:srgbClr val="000000"/>
                          </a:solidFill>
                          <a:latin typeface="Arial"/>
                          <a:ea typeface="Arial"/>
                          <a:cs typeface="Arial"/>
                          <a:sym typeface="Arial"/>
                        </a:rPr>
                        <a:t>2019</a:t>
                      </a:r>
                      <a:endParaRPr/>
                    </a:p>
                  </a:txBody>
                  <a:tcPr marL="6350" marR="6350" marT="6350"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54050">
                <a:tc>
                  <a:txBody>
                    <a:bodyPr/>
                    <a:lstStyle/>
                    <a:p>
                      <a:pPr marL="0" marR="0" lvl="0" indent="0" algn="l" rtl="0">
                        <a:spcBef>
                          <a:spcPts val="0"/>
                        </a:spcBef>
                        <a:spcAft>
                          <a:spcPts val="0"/>
                        </a:spcAft>
                        <a:buNone/>
                      </a:pPr>
                      <a:r>
                        <a:rPr lang="fr-FR" sz="1800" b="0" i="0" u="none" strike="noStrike">
                          <a:solidFill>
                            <a:srgbClr val="000000"/>
                          </a:solidFill>
                          <a:latin typeface="Arial"/>
                          <a:ea typeface="Arial"/>
                          <a:cs typeface="Arial"/>
                          <a:sym typeface="Arial"/>
                        </a:rPr>
                        <a:t>Maladie cardiaque ischémique</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13</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16</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54050">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Accident vasculaire cérébral</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11</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11</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54050">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a:solidFill>
                            <a:srgbClr val="000000"/>
                          </a:solidFill>
                          <a:latin typeface="Arial"/>
                          <a:ea typeface="Arial"/>
                          <a:cs typeface="Arial"/>
                          <a:sym typeface="Arial"/>
                        </a:rPr>
                        <a:t>BPCO</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6</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800" b="0" i="0" u="none" strike="noStrike">
                          <a:solidFill>
                            <a:schemeClr val="dk1"/>
                          </a:solidFill>
                          <a:latin typeface="Arial"/>
                          <a:ea typeface="Arial"/>
                          <a:cs typeface="Arial"/>
                          <a:sym typeface="Arial"/>
                        </a:rPr>
                        <a:t>6</a:t>
                      </a:r>
                      <a:endParaRPr/>
                    </a:p>
                  </a:txBody>
                  <a:tcPr marL="6350" marR="6350" marT="635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285" name="Google Shape;1285;p143"/>
          <p:cNvSpPr txBox="1"/>
          <p:nvPr/>
        </p:nvSpPr>
        <p:spPr>
          <a:xfrm>
            <a:off x="2240650" y="1478850"/>
            <a:ext cx="1079500" cy="46166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rgbClr val="00953A"/>
                </a:solidFill>
                <a:latin typeface="Arial"/>
                <a:ea typeface="Arial"/>
                <a:cs typeface="Arial"/>
                <a:sym typeface="Arial"/>
              </a:rPr>
              <a:t>58 %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8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8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81">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14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400"/>
              <a:buNone/>
            </a:pPr>
            <a:r>
              <a:rPr lang="fr-FR" sz="2400">
                <a:solidFill>
                  <a:srgbClr val="000000"/>
                </a:solidFill>
              </a:rPr>
              <a:t>Parmi les 10 000 adultes ayant participé à une enquête sur la pression artérielle (PA), 570 ont été diagnostiqués comme souffrant d'hypertension (définie par une mesure de la PA diastolique &gt; 95 mm Hg).</a:t>
            </a:r>
            <a:endParaRPr/>
          </a:p>
          <a:p>
            <a:pPr marL="463550" lvl="0" indent="-463550" algn="l" rtl="0">
              <a:lnSpc>
                <a:spcPct val="100000"/>
              </a:lnSpc>
              <a:spcBef>
                <a:spcPts val="2300"/>
              </a:spcBef>
              <a:spcAft>
                <a:spcPts val="0"/>
              </a:spcAft>
              <a:buClr>
                <a:srgbClr val="000000"/>
              </a:buClr>
              <a:buSzPts val="2400"/>
              <a:buNone/>
            </a:pPr>
            <a:r>
              <a:rPr lang="fr-FR" sz="2400">
                <a:solidFill>
                  <a:srgbClr val="000000"/>
                </a:solidFill>
              </a:rPr>
              <a:t>Quelle est la proportion d'hypertendus parmi les participants à l'enquête ?</a:t>
            </a:r>
            <a:endParaRPr/>
          </a:p>
          <a:p>
            <a:pPr marL="0" lvl="1" indent="0" algn="l" rtl="0">
              <a:lnSpc>
                <a:spcPct val="100000"/>
              </a:lnSpc>
              <a:spcBef>
                <a:spcPts val="1700"/>
              </a:spcBef>
              <a:spcAft>
                <a:spcPts val="0"/>
              </a:spcAft>
              <a:buSzPts val="2800"/>
              <a:buNone/>
            </a:pPr>
            <a:r>
              <a:rPr lang="fr-FR" sz="2800" b="1">
                <a:solidFill>
                  <a:srgbClr val="00953A"/>
                </a:solidFill>
              </a:rPr>
              <a:t>	</a:t>
            </a:r>
            <a:r>
              <a:rPr lang="fr-FR" b="1">
                <a:solidFill>
                  <a:srgbClr val="00953A"/>
                </a:solidFill>
              </a:rPr>
              <a:t>570 personnes souffrant d'hypertension</a:t>
            </a:r>
            <a:endParaRPr/>
          </a:p>
          <a:p>
            <a:pPr marL="0" lvl="1" indent="0" algn="l" rtl="0">
              <a:lnSpc>
                <a:spcPct val="100000"/>
              </a:lnSpc>
              <a:spcBef>
                <a:spcPts val="0"/>
              </a:spcBef>
              <a:spcAft>
                <a:spcPts val="0"/>
              </a:spcAft>
              <a:buSzPts val="2400"/>
              <a:buNone/>
            </a:pPr>
            <a:r>
              <a:rPr lang="fr-FR" b="1">
                <a:solidFill>
                  <a:srgbClr val="00953A"/>
                </a:solidFill>
              </a:rPr>
              <a:t>	         10 000 personnes inscrites</a:t>
            </a:r>
            <a:endParaRPr/>
          </a:p>
          <a:p>
            <a:pPr marL="0" lvl="1" indent="0" algn="l" rtl="0">
              <a:lnSpc>
                <a:spcPct val="100000"/>
              </a:lnSpc>
              <a:spcBef>
                <a:spcPts val="500"/>
              </a:spcBef>
              <a:spcAft>
                <a:spcPts val="0"/>
              </a:spcAft>
              <a:buSzPts val="2400"/>
              <a:buNone/>
            </a:pPr>
            <a:r>
              <a:rPr lang="fr-FR"/>
              <a:t>Quelle est la proportion de personnes ne souffrant pas d'hypertension ?</a:t>
            </a:r>
            <a:endParaRPr/>
          </a:p>
          <a:p>
            <a:pPr marL="0" lvl="0" indent="0" algn="l" rtl="0">
              <a:lnSpc>
                <a:spcPct val="100000"/>
              </a:lnSpc>
              <a:spcBef>
                <a:spcPts val="1400"/>
              </a:spcBef>
              <a:spcAft>
                <a:spcPts val="0"/>
              </a:spcAft>
              <a:buClr>
                <a:srgbClr val="CC0000"/>
              </a:buClr>
              <a:buSzPts val="1820"/>
              <a:buNone/>
            </a:pPr>
            <a:r>
              <a:rPr lang="fr-FR" b="1">
                <a:solidFill>
                  <a:srgbClr val="00953A"/>
                </a:solidFill>
              </a:rPr>
              <a:t>	</a:t>
            </a:r>
            <a:r>
              <a:rPr lang="fr-FR" sz="2400" b="1">
                <a:solidFill>
                  <a:srgbClr val="00953A"/>
                </a:solidFill>
              </a:rPr>
              <a:t>9 430 personnes non hypertendues = 0,943</a:t>
            </a:r>
            <a:br>
              <a:rPr lang="fr-FR" b="1">
                <a:solidFill>
                  <a:srgbClr val="00953A"/>
                </a:solidFill>
              </a:rPr>
            </a:br>
            <a:r>
              <a:rPr lang="fr-FR" b="1">
                <a:solidFill>
                  <a:srgbClr val="00953A"/>
                </a:solidFill>
              </a:rPr>
              <a:t>                 </a:t>
            </a:r>
            <a:r>
              <a:rPr lang="fr-FR" sz="2400" b="1">
                <a:solidFill>
                  <a:srgbClr val="00953A"/>
                </a:solidFill>
              </a:rPr>
              <a:t>10 000 personnes inscrites</a:t>
            </a:r>
            <a:endParaRPr b="1">
              <a:solidFill>
                <a:srgbClr val="00953A"/>
              </a:solidFill>
            </a:endParaRPr>
          </a:p>
        </p:txBody>
      </p:sp>
      <p:sp>
        <p:nvSpPr>
          <p:cNvPr id="1292" name="Google Shape;1292;p14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Proportions : Pratique 2</a:t>
            </a:r>
            <a:endParaRPr>
              <a:latin typeface="Franklin Gothic Medium" panose="020B0603020102020204" pitchFamily="34" charset="0"/>
            </a:endParaRPr>
          </a:p>
        </p:txBody>
      </p:sp>
      <p:sp>
        <p:nvSpPr>
          <p:cNvPr id="1293" name="Google Shape;1293;p144"/>
          <p:cNvSpPr/>
          <p:nvPr/>
        </p:nvSpPr>
        <p:spPr>
          <a:xfrm>
            <a:off x="8125303" y="4898227"/>
            <a:ext cx="1408767"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2400" b="1">
                <a:solidFill>
                  <a:srgbClr val="109648"/>
                </a:solidFill>
                <a:latin typeface="Arial"/>
                <a:ea typeface="Arial"/>
                <a:cs typeface="Arial"/>
                <a:sym typeface="Arial"/>
              </a:rPr>
              <a:t>= 94.3 %</a:t>
            </a:r>
            <a:endParaRPr sz="2400">
              <a:solidFill>
                <a:srgbClr val="109648"/>
              </a:solidFill>
              <a:latin typeface="Arial"/>
              <a:ea typeface="Arial"/>
              <a:cs typeface="Arial"/>
              <a:sym typeface="Arial"/>
            </a:endParaRPr>
          </a:p>
        </p:txBody>
      </p:sp>
      <p:cxnSp>
        <p:nvCxnSpPr>
          <p:cNvPr id="1294" name="Google Shape;1294;p144"/>
          <p:cNvCxnSpPr/>
          <p:nvPr/>
        </p:nvCxnSpPr>
        <p:spPr>
          <a:xfrm>
            <a:off x="1928733" y="5349006"/>
            <a:ext cx="4994581" cy="0"/>
          </a:xfrm>
          <a:prstGeom prst="straightConnector1">
            <a:avLst/>
          </a:prstGeom>
          <a:noFill/>
          <a:ln w="38100" cap="flat" cmpd="sng">
            <a:solidFill>
              <a:srgbClr val="00953A"/>
            </a:solidFill>
            <a:prstDash val="solid"/>
            <a:miter lim="800000"/>
            <a:headEnd type="none" w="sm" len="sm"/>
            <a:tailEnd type="none" w="sm" len="sm"/>
          </a:ln>
        </p:spPr>
      </p:cxnSp>
      <p:sp>
        <p:nvSpPr>
          <p:cNvPr id="1295" name="Google Shape;1295;p144"/>
          <p:cNvSpPr/>
          <p:nvPr/>
        </p:nvSpPr>
        <p:spPr>
          <a:xfrm>
            <a:off x="7942513" y="3680052"/>
            <a:ext cx="2528636" cy="461665"/>
          </a:xfrm>
          <a:prstGeom prst="rect">
            <a:avLst/>
          </a:prstGeom>
          <a:noFill/>
          <a:ln>
            <a:noFill/>
          </a:ln>
        </p:spPr>
        <p:txBody>
          <a:bodyPr spcFirstLastPara="1" wrap="square" lIns="91425" tIns="45700" rIns="91425" bIns="45700" anchor="t" anchorCtr="0">
            <a:noAutofit/>
          </a:bodyPr>
          <a:lstStyle/>
          <a:p>
            <a:pPr marL="0" marR="0" lvl="1" indent="0" algn="l" rtl="0">
              <a:spcBef>
                <a:spcPts val="0"/>
              </a:spcBef>
              <a:spcAft>
                <a:spcPts val="0"/>
              </a:spcAft>
              <a:buNone/>
            </a:pPr>
            <a:r>
              <a:rPr lang="fr-FR" sz="2400" b="1" i="0" u="none" strike="noStrike" cap="none">
                <a:solidFill>
                  <a:srgbClr val="00953A"/>
                </a:solidFill>
                <a:latin typeface="Arial"/>
                <a:ea typeface="Arial"/>
                <a:cs typeface="Arial"/>
                <a:sym typeface="Arial"/>
              </a:rPr>
              <a:t>= 0</a:t>
            </a:r>
            <a:r>
              <a:rPr lang="fr-FR" sz="2400" b="1">
                <a:solidFill>
                  <a:srgbClr val="00953A"/>
                </a:solidFill>
              </a:rPr>
              <a:t>,</a:t>
            </a:r>
            <a:r>
              <a:rPr lang="fr-FR" sz="2400" b="1" i="0" u="none" strike="noStrike" cap="none">
                <a:solidFill>
                  <a:srgbClr val="00953A"/>
                </a:solidFill>
                <a:latin typeface="Arial"/>
                <a:ea typeface="Arial"/>
                <a:cs typeface="Arial"/>
                <a:sym typeface="Arial"/>
              </a:rPr>
              <a:t>057 = 6%</a:t>
            </a:r>
            <a:endParaRPr sz="2400" b="1" i="0" u="none" strike="noStrike" cap="none">
              <a:solidFill>
                <a:srgbClr val="00953A"/>
              </a:solidFill>
              <a:latin typeface="Arial"/>
              <a:ea typeface="Arial"/>
              <a:cs typeface="Arial"/>
              <a:sym typeface="Arial"/>
            </a:endParaRPr>
          </a:p>
        </p:txBody>
      </p:sp>
      <p:sp>
        <p:nvSpPr>
          <p:cNvPr id="1296" name="Google Shape;1296;p144"/>
          <p:cNvSpPr txBox="1"/>
          <p:nvPr/>
        </p:nvSpPr>
        <p:spPr>
          <a:xfrm>
            <a:off x="838200" y="4984099"/>
            <a:ext cx="9488714" cy="126188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CC0000"/>
              </a:buClr>
              <a:buSzPts val="1560"/>
              <a:buFont typeface="Arial"/>
              <a:buNone/>
            </a:pPr>
            <a:r>
              <a:rPr lang="fr-FR" sz="2400" dirty="0">
                <a:solidFill>
                  <a:schemeClr val="dk1"/>
                </a:solidFill>
                <a:latin typeface="Arial"/>
                <a:ea typeface="Arial"/>
                <a:cs typeface="Arial"/>
                <a:sym typeface="Arial"/>
              </a:rPr>
              <a:t>Raccourci lorsqu'il n'y a que deux catégories : </a:t>
            </a:r>
            <a:r>
              <a:rPr lang="fr-FR" sz="2400" b="1" dirty="0">
                <a:solidFill>
                  <a:srgbClr val="00953A"/>
                </a:solidFill>
                <a:latin typeface="Arial"/>
                <a:ea typeface="Arial"/>
                <a:cs typeface="Arial"/>
                <a:sym typeface="Arial"/>
              </a:rPr>
              <a:t>100 % - 6 % = 94 %</a:t>
            </a:r>
            <a:endParaRPr dirty="0"/>
          </a:p>
          <a:p>
            <a:pPr marL="0" marR="0" lvl="0" indent="0" algn="l" rtl="0">
              <a:spcBef>
                <a:spcPts val="0"/>
              </a:spcBef>
              <a:spcAft>
                <a:spcPts val="0"/>
              </a:spcAft>
              <a:buClr>
                <a:srgbClr val="CC0000"/>
              </a:buClr>
              <a:buSzPts val="1560"/>
              <a:buFont typeface="Arial"/>
              <a:buNone/>
            </a:pPr>
            <a:endParaRPr sz="2400" b="1" dirty="0">
              <a:solidFill>
                <a:srgbClr val="109648"/>
              </a:solidFill>
              <a:latin typeface="Arial"/>
              <a:ea typeface="Arial"/>
              <a:cs typeface="Arial"/>
              <a:sym typeface="Arial"/>
            </a:endParaRPr>
          </a:p>
          <a:p>
            <a:pPr marL="0" marR="0" lvl="0" indent="0" algn="l" rtl="0">
              <a:spcBef>
                <a:spcPts val="0"/>
              </a:spcBef>
              <a:spcAft>
                <a:spcPts val="0"/>
              </a:spcAft>
              <a:buClr>
                <a:srgbClr val="CC0000"/>
              </a:buClr>
              <a:buSzPts val="1820"/>
              <a:buFont typeface="Arial"/>
              <a:buNone/>
            </a:pPr>
            <a:endParaRPr sz="2800" b="1" dirty="0">
              <a:solidFill>
                <a:srgbClr val="109648"/>
              </a:solidFill>
              <a:latin typeface="Arial"/>
              <a:ea typeface="Arial"/>
              <a:cs typeface="Arial"/>
              <a:sym typeface="Arial"/>
            </a:endParaRPr>
          </a:p>
        </p:txBody>
      </p:sp>
      <p:cxnSp>
        <p:nvCxnSpPr>
          <p:cNvPr id="1297" name="Google Shape;1297;p144"/>
          <p:cNvCxnSpPr/>
          <p:nvPr/>
        </p:nvCxnSpPr>
        <p:spPr>
          <a:xfrm>
            <a:off x="1928733" y="3923775"/>
            <a:ext cx="5669496" cy="0"/>
          </a:xfrm>
          <a:prstGeom prst="straightConnector1">
            <a:avLst/>
          </a:prstGeom>
          <a:noFill/>
          <a:ln w="19050"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9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9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9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9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9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9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3" grpId="0"/>
      <p:bldP spid="1295" grpId="0"/>
      <p:bldP spid="129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sp>
        <p:nvSpPr>
          <p:cNvPr id="1304" name="Google Shape;1304;p14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Arial"/>
              <a:buChar char="•"/>
            </a:pPr>
            <a:r>
              <a:rPr lang="fr-FR"/>
              <a:t>Prévalence</a:t>
            </a:r>
            <a:endParaRPr/>
          </a:p>
          <a:p>
            <a:pPr marL="228600" lvl="0" indent="-228600" algn="l" rtl="0">
              <a:lnSpc>
                <a:spcPct val="100000"/>
              </a:lnSpc>
              <a:spcBef>
                <a:spcPts val="1000"/>
              </a:spcBef>
              <a:spcAft>
                <a:spcPts val="0"/>
              </a:spcAft>
              <a:buClr>
                <a:schemeClr val="dk1"/>
              </a:buClr>
              <a:buSzPts val="2800"/>
              <a:buFont typeface="Arial"/>
              <a:buChar char="•"/>
            </a:pPr>
            <a:r>
              <a:rPr lang="fr-FR"/>
              <a:t>Incidence</a:t>
            </a:r>
            <a:endParaRPr/>
          </a:p>
          <a:p>
            <a:pPr marL="228600" lvl="0" indent="-228600" algn="l" rtl="0">
              <a:lnSpc>
                <a:spcPct val="100000"/>
              </a:lnSpc>
              <a:spcBef>
                <a:spcPts val="1000"/>
              </a:spcBef>
              <a:spcAft>
                <a:spcPts val="0"/>
              </a:spcAft>
              <a:buClr>
                <a:schemeClr val="dk1"/>
              </a:buClr>
              <a:buSzPts val="2800"/>
              <a:buFont typeface="Arial"/>
              <a:buChar char="•"/>
            </a:pPr>
            <a:r>
              <a:rPr lang="fr-FR"/>
              <a:t>Taux d'attaque</a:t>
            </a:r>
            <a:endParaRPr/>
          </a:p>
          <a:p>
            <a:pPr marL="228600" lvl="0" indent="-228600" algn="l" rtl="0">
              <a:lnSpc>
                <a:spcPct val="100000"/>
              </a:lnSpc>
              <a:spcBef>
                <a:spcPts val="1000"/>
              </a:spcBef>
              <a:spcAft>
                <a:spcPts val="0"/>
              </a:spcAft>
              <a:buClr>
                <a:schemeClr val="dk1"/>
              </a:buClr>
              <a:buSzPts val="2800"/>
              <a:buFont typeface="Arial"/>
              <a:buChar char="•"/>
            </a:pPr>
            <a:r>
              <a:rPr lang="fr-FR"/>
              <a:t>Taux de mortalité</a:t>
            </a:r>
            <a:endParaRPr/>
          </a:p>
          <a:p>
            <a:pPr marL="228600" lvl="0" indent="-228600" algn="l" rtl="0">
              <a:lnSpc>
                <a:spcPct val="100000"/>
              </a:lnSpc>
              <a:spcBef>
                <a:spcPts val="1000"/>
              </a:spcBef>
              <a:spcAft>
                <a:spcPts val="0"/>
              </a:spcAft>
              <a:buClr>
                <a:schemeClr val="dk1"/>
              </a:buClr>
              <a:buSzPts val="2800"/>
              <a:buChar char="•"/>
            </a:pPr>
            <a:r>
              <a:rPr lang="fr-FR"/>
              <a:t>Taux de létalité</a:t>
            </a:r>
            <a:endParaRPr/>
          </a:p>
          <a:p>
            <a:pPr marL="228600" lvl="0" indent="-228600" algn="l" rtl="0">
              <a:lnSpc>
                <a:spcPct val="100000"/>
              </a:lnSpc>
              <a:spcBef>
                <a:spcPts val="1000"/>
              </a:spcBef>
              <a:spcAft>
                <a:spcPts val="0"/>
              </a:spcAft>
              <a:buClr>
                <a:schemeClr val="dk1"/>
              </a:buClr>
              <a:buSzPts val="2800"/>
              <a:buFont typeface="Arial"/>
              <a:buChar char="•"/>
            </a:pPr>
            <a:r>
              <a:rPr lang="fr-FR"/>
              <a:t>Autres taux</a:t>
            </a:r>
            <a:endParaRPr/>
          </a:p>
          <a:p>
            <a:pPr marL="287020" lvl="0" indent="-109220" algn="l" rtl="0">
              <a:lnSpc>
                <a:spcPct val="100000"/>
              </a:lnSpc>
              <a:spcBef>
                <a:spcPts val="1000"/>
              </a:spcBef>
              <a:spcAft>
                <a:spcPts val="0"/>
              </a:spcAft>
              <a:buClr>
                <a:schemeClr val="dk1"/>
              </a:buClr>
              <a:buSzPts val="2800"/>
              <a:buNone/>
            </a:pPr>
            <a:endParaRPr/>
          </a:p>
        </p:txBody>
      </p:sp>
      <p:sp>
        <p:nvSpPr>
          <p:cNvPr id="1305" name="Google Shape;1305;p14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relatifs à la santé</a:t>
            </a:r>
            <a:endParaRPr>
              <a:latin typeface="Franklin Gothic Medium" panose="020B0603020102020204" pitchFamily="34" charset="0"/>
            </a:endParaRPr>
          </a:p>
        </p:txBody>
      </p:sp>
      <p:pic>
        <p:nvPicPr>
          <p:cNvPr id="1306" name="Google Shape;1306;p145" descr="Cough with solid fill"/>
          <p:cNvPicPr preferRelativeResize="0"/>
          <p:nvPr/>
        </p:nvPicPr>
        <p:blipFill rotWithShape="1">
          <a:blip r:embed="rId3">
            <a:alphaModFix/>
          </a:blip>
          <a:srcRect/>
          <a:stretch/>
        </p:blipFill>
        <p:spPr>
          <a:xfrm>
            <a:off x="4423611" y="1478857"/>
            <a:ext cx="3035968" cy="3035968"/>
          </a:xfrm>
          <a:prstGeom prst="rect">
            <a:avLst/>
          </a:prstGeom>
          <a:noFill/>
          <a:ln>
            <a:noFill/>
          </a:ln>
        </p:spPr>
      </p:pic>
      <p:pic>
        <p:nvPicPr>
          <p:cNvPr id="1307" name="Google Shape;1307;p145" descr="Fever with solid fill"/>
          <p:cNvPicPr preferRelativeResize="0"/>
          <p:nvPr/>
        </p:nvPicPr>
        <p:blipFill rotWithShape="1">
          <a:blip r:embed="rId4">
            <a:alphaModFix/>
          </a:blip>
          <a:srcRect/>
          <a:stretch/>
        </p:blipFill>
        <p:spPr>
          <a:xfrm>
            <a:off x="8141368" y="3364832"/>
            <a:ext cx="3035968" cy="303596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312"/>
        <p:cNvGrpSpPr/>
        <p:nvPr/>
      </p:nvGrpSpPr>
      <p:grpSpPr>
        <a:xfrm>
          <a:off x="0" y="0"/>
          <a:ext cx="0" cy="0"/>
          <a:chOff x="0" y="0"/>
          <a:chExt cx="0" cy="0"/>
        </a:xfrm>
      </p:grpSpPr>
      <p:sp>
        <p:nvSpPr>
          <p:cNvPr id="1313" name="Google Shape;1313;p14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sym typeface="Libre Franklin Medium"/>
              </a:rPr>
              <a:t>Incidence ou prévalence : Numérateur</a:t>
            </a:r>
            <a:endParaRPr>
              <a:latin typeface="Franklin Gothic Medium" panose="020B0603020102020204" pitchFamily="34" charset="0"/>
            </a:endParaRPr>
          </a:p>
        </p:txBody>
      </p:sp>
      <p:sp>
        <p:nvSpPr>
          <p:cNvPr id="1314" name="Google Shape;1314;p146"/>
          <p:cNvSpPr txBox="1"/>
          <p:nvPr/>
        </p:nvSpPr>
        <p:spPr>
          <a:xfrm>
            <a:off x="2784475" y="2459039"/>
            <a:ext cx="6459538" cy="36671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Arial"/>
              <a:buNone/>
            </a:pPr>
            <a:r>
              <a:rPr lang="fr-FR" sz="3200">
                <a:solidFill>
                  <a:schemeClr val="dk1"/>
                </a:solidFill>
                <a:latin typeface="Arial"/>
                <a:ea typeface="Arial"/>
                <a:cs typeface="Arial"/>
                <a:sym typeface="Arial"/>
              </a:rPr>
              <a:t>Incidence : </a:t>
            </a:r>
            <a:r>
              <a:rPr lang="fr-FR" sz="3200" b="1">
                <a:solidFill>
                  <a:schemeClr val="dk1"/>
                </a:solidFill>
                <a:latin typeface="Arial"/>
                <a:ea typeface="Arial"/>
                <a:cs typeface="Arial"/>
                <a:sym typeface="Arial"/>
              </a:rPr>
              <a:t>Nouveaux </a:t>
            </a:r>
            <a:r>
              <a:rPr lang="fr-FR" sz="3200">
                <a:solidFill>
                  <a:schemeClr val="dk1"/>
                </a:solidFill>
                <a:latin typeface="Arial"/>
                <a:ea typeface="Arial"/>
                <a:cs typeface="Arial"/>
                <a:sym typeface="Arial"/>
              </a:rPr>
              <a:t>cas </a:t>
            </a:r>
            <a:endParaRPr sz="320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3200"/>
              <a:buFont typeface="Arial"/>
              <a:buNone/>
            </a:pPr>
            <a:endParaRPr sz="320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3200"/>
              <a:buFont typeface="Arial"/>
              <a:buNone/>
            </a:pPr>
            <a:r>
              <a:rPr lang="fr-FR" sz="3200">
                <a:solidFill>
                  <a:schemeClr val="dk1"/>
                </a:solidFill>
                <a:latin typeface="Arial"/>
                <a:ea typeface="Arial"/>
                <a:cs typeface="Arial"/>
                <a:sym typeface="Arial"/>
              </a:rPr>
              <a:t>Prévalence : Cas </a:t>
            </a:r>
            <a:r>
              <a:rPr lang="fr-FR" sz="3200" b="1">
                <a:solidFill>
                  <a:schemeClr val="dk1"/>
                </a:solidFill>
                <a:latin typeface="Arial"/>
                <a:ea typeface="Arial"/>
                <a:cs typeface="Arial"/>
                <a:sym typeface="Arial"/>
              </a:rPr>
              <a:t>actuels</a:t>
            </a:r>
            <a:endParaRPr sz="3200">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19"/>
        <p:cNvGrpSpPr/>
        <p:nvPr/>
      </p:nvGrpSpPr>
      <p:grpSpPr>
        <a:xfrm>
          <a:off x="0" y="0"/>
          <a:ext cx="0" cy="0"/>
          <a:chOff x="0" y="0"/>
          <a:chExt cx="0" cy="0"/>
        </a:xfrm>
      </p:grpSpPr>
      <p:sp>
        <p:nvSpPr>
          <p:cNvPr id="1320" name="Google Shape;1320;p14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latin typeface="Arial"/>
                <a:ea typeface="Arial"/>
                <a:cs typeface="Arial"/>
                <a:sym typeface="Arial"/>
              </a:rPr>
              <a:t>Proportion d'une population atteinte d'une maladie ou d'un état de santé à un moment précis </a:t>
            </a:r>
            <a:r>
              <a:rPr lang="fr-FR">
                <a:solidFill>
                  <a:srgbClr val="00953A"/>
                </a:solidFill>
                <a:latin typeface="Arial"/>
                <a:ea typeface="Arial"/>
                <a:cs typeface="Arial"/>
                <a:sym typeface="Arial"/>
              </a:rPr>
              <a:t>(</a:t>
            </a:r>
            <a:r>
              <a:rPr lang="fr-FR" b="1">
                <a:solidFill>
                  <a:srgbClr val="00953A"/>
                </a:solidFill>
                <a:latin typeface="Arial"/>
                <a:ea typeface="Arial"/>
                <a:cs typeface="Arial"/>
                <a:sym typeface="Arial"/>
              </a:rPr>
              <a:t>prévalence ponctuelle</a:t>
            </a:r>
            <a:r>
              <a:rPr lang="fr-FR">
                <a:solidFill>
                  <a:srgbClr val="00953A"/>
                </a:solidFill>
                <a:latin typeface="Arial"/>
                <a:ea typeface="Arial"/>
                <a:cs typeface="Arial"/>
                <a:sym typeface="Arial"/>
              </a:rPr>
              <a:t>) </a:t>
            </a:r>
            <a:r>
              <a:rPr lang="fr-FR">
                <a:latin typeface="Arial"/>
                <a:ea typeface="Arial"/>
                <a:cs typeface="Arial"/>
                <a:sym typeface="Arial"/>
              </a:rPr>
              <a:t>ou au cours d'une période donnée </a:t>
            </a:r>
            <a:r>
              <a:rPr lang="fr-FR">
                <a:solidFill>
                  <a:srgbClr val="00953A"/>
                </a:solidFill>
                <a:latin typeface="Arial"/>
                <a:ea typeface="Arial"/>
                <a:cs typeface="Arial"/>
                <a:sym typeface="Arial"/>
              </a:rPr>
              <a:t>(</a:t>
            </a:r>
            <a:r>
              <a:rPr lang="fr-FR" b="1">
                <a:solidFill>
                  <a:srgbClr val="00953A"/>
                </a:solidFill>
                <a:latin typeface="Arial"/>
                <a:ea typeface="Arial"/>
                <a:cs typeface="Arial"/>
                <a:sym typeface="Arial"/>
              </a:rPr>
              <a:t>prévalence périodique</a:t>
            </a:r>
            <a:r>
              <a:rPr lang="fr-FR">
                <a:solidFill>
                  <a:srgbClr val="00953A"/>
                </a:solidFill>
                <a:latin typeface="Arial"/>
                <a:ea typeface="Arial"/>
                <a:cs typeface="Arial"/>
                <a:sym typeface="Arial"/>
              </a:rPr>
              <a:t>)</a:t>
            </a:r>
            <a:endParaRPr/>
          </a:p>
          <a:p>
            <a:pPr marL="0" lvl="0" indent="0" algn="l" rtl="0">
              <a:lnSpc>
                <a:spcPct val="100000"/>
              </a:lnSpc>
              <a:spcBef>
                <a:spcPts val="1000"/>
              </a:spcBef>
              <a:spcAft>
                <a:spcPts val="0"/>
              </a:spcAft>
              <a:buClr>
                <a:schemeClr val="dk1"/>
              </a:buClr>
              <a:buSzPts val="2800"/>
              <a:buNone/>
            </a:pPr>
            <a:r>
              <a:rPr lang="fr-FR">
                <a:latin typeface="Arial"/>
                <a:ea typeface="Arial"/>
                <a:cs typeface="Arial"/>
                <a:sym typeface="Arial"/>
              </a:rPr>
              <a:t>	</a:t>
            </a:r>
            <a:endParaRPr>
              <a:latin typeface="Arial"/>
              <a:ea typeface="Arial"/>
              <a:cs typeface="Arial"/>
              <a:sym typeface="Arial"/>
            </a:endParaRPr>
          </a:p>
          <a:p>
            <a:pPr marL="0" lvl="2" indent="0" algn="l" rtl="0">
              <a:lnSpc>
                <a:spcPct val="100000"/>
              </a:lnSpc>
              <a:spcBef>
                <a:spcPts val="1000"/>
              </a:spcBef>
              <a:spcAft>
                <a:spcPts val="0"/>
              </a:spcAft>
              <a:buSzPts val="2800"/>
              <a:buNone/>
            </a:pPr>
            <a:r>
              <a:rPr lang="fr-FR" sz="2800" b="1">
                <a:solidFill>
                  <a:srgbClr val="00953A"/>
                </a:solidFill>
                <a:latin typeface="Arial"/>
                <a:ea typeface="Arial"/>
                <a:cs typeface="Arial"/>
                <a:sym typeface="Arial"/>
              </a:rPr>
              <a:t>Prévalence = </a:t>
            </a:r>
            <a:endParaRPr>
              <a:solidFill>
                <a:srgbClr val="00953A"/>
              </a:solidFill>
              <a:latin typeface="Arial"/>
              <a:ea typeface="Arial"/>
              <a:cs typeface="Arial"/>
              <a:sym typeface="Arial"/>
            </a:endParaRPr>
          </a:p>
        </p:txBody>
      </p:sp>
      <p:sp>
        <p:nvSpPr>
          <p:cNvPr id="1321" name="Google Shape;1321;p14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Prévalence</a:t>
            </a:r>
            <a:endParaRPr>
              <a:latin typeface="Franklin Gothic Medium" panose="020B0603020102020204" pitchFamily="34" charset="0"/>
            </a:endParaRPr>
          </a:p>
        </p:txBody>
      </p:sp>
      <p:grpSp>
        <p:nvGrpSpPr>
          <p:cNvPr id="1322" name="Google Shape;1322;p147"/>
          <p:cNvGrpSpPr/>
          <p:nvPr/>
        </p:nvGrpSpPr>
        <p:grpSpPr>
          <a:xfrm>
            <a:off x="838200" y="4007286"/>
            <a:ext cx="10983685" cy="954107"/>
            <a:chOff x="1013394" y="3953535"/>
            <a:chExt cx="10101171" cy="954107"/>
          </a:xfrm>
        </p:grpSpPr>
        <p:sp>
          <p:nvSpPr>
            <p:cNvPr id="1323" name="Google Shape;1323;p147"/>
            <p:cNvSpPr txBox="1"/>
            <p:nvPr/>
          </p:nvSpPr>
          <p:spPr>
            <a:xfrm>
              <a:off x="1013394" y="3953535"/>
              <a:ext cx="8081158"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Nombre de cas avec maladie ou état de santé</a:t>
              </a:r>
              <a:endParaRPr/>
            </a:p>
            <a:p>
              <a:pPr marL="0" marR="0" lvl="0" indent="0" algn="ctr" rtl="0">
                <a:lnSpc>
                  <a:spcPct val="100000"/>
                </a:lnSpc>
                <a:spcBef>
                  <a:spcPts val="0"/>
                </a:spcBef>
                <a:spcAft>
                  <a:spcPts val="0"/>
                </a:spcAft>
                <a:buClr>
                  <a:srgbClr val="000000"/>
                </a:buClr>
                <a:buSzPts val="2800"/>
                <a:buFont typeface="Arial"/>
                <a:buNone/>
              </a:pPr>
              <a:r>
                <a:rPr lang="fr-FR" sz="2800" b="1" i="0" u="none" strike="noStrike" cap="none">
                  <a:solidFill>
                    <a:srgbClr val="000000"/>
                  </a:solidFill>
                  <a:latin typeface="Arial"/>
                  <a:ea typeface="Arial"/>
                  <a:cs typeface="Arial"/>
                  <a:sym typeface="Arial"/>
                </a:rPr>
                <a:t>Taille de la population</a:t>
              </a:r>
              <a:endParaRPr/>
            </a:p>
          </p:txBody>
        </p:sp>
        <p:sp>
          <p:nvSpPr>
            <p:cNvPr id="1324" name="Google Shape;1324;p147"/>
            <p:cNvSpPr txBox="1"/>
            <p:nvPr/>
          </p:nvSpPr>
          <p:spPr>
            <a:xfrm>
              <a:off x="8919358" y="4054868"/>
              <a:ext cx="21952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chemeClr val="dk1"/>
                  </a:solidFill>
                  <a:latin typeface="Arial"/>
                  <a:ea typeface="Arial"/>
                  <a:cs typeface="Arial"/>
                  <a:sym typeface="Arial"/>
                </a:rPr>
                <a:t>x Constante</a:t>
              </a:r>
              <a:endParaRPr/>
            </a:p>
          </p:txBody>
        </p:sp>
        <p:cxnSp>
          <p:nvCxnSpPr>
            <p:cNvPr id="1325" name="Google Shape;1325;p147"/>
            <p:cNvCxnSpPr/>
            <p:nvPr/>
          </p:nvCxnSpPr>
          <p:spPr>
            <a:xfrm>
              <a:off x="1493925" y="4430588"/>
              <a:ext cx="7187950" cy="0"/>
            </a:xfrm>
            <a:prstGeom prst="straightConnector1">
              <a:avLst/>
            </a:prstGeom>
            <a:noFill/>
            <a:ln w="19050" cap="flat" cmpd="sng">
              <a:solidFill>
                <a:schemeClr val="dk1"/>
              </a:solidFill>
              <a:prstDash val="solid"/>
              <a:miter lim="800000"/>
              <a:headEnd type="none" w="sm" len="sm"/>
              <a:tailEnd type="none" w="sm" len="sm"/>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330"/>
        <p:cNvGrpSpPr/>
        <p:nvPr/>
      </p:nvGrpSpPr>
      <p:grpSpPr>
        <a:xfrm>
          <a:off x="0" y="0"/>
          <a:ext cx="0" cy="0"/>
          <a:chOff x="0" y="0"/>
          <a:chExt cx="0" cy="0"/>
        </a:xfrm>
      </p:grpSpPr>
      <p:sp>
        <p:nvSpPr>
          <p:cNvPr id="1331" name="Google Shape;1331;p14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200"/>
              <a:buNone/>
            </a:pPr>
            <a:r>
              <a:rPr lang="fr-FR" sz="2200"/>
              <a:t>Nombre d'enfants atteints d'anémie dans le district Y en 2023</a:t>
            </a:r>
            <a:endParaRPr/>
          </a:p>
          <a:p>
            <a:pPr marL="0" lvl="0" indent="0" algn="ctr" rtl="0">
              <a:lnSpc>
                <a:spcPct val="100000"/>
              </a:lnSpc>
              <a:spcBef>
                <a:spcPts val="1000"/>
              </a:spcBef>
              <a:spcAft>
                <a:spcPts val="0"/>
              </a:spcAft>
              <a:buClr>
                <a:schemeClr val="dk1"/>
              </a:buClr>
              <a:buSzPts val="2200"/>
              <a:buNone/>
            </a:pPr>
            <a:r>
              <a:rPr lang="fr-FR" sz="2200"/>
              <a:t>Population enfantine du district Y au 1er juillet 2023</a:t>
            </a:r>
            <a:endParaRPr/>
          </a:p>
          <a:p>
            <a:pPr marL="0" lvl="0" indent="0" algn="ctr" rtl="0">
              <a:lnSpc>
                <a:spcPct val="100000"/>
              </a:lnSpc>
              <a:spcBef>
                <a:spcPts val="1000"/>
              </a:spcBef>
              <a:spcAft>
                <a:spcPts val="0"/>
              </a:spcAft>
              <a:buClr>
                <a:schemeClr val="dk1"/>
              </a:buClr>
              <a:buSzPts val="2200"/>
              <a:buNone/>
            </a:pPr>
            <a:endParaRPr sz="2200"/>
          </a:p>
          <a:p>
            <a:pPr marL="0" lvl="0" indent="0" algn="ctr" rtl="0">
              <a:lnSpc>
                <a:spcPct val="100000"/>
              </a:lnSpc>
              <a:spcBef>
                <a:spcPts val="1000"/>
              </a:spcBef>
              <a:spcAft>
                <a:spcPts val="0"/>
              </a:spcAft>
              <a:buClr>
                <a:schemeClr val="dk1"/>
              </a:buClr>
              <a:buSzPts val="2400"/>
              <a:buNone/>
            </a:pPr>
            <a:endParaRPr sz="2400">
              <a:solidFill>
                <a:srgbClr val="C00000"/>
              </a:solidFill>
            </a:endParaRPr>
          </a:p>
          <a:p>
            <a:pPr marL="0" lvl="0" indent="0" algn="ctr" rtl="0">
              <a:lnSpc>
                <a:spcPct val="100000"/>
              </a:lnSpc>
              <a:spcBef>
                <a:spcPts val="1000"/>
              </a:spcBef>
              <a:spcAft>
                <a:spcPts val="0"/>
              </a:spcAft>
              <a:buClr>
                <a:schemeClr val="dk1"/>
              </a:buClr>
              <a:buSzPts val="2400"/>
              <a:buNone/>
            </a:pPr>
            <a:endParaRPr sz="2400">
              <a:solidFill>
                <a:srgbClr val="C00000"/>
              </a:solidFill>
            </a:endParaRPr>
          </a:p>
          <a:p>
            <a:pPr marL="0" lvl="0" indent="0" algn="ctr" rtl="0">
              <a:lnSpc>
                <a:spcPct val="100000"/>
              </a:lnSpc>
              <a:spcBef>
                <a:spcPts val="1000"/>
              </a:spcBef>
              <a:spcAft>
                <a:spcPts val="0"/>
              </a:spcAft>
              <a:buClr>
                <a:schemeClr val="dk1"/>
              </a:buClr>
              <a:buSzPts val="2400"/>
              <a:buNone/>
            </a:pPr>
            <a:endParaRPr sz="2400"/>
          </a:p>
          <a:p>
            <a:pPr marL="0" lvl="0" indent="0" algn="ctr" rtl="0">
              <a:lnSpc>
                <a:spcPct val="100000"/>
              </a:lnSpc>
              <a:spcBef>
                <a:spcPts val="1000"/>
              </a:spcBef>
              <a:spcAft>
                <a:spcPts val="0"/>
              </a:spcAft>
              <a:buClr>
                <a:schemeClr val="dk1"/>
              </a:buClr>
              <a:buSzPts val="2400"/>
              <a:buNone/>
            </a:pPr>
            <a:endParaRPr sz="2400"/>
          </a:p>
          <a:p>
            <a:pPr marL="287020" lvl="0" indent="-76200" algn="l" rtl="0">
              <a:lnSpc>
                <a:spcPct val="100000"/>
              </a:lnSpc>
              <a:spcBef>
                <a:spcPts val="1000"/>
              </a:spcBef>
              <a:spcAft>
                <a:spcPts val="0"/>
              </a:spcAft>
              <a:buClr>
                <a:schemeClr val="dk1"/>
              </a:buClr>
              <a:buSzPts val="2400"/>
              <a:buNone/>
            </a:pPr>
            <a:endParaRPr sz="2400"/>
          </a:p>
          <a:p>
            <a:pPr marL="0" lvl="0" indent="0" algn="l" rtl="0">
              <a:lnSpc>
                <a:spcPct val="100000"/>
              </a:lnSpc>
              <a:spcBef>
                <a:spcPts val="1000"/>
              </a:spcBef>
              <a:spcAft>
                <a:spcPts val="0"/>
              </a:spcAft>
              <a:buClr>
                <a:schemeClr val="dk1"/>
              </a:buClr>
              <a:buSzPts val="2400"/>
              <a:buNone/>
            </a:pPr>
            <a:endParaRPr sz="2400"/>
          </a:p>
        </p:txBody>
      </p:sp>
      <p:sp>
        <p:nvSpPr>
          <p:cNvPr id="1332" name="Google Shape;1332;p14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Exemples : Prévalence</a:t>
            </a:r>
            <a:endParaRPr>
              <a:latin typeface="Franklin Gothic Medium" panose="020B0603020102020204" pitchFamily="34" charset="0"/>
            </a:endParaRPr>
          </a:p>
        </p:txBody>
      </p:sp>
      <p:sp>
        <p:nvSpPr>
          <p:cNvPr id="1333" name="Google Shape;1333;p148"/>
          <p:cNvSpPr txBox="1"/>
          <p:nvPr/>
        </p:nvSpPr>
        <p:spPr>
          <a:xfrm>
            <a:off x="0" y="4746413"/>
            <a:ext cx="11647713" cy="114002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200"/>
              <a:buFont typeface="Arial"/>
              <a:buNone/>
            </a:pPr>
            <a:r>
              <a:rPr lang="fr-FR" sz="2200">
                <a:solidFill>
                  <a:schemeClr val="dk1"/>
                </a:solidFill>
                <a:latin typeface="Arial"/>
                <a:ea typeface="Arial"/>
                <a:cs typeface="Arial"/>
                <a:sym typeface="Arial"/>
              </a:rPr>
              <a:t>Nombre de travailleurs dont le taux de plomb dans le sang </a:t>
            </a:r>
            <a:br>
              <a:rPr lang="fr-FR" sz="2200">
                <a:solidFill>
                  <a:schemeClr val="dk1"/>
                </a:solidFill>
                <a:latin typeface="Arial"/>
                <a:ea typeface="Arial"/>
                <a:cs typeface="Arial"/>
                <a:sym typeface="Arial"/>
              </a:rPr>
            </a:br>
            <a:r>
              <a:rPr lang="fr-FR" sz="2200">
                <a:solidFill>
                  <a:schemeClr val="dk1"/>
                </a:solidFill>
                <a:latin typeface="Arial"/>
                <a:ea typeface="Arial"/>
                <a:cs typeface="Arial"/>
                <a:sym typeface="Arial"/>
              </a:rPr>
              <a:t>est supérieur au niveau préoccupant</a:t>
            </a:r>
            <a:endParaRPr/>
          </a:p>
          <a:p>
            <a:pPr marL="0" marR="0" lvl="0" indent="0" algn="ctr" rtl="0">
              <a:lnSpc>
                <a:spcPct val="100000"/>
              </a:lnSpc>
              <a:spcBef>
                <a:spcPts val="1000"/>
              </a:spcBef>
              <a:spcAft>
                <a:spcPts val="0"/>
              </a:spcAft>
              <a:buClr>
                <a:schemeClr val="dk1"/>
              </a:buClr>
              <a:buSzPts val="2200"/>
              <a:buFont typeface="Arial"/>
              <a:buNone/>
            </a:pPr>
            <a:r>
              <a:rPr lang="fr-FR" sz="2200">
                <a:solidFill>
                  <a:schemeClr val="dk1"/>
                </a:solidFill>
                <a:latin typeface="Arial"/>
                <a:ea typeface="Arial"/>
                <a:cs typeface="Arial"/>
                <a:sym typeface="Arial"/>
              </a:rPr>
              <a:t>Nombre total de personnes travaillant dans la mine </a:t>
            </a:r>
            <a:br>
              <a:rPr lang="fr-FR" sz="2200">
                <a:solidFill>
                  <a:schemeClr val="dk1"/>
                </a:solidFill>
                <a:latin typeface="Arial"/>
                <a:ea typeface="Arial"/>
                <a:cs typeface="Arial"/>
                <a:sym typeface="Arial"/>
              </a:rPr>
            </a:br>
            <a:r>
              <a:rPr lang="fr-FR" sz="2200">
                <a:solidFill>
                  <a:schemeClr val="dk1"/>
                </a:solidFill>
                <a:latin typeface="Arial"/>
                <a:ea typeface="Arial"/>
                <a:cs typeface="Arial"/>
                <a:sym typeface="Arial"/>
              </a:rPr>
              <a:t>d'or ABC au 1er juillet 2023</a:t>
            </a:r>
            <a:endParaRPr/>
          </a:p>
          <a:p>
            <a:pPr marL="0" marR="0" lvl="0" indent="0" algn="ctr" rtl="0">
              <a:lnSpc>
                <a:spcPct val="100000"/>
              </a:lnSpc>
              <a:spcBef>
                <a:spcPts val="1000"/>
              </a:spcBef>
              <a:spcAft>
                <a:spcPts val="0"/>
              </a:spcAft>
              <a:buClr>
                <a:schemeClr val="dk1"/>
              </a:buClr>
              <a:buSzPts val="2400"/>
              <a:buFont typeface="Arial"/>
              <a:buNone/>
            </a:pPr>
            <a:endParaRPr sz="2400">
              <a:solidFill>
                <a:srgbClr val="C00000"/>
              </a:solidFill>
              <a:latin typeface="Arial"/>
              <a:ea typeface="Arial"/>
              <a:cs typeface="Arial"/>
              <a:sym typeface="Arial"/>
            </a:endParaRPr>
          </a:p>
          <a:p>
            <a:pPr marL="0" marR="0" lvl="0" indent="0" algn="ctr" rtl="0">
              <a:lnSpc>
                <a:spcPct val="100000"/>
              </a:lnSpc>
              <a:spcBef>
                <a:spcPts val="1000"/>
              </a:spcBef>
              <a:spcAft>
                <a:spcPts val="0"/>
              </a:spcAft>
              <a:buClr>
                <a:schemeClr val="dk1"/>
              </a:buClr>
              <a:buSzPts val="2400"/>
              <a:buFont typeface="Arial"/>
              <a:buNone/>
            </a:pPr>
            <a:endParaRPr sz="2400">
              <a:solidFill>
                <a:srgbClr val="C00000"/>
              </a:solidFill>
              <a:latin typeface="Arial"/>
              <a:ea typeface="Arial"/>
              <a:cs typeface="Arial"/>
              <a:sym typeface="Arial"/>
            </a:endParaRPr>
          </a:p>
          <a:p>
            <a:pPr marL="0" marR="0" lvl="0" indent="0" algn="ctr"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0" marR="0" lvl="0" indent="0" algn="ctr"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287020" marR="0" lvl="0" indent="-76200" algn="l"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cxnSp>
        <p:nvCxnSpPr>
          <p:cNvPr id="1334" name="Google Shape;1334;p148"/>
          <p:cNvCxnSpPr/>
          <p:nvPr/>
        </p:nvCxnSpPr>
        <p:spPr>
          <a:xfrm>
            <a:off x="1619002" y="1951003"/>
            <a:ext cx="8953995" cy="0"/>
          </a:xfrm>
          <a:prstGeom prst="straightConnector1">
            <a:avLst/>
          </a:prstGeom>
          <a:noFill/>
          <a:ln w="19050" cap="flat" cmpd="sng">
            <a:solidFill>
              <a:schemeClr val="dk1"/>
            </a:solidFill>
            <a:prstDash val="solid"/>
            <a:miter lim="800000"/>
            <a:headEnd type="none" w="sm" len="sm"/>
            <a:tailEnd type="none" w="sm" len="sm"/>
          </a:ln>
        </p:spPr>
      </p:cxnSp>
      <p:sp>
        <p:nvSpPr>
          <p:cNvPr id="1335" name="Google Shape;1335;p148"/>
          <p:cNvSpPr txBox="1"/>
          <p:nvPr/>
        </p:nvSpPr>
        <p:spPr>
          <a:xfrm>
            <a:off x="805543" y="2921615"/>
            <a:ext cx="10515600" cy="168629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200"/>
              <a:buFont typeface="Arial"/>
              <a:buNone/>
            </a:pPr>
            <a:r>
              <a:rPr lang="fr-FR" sz="2200">
                <a:solidFill>
                  <a:schemeClr val="dk1"/>
                </a:solidFill>
                <a:latin typeface="Arial"/>
                <a:ea typeface="Arial"/>
                <a:cs typeface="Arial"/>
                <a:sym typeface="Arial"/>
              </a:rPr>
              <a:t>Nombre de bovins ayant obtenu un résultat positif au test </a:t>
            </a:r>
            <a:br>
              <a:rPr lang="fr-FR" sz="2200">
                <a:solidFill>
                  <a:schemeClr val="dk1"/>
                </a:solidFill>
                <a:latin typeface="Arial"/>
                <a:ea typeface="Arial"/>
                <a:cs typeface="Arial"/>
                <a:sym typeface="Arial"/>
              </a:rPr>
            </a:br>
            <a:r>
              <a:rPr lang="fr-FR" sz="2200">
                <a:solidFill>
                  <a:schemeClr val="dk1"/>
                </a:solidFill>
                <a:latin typeface="Arial"/>
                <a:ea typeface="Arial"/>
                <a:cs typeface="Arial"/>
                <a:sym typeface="Arial"/>
              </a:rPr>
              <a:t>de détection des anticorps </a:t>
            </a:r>
            <a:r>
              <a:rPr lang="fr-FR" sz="2200" i="1">
                <a:solidFill>
                  <a:schemeClr val="dk1"/>
                </a:solidFill>
                <a:latin typeface="Arial"/>
                <a:ea typeface="Arial"/>
                <a:cs typeface="Arial"/>
                <a:sym typeface="Arial"/>
              </a:rPr>
              <a:t>de Brucella </a:t>
            </a:r>
            <a:r>
              <a:rPr lang="fr-FR" sz="2200">
                <a:solidFill>
                  <a:schemeClr val="dk1"/>
                </a:solidFill>
                <a:latin typeface="Arial"/>
                <a:ea typeface="Arial"/>
                <a:cs typeface="Arial"/>
                <a:sym typeface="Arial"/>
              </a:rPr>
              <a:t>dans le comté Z en 2023</a:t>
            </a:r>
            <a:endParaRPr sz="2200">
              <a:solidFill>
                <a:srgbClr val="C00000"/>
              </a:solidFill>
              <a:latin typeface="Arial"/>
              <a:ea typeface="Arial"/>
              <a:cs typeface="Arial"/>
              <a:sym typeface="Arial"/>
            </a:endParaRPr>
          </a:p>
          <a:p>
            <a:pPr marL="0" marR="0" lvl="0" indent="0" algn="ctr" rtl="0">
              <a:lnSpc>
                <a:spcPct val="100000"/>
              </a:lnSpc>
              <a:spcBef>
                <a:spcPts val="500"/>
              </a:spcBef>
              <a:spcAft>
                <a:spcPts val="0"/>
              </a:spcAft>
              <a:buClr>
                <a:schemeClr val="dk1"/>
              </a:buClr>
              <a:buSzPts val="2200"/>
              <a:buFont typeface="Arial"/>
              <a:buNone/>
            </a:pPr>
            <a:r>
              <a:rPr lang="fr-FR" sz="2200">
                <a:solidFill>
                  <a:schemeClr val="dk1"/>
                </a:solidFill>
                <a:latin typeface="Arial"/>
                <a:ea typeface="Arial"/>
                <a:cs typeface="Arial"/>
                <a:sym typeface="Arial"/>
              </a:rPr>
              <a:t>Population bovine du comté Z au 1er juillet 2023</a:t>
            </a:r>
            <a:endParaRPr/>
          </a:p>
          <a:p>
            <a:pPr marL="0" marR="0" lvl="0" indent="0" algn="ctr" rtl="0">
              <a:lnSpc>
                <a:spcPct val="100000"/>
              </a:lnSpc>
              <a:spcBef>
                <a:spcPts val="100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cxnSp>
        <p:nvCxnSpPr>
          <p:cNvPr id="1336" name="Google Shape;1336;p148"/>
          <p:cNvCxnSpPr/>
          <p:nvPr/>
        </p:nvCxnSpPr>
        <p:spPr>
          <a:xfrm>
            <a:off x="1586346" y="3689651"/>
            <a:ext cx="8953995" cy="0"/>
          </a:xfrm>
          <a:prstGeom prst="straightConnector1">
            <a:avLst/>
          </a:prstGeom>
          <a:noFill/>
          <a:ln w="19050" cap="flat" cmpd="sng">
            <a:solidFill>
              <a:schemeClr val="dk1"/>
            </a:solidFill>
            <a:prstDash val="solid"/>
            <a:miter lim="800000"/>
            <a:headEnd type="none" w="sm" len="sm"/>
            <a:tailEnd type="none" w="sm" len="sm"/>
          </a:ln>
        </p:spPr>
      </p:cxnSp>
      <p:cxnSp>
        <p:nvCxnSpPr>
          <p:cNvPr id="1337" name="Google Shape;1337;p148"/>
          <p:cNvCxnSpPr/>
          <p:nvPr/>
        </p:nvCxnSpPr>
        <p:spPr>
          <a:xfrm>
            <a:off x="2111829" y="5532408"/>
            <a:ext cx="7434942" cy="0"/>
          </a:xfrm>
          <a:prstGeom prst="straightConnector1">
            <a:avLst/>
          </a:prstGeom>
          <a:noFill/>
          <a:ln w="19050"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31">
                                            <p:txEl>
                                              <p:pRg st="0" end="0"/>
                                            </p:txEl>
                                          </p:spTgt>
                                        </p:tgtEl>
                                        <p:attrNameLst>
                                          <p:attrName>style.visibility</p:attrName>
                                        </p:attrNameLst>
                                      </p:cBhvr>
                                      <p:to>
                                        <p:strVal val="visible"/>
                                      </p:to>
                                    </p:set>
                                  </p:childTnLst>
                                  <p:subTnLst>
                                    <p:set>
                                      <p:cBhvr override="childStyle">
                                        <p:cTn dur="1" fill="hold" display="0" masterRel="nextClick" afterEffect="1"/>
                                        <p:tgtEl>
                                          <p:spTgt spid="1331">
                                            <p:txEl>
                                              <p:pRg st="0" end="0"/>
                                            </p:txEl>
                                          </p:spTgt>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1331">
                                            <p:txEl>
                                              <p:pRg st="1" end="1"/>
                                            </p:txEl>
                                          </p:spTgt>
                                        </p:tgtEl>
                                        <p:attrNameLst>
                                          <p:attrName>style.visibility</p:attrName>
                                        </p:attrNameLst>
                                      </p:cBhvr>
                                      <p:to>
                                        <p:strVal val="visible"/>
                                      </p:to>
                                    </p:set>
                                  </p:childTnLst>
                                  <p:subTnLst>
                                    <p:set>
                                      <p:cBhvr override="childStyle">
                                        <p:cTn dur="1" fill="hold" display="0" masterRel="nextClick" afterEffect="1"/>
                                        <p:tgtEl>
                                          <p:spTgt spid="1331">
                                            <p:txEl>
                                              <p:pRg st="1" end="1"/>
                                            </p:txEl>
                                          </p:spTgt>
                                        </p:tgtEl>
                                        <p:attrNameLst>
                                          <p:attrName>style.visibility</p:attrName>
                                        </p:attrNameLst>
                                      </p:cBhvr>
                                      <p:to>
                                        <p:strVal val="hidden"/>
                                      </p:to>
                                    </p:set>
                                  </p:subTnLst>
                                </p:cTn>
                              </p:par>
                              <p:par>
                                <p:cTn id="9" presetID="1" presetClass="entr" presetSubtype="0" fill="hold" nodeType="withEffect">
                                  <p:stCondLst>
                                    <p:cond delay="0"/>
                                  </p:stCondLst>
                                  <p:childTnLst>
                                    <p:set>
                                      <p:cBhvr>
                                        <p:cTn id="10" dur="1" fill="hold">
                                          <p:stCondLst>
                                            <p:cond delay="0"/>
                                          </p:stCondLst>
                                        </p:cTn>
                                        <p:tgtEl>
                                          <p:spTgt spid="1334"/>
                                        </p:tgtEl>
                                        <p:attrNameLst>
                                          <p:attrName>style.visibility</p:attrName>
                                        </p:attrNameLst>
                                      </p:cBhvr>
                                      <p:to>
                                        <p:strVal val="visible"/>
                                      </p:to>
                                    </p:set>
                                  </p:childTnLst>
                                  <p:subTnLst>
                                    <p:set>
                                      <p:cBhvr override="childStyle">
                                        <p:cTn dur="1" fill="hold" display="0" masterRel="nextClick" afterEffect="1"/>
                                        <p:tgtEl>
                                          <p:spTgt spid="133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5">
                                            <p:txEl>
                                              <p:pRg st="0" end="0"/>
                                            </p:txEl>
                                          </p:spTgt>
                                        </p:tgtEl>
                                        <p:attrNameLst>
                                          <p:attrName>style.visibility</p:attrName>
                                        </p:attrNameLst>
                                      </p:cBhvr>
                                      <p:to>
                                        <p:strVal val="visible"/>
                                      </p:to>
                                    </p:set>
                                  </p:childTnLst>
                                  <p:subTnLst>
                                    <p:set>
                                      <p:cBhvr override="childStyle">
                                        <p:cTn dur="1" fill="hold" display="0" masterRel="nextClick" afterEffect="1"/>
                                        <p:tgtEl>
                                          <p:spTgt spid="1335">
                                            <p:txEl>
                                              <p:pRg st="0" end="0"/>
                                            </p:txEl>
                                          </p:spTgt>
                                        </p:tgtEl>
                                        <p:attrNameLst>
                                          <p:attrName>style.visibility</p:attrName>
                                        </p:attrNameLst>
                                      </p:cBhvr>
                                      <p:to>
                                        <p:strVal val="hidden"/>
                                      </p:to>
                                    </p:set>
                                  </p:subTnLst>
                                </p:cTn>
                              </p:par>
                              <p:par>
                                <p:cTn id="15" presetID="1" presetClass="entr" presetSubtype="0" fill="hold" nodeType="withEffect">
                                  <p:stCondLst>
                                    <p:cond delay="0"/>
                                  </p:stCondLst>
                                  <p:childTnLst>
                                    <p:set>
                                      <p:cBhvr>
                                        <p:cTn id="16" dur="1" fill="hold">
                                          <p:stCondLst>
                                            <p:cond delay="0"/>
                                          </p:stCondLst>
                                        </p:cTn>
                                        <p:tgtEl>
                                          <p:spTgt spid="1335">
                                            <p:txEl>
                                              <p:pRg st="1" end="1"/>
                                            </p:txEl>
                                          </p:spTgt>
                                        </p:tgtEl>
                                        <p:attrNameLst>
                                          <p:attrName>style.visibility</p:attrName>
                                        </p:attrNameLst>
                                      </p:cBhvr>
                                      <p:to>
                                        <p:strVal val="visible"/>
                                      </p:to>
                                    </p:set>
                                  </p:childTnLst>
                                  <p:subTnLst>
                                    <p:set>
                                      <p:cBhvr override="childStyle">
                                        <p:cTn dur="1" fill="hold" display="0" masterRel="nextClick" afterEffect="1"/>
                                        <p:tgtEl>
                                          <p:spTgt spid="1335">
                                            <p:txEl>
                                              <p:pRg st="1" end="1"/>
                                            </p:txEl>
                                          </p:spTgt>
                                        </p:tgtEl>
                                        <p:attrNameLst>
                                          <p:attrName>style.visibility</p:attrName>
                                        </p:attrNameLst>
                                      </p:cBhvr>
                                      <p:to>
                                        <p:strVal val="hidden"/>
                                      </p:to>
                                    </p:set>
                                  </p:subTnLst>
                                </p:cTn>
                              </p:par>
                              <p:par>
                                <p:cTn id="17" presetID="1" presetClass="entr" presetSubtype="0" fill="hold" nodeType="withEffect">
                                  <p:stCondLst>
                                    <p:cond delay="0"/>
                                  </p:stCondLst>
                                  <p:childTnLst>
                                    <p:set>
                                      <p:cBhvr>
                                        <p:cTn id="18" dur="1" fill="hold">
                                          <p:stCondLst>
                                            <p:cond delay="0"/>
                                          </p:stCondLst>
                                        </p:cTn>
                                        <p:tgtEl>
                                          <p:spTgt spid="1336"/>
                                        </p:tgtEl>
                                        <p:attrNameLst>
                                          <p:attrName>style.visibility</p:attrName>
                                        </p:attrNameLst>
                                      </p:cBhvr>
                                      <p:to>
                                        <p:strVal val="visible"/>
                                      </p:to>
                                    </p:set>
                                  </p:childTnLst>
                                  <p:subTnLst>
                                    <p:set>
                                      <p:cBhvr override="childStyle">
                                        <p:cTn dur="1" fill="hold" display="0" masterRel="nextClick" afterEffect="1"/>
                                        <p:tgtEl>
                                          <p:spTgt spid="133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3">
                                            <p:txEl>
                                              <p:pRg st="0" end="0"/>
                                            </p:txEl>
                                          </p:spTgt>
                                        </p:tgtEl>
                                        <p:attrNameLst>
                                          <p:attrName>style.visibility</p:attrName>
                                        </p:attrNameLst>
                                      </p:cBhvr>
                                      <p:to>
                                        <p:strVal val="visible"/>
                                      </p:to>
                                    </p:set>
                                  </p:childTnLst>
                                  <p:subTnLst>
                                    <p:set>
                                      <p:cBhvr override="childStyle">
                                        <p:cTn dur="1" fill="hold" display="0" masterRel="nextClick" afterEffect="1"/>
                                        <p:tgtEl>
                                          <p:spTgt spid="1333">
                                            <p:txEl>
                                              <p:pRg st="0" end="0"/>
                                            </p:txEl>
                                          </p:spTgt>
                                        </p:tgtEl>
                                        <p:attrNameLst>
                                          <p:attrName>style.visibility</p:attrName>
                                        </p:attrNameLst>
                                      </p:cBhvr>
                                      <p:to>
                                        <p:strVal val="hidden"/>
                                      </p:to>
                                    </p:set>
                                  </p:subTnLst>
                                </p:cTn>
                              </p:par>
                              <p:par>
                                <p:cTn id="23" presetID="1" presetClass="entr" presetSubtype="0" fill="hold" nodeType="withEffect">
                                  <p:stCondLst>
                                    <p:cond delay="0"/>
                                  </p:stCondLst>
                                  <p:childTnLst>
                                    <p:set>
                                      <p:cBhvr>
                                        <p:cTn id="24" dur="1" fill="hold">
                                          <p:stCondLst>
                                            <p:cond delay="0"/>
                                          </p:stCondLst>
                                        </p:cTn>
                                        <p:tgtEl>
                                          <p:spTgt spid="1333">
                                            <p:txEl>
                                              <p:pRg st="1" end="1"/>
                                            </p:txEl>
                                          </p:spTgt>
                                        </p:tgtEl>
                                        <p:attrNameLst>
                                          <p:attrName>style.visibility</p:attrName>
                                        </p:attrNameLst>
                                      </p:cBhvr>
                                      <p:to>
                                        <p:strVal val="visible"/>
                                      </p:to>
                                    </p:set>
                                  </p:childTnLst>
                                  <p:subTnLst>
                                    <p:set>
                                      <p:cBhvr override="childStyle">
                                        <p:cTn dur="1" fill="hold" display="0" masterRel="nextClick" afterEffect="1"/>
                                        <p:tgtEl>
                                          <p:spTgt spid="1333">
                                            <p:txEl>
                                              <p:pRg st="1" end="1"/>
                                            </p:txEl>
                                          </p:spTgt>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1337"/>
                                        </p:tgtEl>
                                        <p:attrNameLst>
                                          <p:attrName>style.visibility</p:attrName>
                                        </p:attrNameLst>
                                      </p:cBhvr>
                                      <p:to>
                                        <p:strVal val="visible"/>
                                      </p:to>
                                    </p:set>
                                  </p:childTnLst>
                                  <p:subTnLst>
                                    <p:set>
                                      <p:cBhvr override="childStyle">
                                        <p:cTn dur="1" fill="hold" display="0" masterRel="nextClick" afterEffect="1"/>
                                        <p:tgtEl>
                                          <p:spTgt spid="133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343" name="Google Shape;1343;p14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Nouveaux cas d'une maladie ou d'un état de santé dans une population au cours d'une période donnée dans une population </a:t>
            </a:r>
            <a:br>
              <a:rPr lang="fr-FR"/>
            </a:br>
            <a:r>
              <a:rPr lang="fr-FR"/>
              <a:t>à risque </a:t>
            </a:r>
            <a:endParaRPr/>
          </a:p>
          <a:p>
            <a:pPr marL="0" lvl="0" indent="0" algn="l" rtl="0">
              <a:lnSpc>
                <a:spcPct val="100000"/>
              </a:lnSpc>
              <a:spcBef>
                <a:spcPts val="1000"/>
              </a:spcBef>
              <a:spcAft>
                <a:spcPts val="0"/>
              </a:spcAft>
              <a:buClr>
                <a:schemeClr val="dk1"/>
              </a:buClr>
              <a:buSzPts val="2800"/>
              <a:buNone/>
            </a:pPr>
            <a:endParaRPr b="1"/>
          </a:p>
          <a:p>
            <a:pPr marL="0" lvl="0" indent="0" algn="l" rtl="0">
              <a:lnSpc>
                <a:spcPct val="100000"/>
              </a:lnSpc>
              <a:spcBef>
                <a:spcPts val="1000"/>
              </a:spcBef>
              <a:spcAft>
                <a:spcPts val="0"/>
              </a:spcAft>
              <a:buClr>
                <a:srgbClr val="00953A"/>
              </a:buClr>
              <a:buSzPts val="2800"/>
              <a:buNone/>
            </a:pPr>
            <a:r>
              <a:rPr lang="fr-FR" b="1">
                <a:solidFill>
                  <a:srgbClr val="00953A"/>
                </a:solidFill>
              </a:rPr>
              <a:t>Taux d'incidence = </a:t>
            </a:r>
            <a:endParaRPr/>
          </a:p>
          <a:p>
            <a:pPr marL="0" lvl="0" indent="0" algn="l" rtl="0">
              <a:lnSpc>
                <a:spcPct val="100000"/>
              </a:lnSpc>
              <a:spcBef>
                <a:spcPts val="1000"/>
              </a:spcBef>
              <a:spcAft>
                <a:spcPts val="0"/>
              </a:spcAft>
              <a:buClr>
                <a:schemeClr val="dk1"/>
              </a:buClr>
              <a:buSzPts val="2800"/>
              <a:buNone/>
            </a:pPr>
            <a:endParaRPr i="1"/>
          </a:p>
          <a:p>
            <a:pPr marL="0" lvl="0" indent="0" algn="l" rtl="0">
              <a:lnSpc>
                <a:spcPct val="100000"/>
              </a:lnSpc>
              <a:spcBef>
                <a:spcPts val="1000"/>
              </a:spcBef>
              <a:spcAft>
                <a:spcPts val="0"/>
              </a:spcAft>
              <a:buClr>
                <a:schemeClr val="dk1"/>
              </a:buClr>
              <a:buSzPts val="2800"/>
              <a:buNone/>
            </a:pPr>
            <a:endParaRPr b="1">
              <a:solidFill>
                <a:srgbClr val="00820C"/>
              </a:solidFill>
            </a:endParaRPr>
          </a:p>
          <a:p>
            <a:pPr marL="0" lvl="0" indent="0" algn="l" rtl="0">
              <a:lnSpc>
                <a:spcPct val="100000"/>
              </a:lnSpc>
              <a:spcBef>
                <a:spcPts val="1000"/>
              </a:spcBef>
              <a:spcAft>
                <a:spcPts val="0"/>
              </a:spcAft>
              <a:buClr>
                <a:schemeClr val="dk1"/>
              </a:buClr>
              <a:buSzPts val="2800"/>
              <a:buNone/>
            </a:pPr>
            <a:endParaRPr b="1">
              <a:solidFill>
                <a:srgbClr val="00820C"/>
              </a:solidFill>
            </a:endParaRPr>
          </a:p>
        </p:txBody>
      </p:sp>
      <p:sp>
        <p:nvSpPr>
          <p:cNvPr id="1344" name="Google Shape;1344;p14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d'incidence</a:t>
            </a:r>
            <a:endParaRPr>
              <a:latin typeface="Franklin Gothic Medium" panose="020B0603020102020204" pitchFamily="34" charset="0"/>
            </a:endParaRPr>
          </a:p>
        </p:txBody>
      </p:sp>
      <p:grpSp>
        <p:nvGrpSpPr>
          <p:cNvPr id="1345" name="Google Shape;1345;p149"/>
          <p:cNvGrpSpPr/>
          <p:nvPr/>
        </p:nvGrpSpPr>
        <p:grpSpPr>
          <a:xfrm>
            <a:off x="0" y="4123186"/>
            <a:ext cx="11706649" cy="1157986"/>
            <a:chOff x="326002" y="3470657"/>
            <a:chExt cx="11706649" cy="1157986"/>
          </a:xfrm>
        </p:grpSpPr>
        <p:grpSp>
          <p:nvGrpSpPr>
            <p:cNvPr id="1346" name="Google Shape;1346;p149"/>
            <p:cNvGrpSpPr/>
            <p:nvPr/>
          </p:nvGrpSpPr>
          <p:grpSpPr>
            <a:xfrm>
              <a:off x="326002" y="3470657"/>
              <a:ext cx="10433881" cy="830997"/>
              <a:chOff x="677633" y="3604006"/>
              <a:chExt cx="9984398" cy="830997"/>
            </a:xfrm>
          </p:grpSpPr>
          <p:sp>
            <p:nvSpPr>
              <p:cNvPr id="1347" name="Google Shape;1347;p149"/>
              <p:cNvSpPr txBox="1"/>
              <p:nvPr/>
            </p:nvSpPr>
            <p:spPr>
              <a:xfrm>
                <a:off x="677633" y="3604006"/>
                <a:ext cx="9984398"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Nombre de nouveaux cas au cours de la période spécifiée  </a:t>
                </a:r>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(Taille de la population) x (Temps)</a:t>
                </a:r>
                <a:endParaRPr/>
              </a:p>
            </p:txBody>
          </p:sp>
          <p:cxnSp>
            <p:nvCxnSpPr>
              <p:cNvPr id="1348" name="Google Shape;1348;p149"/>
              <p:cNvCxnSpPr/>
              <p:nvPr/>
            </p:nvCxnSpPr>
            <p:spPr>
              <a:xfrm>
                <a:off x="1646392" y="4039866"/>
                <a:ext cx="8106026" cy="0"/>
              </a:xfrm>
              <a:prstGeom prst="straightConnector1">
                <a:avLst/>
              </a:prstGeom>
              <a:noFill/>
              <a:ln w="19050" cap="flat" cmpd="sng">
                <a:solidFill>
                  <a:schemeClr val="dk1"/>
                </a:solidFill>
                <a:prstDash val="solid"/>
                <a:miter lim="800000"/>
                <a:headEnd type="none" w="sm" len="sm"/>
                <a:tailEnd type="none" w="sm" len="sm"/>
              </a:ln>
            </p:spPr>
          </p:cxnSp>
        </p:grpSp>
        <p:sp>
          <p:nvSpPr>
            <p:cNvPr id="1349" name="Google Shape;1349;p149"/>
            <p:cNvSpPr txBox="1"/>
            <p:nvPr/>
          </p:nvSpPr>
          <p:spPr>
            <a:xfrm>
              <a:off x="9880001" y="3612980"/>
              <a:ext cx="215265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chemeClr val="dk1"/>
                  </a:solidFill>
                  <a:latin typeface="Arial"/>
                  <a:ea typeface="Arial"/>
                  <a:cs typeface="Arial"/>
                  <a:sym typeface="Arial"/>
                </a:rPr>
                <a:t>x Constante</a:t>
              </a:r>
              <a:endParaRPr/>
            </a:p>
            <a:p>
              <a:pPr marL="0" marR="0" lvl="0" indent="0" algn="ctr" rtl="0">
                <a:spcBef>
                  <a:spcPts val="0"/>
                </a:spcBef>
                <a:spcAft>
                  <a:spcPts val="0"/>
                </a:spcAft>
                <a:buNone/>
              </a:pPr>
              <a:r>
                <a:rPr lang="fr-FR" sz="1800">
                  <a:solidFill>
                    <a:schemeClr val="dk1"/>
                  </a:solidFill>
                  <a:latin typeface="Arial"/>
                  <a:ea typeface="Arial"/>
                  <a:cs typeface="Arial"/>
                  <a:sym typeface="Arial"/>
                </a:rPr>
                <a:t>(par exemple </a:t>
              </a:r>
              <a:br>
                <a:rPr lang="fr-FR" sz="1800">
                  <a:solidFill>
                    <a:schemeClr val="dk1"/>
                  </a:solidFill>
                  <a:latin typeface="Arial"/>
                  <a:ea typeface="Arial"/>
                  <a:cs typeface="Arial"/>
                  <a:sym typeface="Arial"/>
                </a:rPr>
              </a:br>
              <a:r>
                <a:rPr lang="fr-FR" sz="1800">
                  <a:solidFill>
                    <a:schemeClr val="dk1"/>
                  </a:solidFill>
                  <a:latin typeface="Arial"/>
                  <a:ea typeface="Arial"/>
                  <a:cs typeface="Arial"/>
                  <a:sym typeface="Arial"/>
                </a:rPr>
                <a:t>100 % ou 1 000)</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50"/>
          <p:cNvSpPr txBox="1">
            <a:spLocks noGrp="1"/>
          </p:cNvSpPr>
          <p:nvPr>
            <p:ph type="body" idx="1"/>
          </p:nvPr>
        </p:nvSpPr>
        <p:spPr>
          <a:xfrm>
            <a:off x="838200" y="1478857"/>
            <a:ext cx="10885714"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L'année dernière, 24 nouveaux cas de maladie à virus Zika ont été signalés dans le district A (300 000 habitants)</a:t>
            </a:r>
            <a:endParaRPr/>
          </a:p>
          <a:p>
            <a:pPr marL="0" lvl="0" indent="0" algn="l" rtl="0">
              <a:lnSpc>
                <a:spcPct val="100000"/>
              </a:lnSpc>
              <a:spcBef>
                <a:spcPts val="1700"/>
              </a:spcBef>
              <a:spcAft>
                <a:spcPts val="0"/>
              </a:spcAft>
              <a:buClr>
                <a:srgbClr val="006600"/>
              </a:buClr>
              <a:buSzPts val="2800"/>
              <a:buNone/>
            </a:pPr>
            <a:r>
              <a:rPr lang="fr-FR"/>
              <a:t>Calculer le taux d'incidence de la maladie pour 100 000 habitants.</a:t>
            </a:r>
            <a:endParaRPr/>
          </a:p>
          <a:p>
            <a:pPr marL="228600" lvl="0" indent="-50800" algn="l" rtl="0">
              <a:lnSpc>
                <a:spcPct val="100000"/>
              </a:lnSpc>
              <a:spcBef>
                <a:spcPts val="1000"/>
              </a:spcBef>
              <a:spcAft>
                <a:spcPts val="0"/>
              </a:spcAft>
              <a:buClr>
                <a:schemeClr val="dk1"/>
              </a:buClr>
              <a:buSzPts val="2800"/>
              <a:buNone/>
            </a:pPr>
            <a:endParaRPr/>
          </a:p>
          <a:p>
            <a:pPr marL="0" lvl="0" indent="0" algn="l" rtl="0">
              <a:lnSpc>
                <a:spcPct val="100000"/>
              </a:lnSpc>
              <a:spcBef>
                <a:spcPts val="1000"/>
              </a:spcBef>
              <a:spcAft>
                <a:spcPts val="0"/>
              </a:spcAft>
              <a:buClr>
                <a:schemeClr val="dk1"/>
              </a:buClr>
              <a:buSzPts val="2800"/>
              <a:buNone/>
            </a:pPr>
            <a:br>
              <a:rPr lang="en-US"/>
            </a:br>
            <a:endParaRPr/>
          </a:p>
          <a:p>
            <a:pPr marL="0" lvl="0" indent="0" algn="l" rtl="0">
              <a:lnSpc>
                <a:spcPct val="100000"/>
              </a:lnSpc>
              <a:spcBef>
                <a:spcPts val="1000"/>
              </a:spcBef>
              <a:spcAft>
                <a:spcPts val="0"/>
              </a:spcAft>
              <a:buClr>
                <a:srgbClr val="000000"/>
              </a:buClr>
              <a:buSzPts val="2800"/>
              <a:buNone/>
            </a:pPr>
            <a:r>
              <a:rPr lang="fr-FR">
                <a:solidFill>
                  <a:srgbClr val="000000"/>
                </a:solidFill>
              </a:rPr>
              <a:t>L'année dernière, le taux d'incidence de la maladie </a:t>
            </a:r>
            <a:r>
              <a:rPr lang="fr-FR"/>
              <a:t>était de 8,0 cas pour 100 000 habitants par an.</a:t>
            </a:r>
            <a:endParaRPr/>
          </a:p>
          <a:p>
            <a:pPr marL="0" lvl="0" indent="0" algn="l" rtl="0">
              <a:lnSpc>
                <a:spcPct val="100000"/>
              </a:lnSpc>
              <a:spcBef>
                <a:spcPts val="1000"/>
              </a:spcBef>
              <a:spcAft>
                <a:spcPts val="0"/>
              </a:spcAft>
              <a:buClr>
                <a:schemeClr val="dk1"/>
              </a:buClr>
              <a:buSzPts val="2800"/>
              <a:buNone/>
            </a:pPr>
            <a:endParaRPr/>
          </a:p>
        </p:txBody>
      </p:sp>
      <p:sp>
        <p:nvSpPr>
          <p:cNvPr id="1356" name="Google Shape;1356;p15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 Taux d'incidence</a:t>
            </a:r>
            <a:endParaRPr>
              <a:latin typeface="Franklin Gothic Medium" panose="020B0603020102020204" pitchFamily="34" charset="0"/>
            </a:endParaRPr>
          </a:p>
        </p:txBody>
      </p:sp>
      <p:grpSp>
        <p:nvGrpSpPr>
          <p:cNvPr id="1357" name="Google Shape;1357;p150"/>
          <p:cNvGrpSpPr/>
          <p:nvPr/>
        </p:nvGrpSpPr>
        <p:grpSpPr>
          <a:xfrm>
            <a:off x="2703282" y="3029810"/>
            <a:ext cx="7420493" cy="1384994"/>
            <a:chOff x="1153990" y="3186235"/>
            <a:chExt cx="5209713" cy="796716"/>
          </a:xfrm>
        </p:grpSpPr>
        <p:grpSp>
          <p:nvGrpSpPr>
            <p:cNvPr id="1358" name="Google Shape;1358;p150"/>
            <p:cNvGrpSpPr/>
            <p:nvPr/>
          </p:nvGrpSpPr>
          <p:grpSpPr>
            <a:xfrm>
              <a:off x="1153990" y="3186235"/>
              <a:ext cx="3057061" cy="796716"/>
              <a:chOff x="1349544" y="3604806"/>
              <a:chExt cx="2925366" cy="796716"/>
            </a:xfrm>
          </p:grpSpPr>
          <p:cxnSp>
            <p:nvCxnSpPr>
              <p:cNvPr id="1359" name="Google Shape;1359;p150"/>
              <p:cNvCxnSpPr/>
              <p:nvPr/>
            </p:nvCxnSpPr>
            <p:spPr>
              <a:xfrm>
                <a:off x="1375558" y="4140135"/>
                <a:ext cx="2899352" cy="0"/>
              </a:xfrm>
              <a:prstGeom prst="straightConnector1">
                <a:avLst/>
              </a:prstGeom>
              <a:noFill/>
              <a:ln w="38100" cap="flat" cmpd="sng">
                <a:solidFill>
                  <a:schemeClr val="dk1"/>
                </a:solidFill>
                <a:prstDash val="solid"/>
                <a:miter lim="800000"/>
                <a:headEnd type="none" w="sm" len="sm"/>
                <a:tailEnd type="none" w="sm" len="sm"/>
              </a:ln>
            </p:spPr>
          </p:cxnSp>
          <p:sp>
            <p:nvSpPr>
              <p:cNvPr id="1360" name="Google Shape;1360;p150"/>
              <p:cNvSpPr txBox="1"/>
              <p:nvPr/>
            </p:nvSpPr>
            <p:spPr>
              <a:xfrm>
                <a:off x="1349544" y="3604806"/>
                <a:ext cx="2899352" cy="7967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2800"/>
                  <a:buFont typeface="Arial"/>
                  <a:buNone/>
                </a:pPr>
                <a:br>
                  <a:rPr lang="fr-FR" sz="2800" b="1">
                    <a:solidFill>
                      <a:srgbClr val="109648"/>
                    </a:solidFill>
                    <a:latin typeface="Arial"/>
                    <a:ea typeface="Arial"/>
                    <a:cs typeface="Arial"/>
                    <a:sym typeface="Arial"/>
                  </a:rPr>
                </a:br>
                <a:r>
                  <a:rPr lang="fr-FR" sz="2800" b="1">
                    <a:solidFill>
                      <a:srgbClr val="109648"/>
                    </a:solidFill>
                    <a:latin typeface="Arial"/>
                    <a:ea typeface="Arial"/>
                    <a:cs typeface="Arial"/>
                    <a:sym typeface="Arial"/>
                  </a:rPr>
                  <a:t>24 cas</a:t>
                </a:r>
                <a:br>
                  <a:rPr lang="fr-FR" sz="2800" b="1">
                    <a:solidFill>
                      <a:srgbClr val="109648"/>
                    </a:solidFill>
                    <a:latin typeface="Arial"/>
                    <a:ea typeface="Arial"/>
                    <a:cs typeface="Arial"/>
                    <a:sym typeface="Arial"/>
                  </a:rPr>
                </a:br>
                <a:r>
                  <a:rPr lang="fr-FR" sz="2800" b="1">
                    <a:solidFill>
                      <a:srgbClr val="109648"/>
                    </a:solidFill>
                    <a:latin typeface="Arial"/>
                    <a:ea typeface="Arial"/>
                    <a:cs typeface="Arial"/>
                    <a:sym typeface="Arial"/>
                  </a:rPr>
                  <a:t>300 000 habitants </a:t>
                </a:r>
                <a:r>
                  <a:rPr lang="fr-FR" sz="2800" b="1" i="0" u="none" strike="noStrike" cap="none">
                    <a:solidFill>
                      <a:schemeClr val="dk1"/>
                    </a:solidFill>
                    <a:latin typeface="Arial"/>
                    <a:ea typeface="Arial"/>
                    <a:cs typeface="Arial"/>
                    <a:sym typeface="Arial"/>
                  </a:rPr>
                  <a:t>x </a:t>
                </a:r>
                <a:r>
                  <a:rPr lang="fr-FR" sz="2800" b="1">
                    <a:solidFill>
                      <a:srgbClr val="109648"/>
                    </a:solidFill>
                    <a:latin typeface="Arial"/>
                    <a:ea typeface="Arial"/>
                    <a:cs typeface="Arial"/>
                    <a:sym typeface="Arial"/>
                  </a:rPr>
                  <a:t>1 an</a:t>
                </a:r>
                <a:endParaRPr sz="2800" b="1" i="0" u="none" strike="noStrike" cap="none">
                  <a:solidFill>
                    <a:srgbClr val="109648"/>
                  </a:solidFill>
                  <a:latin typeface="Arial"/>
                  <a:ea typeface="Arial"/>
                  <a:cs typeface="Arial"/>
                  <a:sym typeface="Arial"/>
                </a:endParaRPr>
              </a:p>
            </p:txBody>
          </p:sp>
        </p:grpSp>
        <p:sp>
          <p:nvSpPr>
            <p:cNvPr id="1361" name="Google Shape;1361;p150"/>
            <p:cNvSpPr txBox="1"/>
            <p:nvPr/>
          </p:nvSpPr>
          <p:spPr>
            <a:xfrm>
              <a:off x="4211053" y="3505642"/>
              <a:ext cx="2152650" cy="300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chemeClr val="dk1"/>
                  </a:solidFill>
                  <a:latin typeface="Arial"/>
                  <a:ea typeface="Arial"/>
                  <a:cs typeface="Arial"/>
                  <a:sym typeface="Arial"/>
                </a:rPr>
                <a:t>x </a:t>
              </a:r>
              <a:r>
                <a:rPr lang="fr-FR" sz="2800" b="1">
                  <a:solidFill>
                    <a:srgbClr val="109648"/>
                  </a:solidFill>
                  <a:latin typeface="Arial"/>
                  <a:ea typeface="Arial"/>
                  <a:cs typeface="Arial"/>
                  <a:sym typeface="Arial"/>
                </a:rPr>
                <a:t>100 000 </a:t>
              </a:r>
              <a:r>
                <a:rPr lang="fr-FR" sz="2800" b="1">
                  <a:solidFill>
                    <a:schemeClr val="dk1"/>
                  </a:solidFill>
                  <a:latin typeface="Arial"/>
                  <a:ea typeface="Arial"/>
                  <a:cs typeface="Arial"/>
                  <a:sym typeface="Arial"/>
                </a:rPr>
                <a:t>=</a:t>
              </a:r>
              <a:endParaRPr/>
            </a:p>
          </p:txBody>
        </p:sp>
      </p:grpSp>
      <p:sp>
        <p:nvSpPr>
          <p:cNvPr id="1362" name="Google Shape;1362;p150"/>
          <p:cNvSpPr txBox="1"/>
          <p:nvPr/>
        </p:nvSpPr>
        <p:spPr>
          <a:xfrm>
            <a:off x="9149190" y="3584883"/>
            <a:ext cx="84509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109648"/>
              </a:buClr>
              <a:buSzPts val="2800"/>
              <a:buFont typeface="Noto Sans Symbols"/>
              <a:buNone/>
            </a:pPr>
            <a:r>
              <a:rPr lang="fr-FR" sz="2800" b="1">
                <a:solidFill>
                  <a:srgbClr val="109648"/>
                </a:solidFill>
                <a:latin typeface="Arial"/>
                <a:ea typeface="Arial"/>
                <a:cs typeface="Arial"/>
                <a:sym typeface="Arial"/>
              </a:rPr>
              <a:t>8</a:t>
            </a:r>
            <a:r>
              <a:rPr lang="fr-FR" sz="2800" b="1">
                <a:solidFill>
                  <a:srgbClr val="109648"/>
                </a:solidFill>
              </a:rPr>
              <a:t>,</a:t>
            </a:r>
            <a:r>
              <a:rPr lang="fr-FR" sz="2800" b="1">
                <a:solidFill>
                  <a:srgbClr val="109648"/>
                </a:solidFill>
                <a:latin typeface="Arial"/>
                <a:ea typeface="Arial"/>
                <a:cs typeface="Arial"/>
                <a:sym typeface="Arial"/>
              </a:rPr>
              <a:t>0</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367"/>
        <p:cNvGrpSpPr/>
        <p:nvPr/>
      </p:nvGrpSpPr>
      <p:grpSpPr>
        <a:xfrm>
          <a:off x="0" y="0"/>
          <a:ext cx="0" cy="0"/>
          <a:chOff x="0" y="0"/>
          <a:chExt cx="0" cy="0"/>
        </a:xfrm>
      </p:grpSpPr>
      <p:sp>
        <p:nvSpPr>
          <p:cNvPr id="1368" name="Google Shape;1368;p15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Au cours des trois dernières années, 60 cas de virus Zika ont été signalés au système de surveillance dans le district A (300 000 habitants).</a:t>
            </a:r>
            <a:endParaRPr/>
          </a:p>
          <a:p>
            <a:pPr marL="0" lvl="0" indent="0" algn="l" rtl="0">
              <a:lnSpc>
                <a:spcPct val="100000"/>
              </a:lnSpc>
              <a:spcBef>
                <a:spcPts val="1000"/>
              </a:spcBef>
              <a:spcAft>
                <a:spcPts val="0"/>
              </a:spcAft>
              <a:buClr>
                <a:schemeClr val="dk1"/>
              </a:buClr>
              <a:buSzPts val="2800"/>
              <a:buNone/>
            </a:pPr>
            <a:r>
              <a:rPr lang="fr-FR"/>
              <a:t>Calculer le taux d'incidence </a:t>
            </a:r>
            <a:r>
              <a:rPr lang="fr-FR" b="1"/>
              <a:t>MOYEN ANNUEL </a:t>
            </a:r>
            <a:r>
              <a:rPr lang="fr-FR"/>
              <a:t>sur la </a:t>
            </a:r>
            <a:br>
              <a:rPr lang="fr-FR"/>
            </a:br>
            <a:r>
              <a:rPr lang="fr-FR"/>
              <a:t>période de 3 ans</a:t>
            </a:r>
            <a:r>
              <a:rPr lang="fr-FR" b="1"/>
              <a:t>.</a:t>
            </a:r>
            <a:endParaRPr/>
          </a:p>
          <a:p>
            <a:pPr marL="0" lvl="0" indent="0" algn="l" rtl="0">
              <a:lnSpc>
                <a:spcPct val="100000"/>
              </a:lnSpc>
              <a:spcBef>
                <a:spcPts val="1000"/>
              </a:spcBef>
              <a:spcAft>
                <a:spcPts val="0"/>
              </a:spcAft>
              <a:buClr>
                <a:schemeClr val="dk1"/>
              </a:buClr>
              <a:buSzPts val="2800"/>
              <a:buNone/>
            </a:pPr>
            <a:endParaRPr>
              <a:solidFill>
                <a:srgbClr val="000000"/>
              </a:solidFill>
            </a:endParaRPr>
          </a:p>
          <a:p>
            <a:pPr marL="0" lvl="0" indent="0" algn="l" rtl="0">
              <a:lnSpc>
                <a:spcPct val="100000"/>
              </a:lnSpc>
              <a:spcBef>
                <a:spcPts val="1000"/>
              </a:spcBef>
              <a:spcAft>
                <a:spcPts val="0"/>
              </a:spcAft>
              <a:buClr>
                <a:schemeClr val="dk1"/>
              </a:buClr>
              <a:buSzPts val="2800"/>
              <a:buNone/>
            </a:pPr>
            <a:endParaRPr>
              <a:solidFill>
                <a:srgbClr val="000000"/>
              </a:solidFill>
            </a:endParaRPr>
          </a:p>
          <a:p>
            <a:pPr marL="0" lvl="0" indent="0" algn="l" rtl="0">
              <a:lnSpc>
                <a:spcPct val="100000"/>
              </a:lnSpc>
              <a:spcBef>
                <a:spcPts val="1000"/>
              </a:spcBef>
              <a:spcAft>
                <a:spcPts val="0"/>
              </a:spcAft>
              <a:buClr>
                <a:srgbClr val="000000"/>
              </a:buClr>
              <a:buSzPts val="2800"/>
              <a:buNone/>
            </a:pPr>
            <a:r>
              <a:rPr lang="fr-FR">
                <a:solidFill>
                  <a:srgbClr val="000000"/>
                </a:solidFill>
              </a:rPr>
              <a:t>Le taux d'incidence annuel moyen de la </a:t>
            </a:r>
            <a:r>
              <a:rPr lang="fr-FR"/>
              <a:t>maladie dans le district A était de 6,7 cas pour 100 000 habitants par an</a:t>
            </a:r>
            <a:r>
              <a:rPr lang="fr-FR">
                <a:solidFill>
                  <a:srgbClr val="000000"/>
                </a:solidFill>
              </a:rPr>
              <a:t>.</a:t>
            </a:r>
            <a:endParaRPr/>
          </a:p>
          <a:p>
            <a:pPr marL="228600" lvl="0" indent="-50800" algn="l" rtl="0">
              <a:lnSpc>
                <a:spcPct val="100000"/>
              </a:lnSpc>
              <a:spcBef>
                <a:spcPts val="1000"/>
              </a:spcBef>
              <a:spcAft>
                <a:spcPts val="0"/>
              </a:spcAft>
              <a:buClr>
                <a:schemeClr val="dk1"/>
              </a:buClr>
              <a:buSzPts val="2800"/>
              <a:buNone/>
            </a:pPr>
            <a:endParaRPr/>
          </a:p>
        </p:txBody>
      </p:sp>
      <p:sp>
        <p:nvSpPr>
          <p:cNvPr id="1369" name="Google Shape;1369;p15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d'incidence : Pratique</a:t>
            </a:r>
            <a:endParaRPr>
              <a:latin typeface="Franklin Gothic Medium" panose="020B0603020102020204" pitchFamily="34" charset="0"/>
            </a:endParaRPr>
          </a:p>
        </p:txBody>
      </p:sp>
      <p:grpSp>
        <p:nvGrpSpPr>
          <p:cNvPr id="1370" name="Google Shape;1370;p151"/>
          <p:cNvGrpSpPr/>
          <p:nvPr/>
        </p:nvGrpSpPr>
        <p:grpSpPr>
          <a:xfrm>
            <a:off x="2732780" y="3798511"/>
            <a:ext cx="7606590" cy="954088"/>
            <a:chOff x="2628589" y="3987801"/>
            <a:chExt cx="6447975" cy="954088"/>
          </a:xfrm>
        </p:grpSpPr>
        <p:grpSp>
          <p:nvGrpSpPr>
            <p:cNvPr id="1371" name="Google Shape;1371;p151"/>
            <p:cNvGrpSpPr/>
            <p:nvPr/>
          </p:nvGrpSpPr>
          <p:grpSpPr>
            <a:xfrm>
              <a:off x="2628901" y="3987801"/>
              <a:ext cx="6346825" cy="954088"/>
              <a:chOff x="457201" y="2926080"/>
              <a:chExt cx="6523606" cy="954107"/>
            </a:xfrm>
          </p:grpSpPr>
          <p:sp>
            <p:nvSpPr>
              <p:cNvPr id="1372" name="Google Shape;1372;p151"/>
              <p:cNvSpPr txBox="1"/>
              <p:nvPr/>
            </p:nvSpPr>
            <p:spPr>
              <a:xfrm>
                <a:off x="457201" y="2926080"/>
                <a:ext cx="3983023"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               60 cas   </a:t>
                </a:r>
                <a:endParaRPr/>
              </a:p>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300 000 habitants </a:t>
                </a:r>
                <a:r>
                  <a:rPr lang="fr-FR" sz="2800" b="1">
                    <a:solidFill>
                      <a:schemeClr val="dk1"/>
                    </a:solidFill>
                    <a:latin typeface="Arial"/>
                    <a:ea typeface="Arial"/>
                    <a:cs typeface="Arial"/>
                    <a:sym typeface="Arial"/>
                  </a:rPr>
                  <a:t>x </a:t>
                </a:r>
                <a:r>
                  <a:rPr lang="fr-FR" sz="2800" b="1">
                    <a:solidFill>
                      <a:srgbClr val="00953A"/>
                    </a:solidFill>
                    <a:latin typeface="Arial"/>
                    <a:ea typeface="Arial"/>
                    <a:cs typeface="Arial"/>
                    <a:sym typeface="Arial"/>
                  </a:rPr>
                  <a:t>3 ans</a:t>
                </a:r>
                <a:endParaRPr/>
              </a:p>
            </p:txBody>
          </p:sp>
          <p:sp>
            <p:nvSpPr>
              <p:cNvPr id="1373" name="Google Shape;1373;p151"/>
              <p:cNvSpPr txBox="1"/>
              <p:nvPr/>
            </p:nvSpPr>
            <p:spPr>
              <a:xfrm>
                <a:off x="4440627" y="3066116"/>
                <a:ext cx="254018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Noto Sans Symbols"/>
                  <a:buNone/>
                </a:pPr>
                <a:r>
                  <a:rPr lang="fr-FR" sz="2800" b="1">
                    <a:solidFill>
                      <a:schemeClr val="dk1"/>
                    </a:solidFill>
                    <a:latin typeface="Arial"/>
                    <a:ea typeface="Arial"/>
                    <a:cs typeface="Arial"/>
                    <a:sym typeface="Arial"/>
                  </a:rPr>
                  <a:t>x </a:t>
                </a:r>
                <a:r>
                  <a:rPr lang="fr-FR" sz="2800" b="1">
                    <a:solidFill>
                      <a:srgbClr val="00953A"/>
                    </a:solidFill>
                    <a:latin typeface="Arial"/>
                    <a:ea typeface="Arial"/>
                    <a:cs typeface="Arial"/>
                    <a:sym typeface="Arial"/>
                  </a:rPr>
                  <a:t>100,000 </a:t>
                </a:r>
                <a:r>
                  <a:rPr lang="fr-FR" sz="2800" b="1">
                    <a:solidFill>
                      <a:schemeClr val="dk1"/>
                    </a:solidFill>
                    <a:latin typeface="Arial"/>
                    <a:ea typeface="Arial"/>
                    <a:cs typeface="Arial"/>
                    <a:sym typeface="Arial"/>
                  </a:rPr>
                  <a:t>=</a:t>
                </a:r>
                <a:endParaRPr/>
              </a:p>
            </p:txBody>
          </p:sp>
        </p:grpSp>
        <p:cxnSp>
          <p:nvCxnSpPr>
            <p:cNvPr id="1374" name="Google Shape;1374;p151"/>
            <p:cNvCxnSpPr>
              <a:endCxn id="1372" idx="3"/>
            </p:cNvCxnSpPr>
            <p:nvPr/>
          </p:nvCxnSpPr>
          <p:spPr>
            <a:xfrm>
              <a:off x="2628589" y="4457045"/>
              <a:ext cx="3875400" cy="7800"/>
            </a:xfrm>
            <a:prstGeom prst="straightConnector1">
              <a:avLst/>
            </a:prstGeom>
            <a:noFill/>
            <a:ln w="38100" cap="flat" cmpd="sng">
              <a:solidFill>
                <a:schemeClr val="dk1"/>
              </a:solidFill>
              <a:prstDash val="solid"/>
              <a:miter lim="800000"/>
              <a:headEnd type="none" w="sm" len="sm"/>
              <a:tailEnd type="none" w="sm" len="sm"/>
            </a:ln>
          </p:spPr>
        </p:cxnSp>
        <p:sp>
          <p:nvSpPr>
            <p:cNvPr id="1375" name="Google Shape;1375;p151"/>
            <p:cNvSpPr txBox="1"/>
            <p:nvPr/>
          </p:nvSpPr>
          <p:spPr>
            <a:xfrm>
              <a:off x="8317864" y="4128757"/>
              <a:ext cx="7587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6</a:t>
              </a:r>
              <a:r>
                <a:rPr lang="fr-FR" sz="2800" b="1">
                  <a:solidFill>
                    <a:srgbClr val="00953A"/>
                  </a:solidFill>
                </a:rPr>
                <a:t>,</a:t>
              </a:r>
              <a:r>
                <a:rPr lang="fr-FR" sz="2800" b="1">
                  <a:solidFill>
                    <a:srgbClr val="00953A"/>
                  </a:solidFill>
                  <a:latin typeface="Arial"/>
                  <a:ea typeface="Arial"/>
                  <a:cs typeface="Arial"/>
                  <a:sym typeface="Arial"/>
                </a:rPr>
                <a:t>7</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6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15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Nouveaux cas dans une population au cours d'une période donnée, généralement au cours d'une flambée épidémique</a:t>
            </a:r>
            <a:endParaRPr/>
          </a:p>
          <a:p>
            <a:pPr marL="0" lvl="0" indent="0" algn="l" rtl="0">
              <a:lnSpc>
                <a:spcPct val="100000"/>
              </a:lnSpc>
              <a:spcBef>
                <a:spcPts val="1000"/>
              </a:spcBef>
              <a:spcAft>
                <a:spcPts val="0"/>
              </a:spcAft>
              <a:buClr>
                <a:schemeClr val="dk1"/>
              </a:buClr>
              <a:buSzPts val="2400"/>
              <a:buNone/>
            </a:pPr>
            <a:endParaRPr sz="2400" b="1">
              <a:solidFill>
                <a:srgbClr val="00820C"/>
              </a:solidFill>
            </a:endParaRPr>
          </a:p>
          <a:p>
            <a:pPr marL="0" lvl="0" indent="0" algn="l" rtl="0">
              <a:lnSpc>
                <a:spcPct val="100000"/>
              </a:lnSpc>
              <a:spcBef>
                <a:spcPts val="1000"/>
              </a:spcBef>
              <a:spcAft>
                <a:spcPts val="0"/>
              </a:spcAft>
              <a:buClr>
                <a:srgbClr val="00953A"/>
              </a:buClr>
              <a:buSzPts val="2800"/>
              <a:buNone/>
            </a:pPr>
            <a:r>
              <a:rPr lang="fr-FR" b="1">
                <a:solidFill>
                  <a:srgbClr val="00953A"/>
                </a:solidFill>
              </a:rPr>
              <a:t>Taux d'attaque =</a:t>
            </a:r>
            <a:endParaRPr/>
          </a:p>
          <a:p>
            <a:pPr marL="0" lvl="0" indent="0" algn="l" rtl="0">
              <a:lnSpc>
                <a:spcPct val="100000"/>
              </a:lnSpc>
              <a:spcBef>
                <a:spcPts val="1000"/>
              </a:spcBef>
              <a:spcAft>
                <a:spcPts val="0"/>
              </a:spcAft>
              <a:buClr>
                <a:schemeClr val="dk1"/>
              </a:buClr>
              <a:buSzPts val="2800"/>
              <a:buNone/>
            </a:pPr>
            <a:endParaRPr b="1">
              <a:solidFill>
                <a:srgbClr val="00820C"/>
              </a:solidFill>
            </a:endParaRPr>
          </a:p>
          <a:p>
            <a:pPr marL="0" lvl="0" indent="0" algn="l" rtl="0">
              <a:lnSpc>
                <a:spcPct val="100000"/>
              </a:lnSpc>
              <a:spcBef>
                <a:spcPts val="1000"/>
              </a:spcBef>
              <a:spcAft>
                <a:spcPts val="0"/>
              </a:spcAft>
              <a:buClr>
                <a:schemeClr val="dk1"/>
              </a:buClr>
              <a:buSzPts val="2800"/>
              <a:buNone/>
            </a:pPr>
            <a:endParaRPr b="1">
              <a:solidFill>
                <a:srgbClr val="00820C"/>
              </a:solidFill>
            </a:endParaRPr>
          </a:p>
          <a:p>
            <a:pPr marL="0" lvl="0" indent="0" algn="l" rtl="0">
              <a:lnSpc>
                <a:spcPct val="100000"/>
              </a:lnSpc>
              <a:spcBef>
                <a:spcPts val="1000"/>
              </a:spcBef>
              <a:spcAft>
                <a:spcPts val="0"/>
              </a:spcAft>
              <a:buClr>
                <a:schemeClr val="dk1"/>
              </a:buClr>
              <a:buSzPts val="2400"/>
              <a:buNone/>
            </a:pPr>
            <a:endParaRPr sz="2400">
              <a:solidFill>
                <a:srgbClr val="000000"/>
              </a:solidFill>
            </a:endParaRPr>
          </a:p>
          <a:p>
            <a:pPr marL="0" lvl="0" indent="0" algn="l" rtl="0">
              <a:lnSpc>
                <a:spcPct val="100000"/>
              </a:lnSpc>
              <a:spcBef>
                <a:spcPts val="1000"/>
              </a:spcBef>
              <a:spcAft>
                <a:spcPts val="0"/>
              </a:spcAft>
              <a:buClr>
                <a:schemeClr val="dk1"/>
              </a:buClr>
              <a:buSzPts val="2800"/>
              <a:buNone/>
            </a:pPr>
            <a:endParaRPr b="1">
              <a:solidFill>
                <a:srgbClr val="00820C"/>
              </a:solidFill>
            </a:endParaRPr>
          </a:p>
        </p:txBody>
      </p:sp>
      <p:sp>
        <p:nvSpPr>
          <p:cNvPr id="1382" name="Google Shape;1382;p15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d'attaque (« risque »)</a:t>
            </a:r>
            <a:endParaRPr>
              <a:latin typeface="Franklin Gothic Medium" panose="020B0603020102020204" pitchFamily="34" charset="0"/>
            </a:endParaRPr>
          </a:p>
        </p:txBody>
      </p:sp>
      <p:grpSp>
        <p:nvGrpSpPr>
          <p:cNvPr id="1383" name="Google Shape;1383;p152"/>
          <p:cNvGrpSpPr/>
          <p:nvPr/>
        </p:nvGrpSpPr>
        <p:grpSpPr>
          <a:xfrm>
            <a:off x="915746" y="3445038"/>
            <a:ext cx="11057539" cy="1087003"/>
            <a:chOff x="761362" y="3421586"/>
            <a:chExt cx="10069419" cy="1087003"/>
          </a:xfrm>
        </p:grpSpPr>
        <p:sp>
          <p:nvSpPr>
            <p:cNvPr id="1384" name="Google Shape;1384;p152"/>
            <p:cNvSpPr txBox="1"/>
            <p:nvPr/>
          </p:nvSpPr>
          <p:spPr>
            <a:xfrm>
              <a:off x="8678131" y="3492926"/>
              <a:ext cx="215265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chemeClr val="dk1"/>
                  </a:solidFill>
                  <a:latin typeface="Arial"/>
                  <a:ea typeface="Arial"/>
                  <a:cs typeface="Arial"/>
                  <a:sym typeface="Arial"/>
                </a:rPr>
                <a:t>x Constante</a:t>
              </a:r>
              <a:br>
                <a:rPr lang="fr-FR" b="1"/>
              </a:br>
              <a:r>
                <a:rPr lang="fr-FR" b="1"/>
                <a:t>     </a:t>
              </a:r>
              <a:r>
                <a:rPr lang="fr-FR" sz="1800">
                  <a:solidFill>
                    <a:schemeClr val="dk1"/>
                  </a:solidFill>
                  <a:latin typeface="Arial"/>
                  <a:ea typeface="Arial"/>
                  <a:cs typeface="Arial"/>
                  <a:sym typeface="Arial"/>
                </a:rPr>
                <a:t>(par exemple </a:t>
              </a:r>
              <a:br>
                <a:rPr lang="fr-FR" sz="1800">
                  <a:solidFill>
                    <a:schemeClr val="dk1"/>
                  </a:solidFill>
                  <a:latin typeface="Arial"/>
                  <a:ea typeface="Arial"/>
                  <a:cs typeface="Arial"/>
                  <a:sym typeface="Arial"/>
                </a:rPr>
              </a:br>
              <a:r>
                <a:rPr lang="fr-FR" sz="1800">
                  <a:solidFill>
                    <a:schemeClr val="dk1"/>
                  </a:solidFill>
                  <a:latin typeface="Arial"/>
                  <a:ea typeface="Arial"/>
                  <a:cs typeface="Arial"/>
                  <a:sym typeface="Arial"/>
                </a:rPr>
                <a:t>     100 % ou 1 000)</a:t>
              </a:r>
              <a:endParaRPr/>
            </a:p>
          </p:txBody>
        </p:sp>
        <p:sp>
          <p:nvSpPr>
            <p:cNvPr id="1385" name="Google Shape;1385;p152"/>
            <p:cNvSpPr txBox="1"/>
            <p:nvPr/>
          </p:nvSpPr>
          <p:spPr>
            <a:xfrm>
              <a:off x="761362" y="3421586"/>
              <a:ext cx="798779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Noto Sans Symbols"/>
                <a:buNone/>
              </a:pPr>
              <a:r>
                <a:rPr lang="fr-FR" sz="2400" b="1">
                  <a:solidFill>
                    <a:schemeClr val="dk1"/>
                  </a:solidFill>
                  <a:latin typeface="Arial"/>
                  <a:ea typeface="Arial"/>
                  <a:cs typeface="Arial"/>
                  <a:sym typeface="Arial"/>
                </a:rPr>
                <a:t> Nombre de nouveaux cas au cours de la période spécifiée  </a:t>
              </a:r>
              <a:endParaRPr/>
            </a:p>
            <a:p>
              <a:pPr marL="0" marR="0" lvl="0" indent="0" algn="l" rtl="0">
                <a:spcBef>
                  <a:spcPts val="0"/>
                </a:spcBef>
                <a:spcAft>
                  <a:spcPts val="0"/>
                </a:spcAft>
                <a:buClr>
                  <a:schemeClr val="dk1"/>
                </a:buClr>
                <a:buSzPts val="2400"/>
                <a:buFont typeface="Noto Sans Symbols"/>
                <a:buNone/>
              </a:pPr>
              <a:r>
                <a:rPr lang="fr-FR" sz="2400" b="1">
                  <a:solidFill>
                    <a:schemeClr val="dk1"/>
                  </a:solidFill>
                  <a:latin typeface="Arial"/>
                  <a:ea typeface="Arial"/>
                  <a:cs typeface="Arial"/>
                  <a:sym typeface="Arial"/>
                </a:rPr>
                <a:t>      Taille de la population au début de cette période</a:t>
              </a:r>
              <a:endParaRPr/>
            </a:p>
          </p:txBody>
        </p:sp>
      </p:grpSp>
      <p:cxnSp>
        <p:nvCxnSpPr>
          <p:cNvPr id="1386" name="Google Shape;1386;p152"/>
          <p:cNvCxnSpPr/>
          <p:nvPr/>
        </p:nvCxnSpPr>
        <p:spPr>
          <a:xfrm>
            <a:off x="1110343" y="3860537"/>
            <a:ext cx="8262257" cy="0"/>
          </a:xfrm>
          <a:prstGeom prst="straightConnector1">
            <a:avLst/>
          </a:prstGeom>
          <a:noFill/>
          <a:ln w="38100"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8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391"/>
        <p:cNvGrpSpPr/>
        <p:nvPr/>
      </p:nvGrpSpPr>
      <p:grpSpPr>
        <a:xfrm>
          <a:off x="0" y="0"/>
          <a:ext cx="0" cy="0"/>
          <a:chOff x="0" y="0"/>
          <a:chExt cx="0" cy="0"/>
        </a:xfrm>
      </p:grpSpPr>
      <p:sp>
        <p:nvSpPr>
          <p:cNvPr id="1392" name="Google Shape;1392;p153"/>
          <p:cNvSpPr txBox="1">
            <a:spLocks noGrp="1"/>
          </p:cNvSpPr>
          <p:nvPr>
            <p:ph type="body" idx="1"/>
          </p:nvPr>
        </p:nvSpPr>
        <p:spPr>
          <a:xfrm>
            <a:off x="838200" y="1411322"/>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600"/>
              <a:buNone/>
            </a:pPr>
            <a:r>
              <a:rPr lang="fr-FR" sz="2600">
                <a:solidFill>
                  <a:srgbClr val="000000"/>
                </a:solidFill>
              </a:rPr>
              <a:t>Une épidémie de 16 cas d'anthrax s'est produite dans le village Q (population = 800) au cours du mois de mai 2023. </a:t>
            </a:r>
            <a:br>
              <a:rPr lang="fr-FR" sz="2600">
                <a:solidFill>
                  <a:srgbClr val="000000"/>
                </a:solidFill>
              </a:rPr>
            </a:br>
            <a:r>
              <a:rPr lang="fr-FR" sz="2600">
                <a:solidFill>
                  <a:srgbClr val="000000"/>
                </a:solidFill>
              </a:rPr>
              <a:t>Calculer le taux d'attaque.</a:t>
            </a:r>
            <a:endParaRPr/>
          </a:p>
          <a:p>
            <a:pPr marL="0" lvl="0" indent="0" algn="l" rtl="0">
              <a:lnSpc>
                <a:spcPct val="100000"/>
              </a:lnSpc>
              <a:spcBef>
                <a:spcPts val="1000"/>
              </a:spcBef>
              <a:spcAft>
                <a:spcPts val="0"/>
              </a:spcAft>
              <a:buClr>
                <a:schemeClr val="dk1"/>
              </a:buClr>
              <a:buSzPts val="2800"/>
              <a:buNone/>
            </a:pPr>
            <a:endParaRPr>
              <a:solidFill>
                <a:srgbClr val="000000"/>
              </a:solidFill>
            </a:endParaRPr>
          </a:p>
          <a:p>
            <a:pPr marL="0" lvl="0" indent="0" algn="l" rtl="0">
              <a:lnSpc>
                <a:spcPct val="100000"/>
              </a:lnSpc>
              <a:spcBef>
                <a:spcPts val="1000"/>
              </a:spcBef>
              <a:spcAft>
                <a:spcPts val="0"/>
              </a:spcAft>
              <a:buClr>
                <a:schemeClr val="dk1"/>
              </a:buClr>
              <a:buSzPts val="2800"/>
              <a:buNone/>
            </a:pPr>
            <a:endParaRPr>
              <a:solidFill>
                <a:srgbClr val="000000"/>
              </a:solidFill>
            </a:endParaRPr>
          </a:p>
          <a:p>
            <a:pPr marL="0" lvl="0" indent="0" algn="l" rtl="0">
              <a:lnSpc>
                <a:spcPct val="100000"/>
              </a:lnSpc>
              <a:spcBef>
                <a:spcPts val="1000"/>
              </a:spcBef>
              <a:spcAft>
                <a:spcPts val="0"/>
              </a:spcAft>
              <a:buClr>
                <a:srgbClr val="000000"/>
              </a:buClr>
              <a:buSzPts val="2600"/>
              <a:buNone/>
            </a:pPr>
            <a:br>
              <a:rPr lang="fr-FR" sz="2600">
                <a:solidFill>
                  <a:srgbClr val="000000"/>
                </a:solidFill>
              </a:rPr>
            </a:br>
            <a:r>
              <a:rPr lang="fr-FR" sz="2600">
                <a:solidFill>
                  <a:srgbClr val="000000"/>
                </a:solidFill>
              </a:rPr>
              <a:t>Le taux d'attaque (risque) pendant l'épidémie d'anthrax était de 2,0 %.</a:t>
            </a:r>
            <a:endParaRPr/>
          </a:p>
          <a:p>
            <a:pPr marL="0" lvl="0" indent="0" algn="l" rtl="0">
              <a:lnSpc>
                <a:spcPct val="100000"/>
              </a:lnSpc>
              <a:spcBef>
                <a:spcPts val="1000"/>
              </a:spcBef>
              <a:spcAft>
                <a:spcPts val="0"/>
              </a:spcAft>
              <a:buClr>
                <a:schemeClr val="dk1"/>
              </a:buClr>
              <a:buSzPts val="2800"/>
              <a:buNone/>
            </a:pPr>
            <a:endParaRPr b="1">
              <a:solidFill>
                <a:srgbClr val="00820C"/>
              </a:solidFill>
            </a:endParaRPr>
          </a:p>
        </p:txBody>
      </p:sp>
      <p:sp>
        <p:nvSpPr>
          <p:cNvPr id="1393" name="Google Shape;1393;p15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Exemple : Taux d'attaque (« risque »)</a:t>
            </a:r>
            <a:endParaRPr>
              <a:latin typeface="Franklin Gothic Medium" panose="020B0603020102020204" pitchFamily="34" charset="0"/>
            </a:endParaRPr>
          </a:p>
        </p:txBody>
      </p:sp>
      <p:sp>
        <p:nvSpPr>
          <p:cNvPr id="1394" name="Google Shape;1394;p153"/>
          <p:cNvSpPr txBox="1"/>
          <p:nvPr/>
        </p:nvSpPr>
        <p:spPr>
          <a:xfrm>
            <a:off x="2640404" y="3089020"/>
            <a:ext cx="2976465"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 </a:t>
            </a:r>
            <a:r>
              <a:rPr lang="fr-FR" sz="2800" b="1" u="sng">
                <a:solidFill>
                  <a:srgbClr val="00953A"/>
                </a:solidFill>
                <a:latin typeface="Arial"/>
                <a:ea typeface="Arial"/>
                <a:cs typeface="Arial"/>
                <a:sym typeface="Arial"/>
              </a:rPr>
              <a:t>16 </a:t>
            </a:r>
            <a:br>
              <a:rPr lang="fr-FR"/>
            </a:br>
            <a:r>
              <a:rPr lang="fr-FR" sz="2800" b="1">
                <a:solidFill>
                  <a:srgbClr val="00953A"/>
                </a:solidFill>
                <a:latin typeface="Arial"/>
                <a:ea typeface="Arial"/>
                <a:cs typeface="Arial"/>
                <a:sym typeface="Arial"/>
              </a:rPr>
              <a:t>800</a:t>
            </a:r>
            <a:r>
              <a:rPr lang="fr-FR" sz="2800">
                <a:solidFill>
                  <a:srgbClr val="00953A"/>
                </a:solidFill>
                <a:latin typeface="Arial"/>
                <a:ea typeface="Arial"/>
                <a:cs typeface="Arial"/>
                <a:sym typeface="Arial"/>
              </a:rPr>
              <a:t> </a:t>
            </a:r>
            <a:endParaRPr/>
          </a:p>
        </p:txBody>
      </p:sp>
      <p:sp>
        <p:nvSpPr>
          <p:cNvPr id="1395" name="Google Shape;1395;p153"/>
          <p:cNvSpPr txBox="1"/>
          <p:nvPr/>
        </p:nvSpPr>
        <p:spPr>
          <a:xfrm>
            <a:off x="3353430" y="3207757"/>
            <a:ext cx="125128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 0</a:t>
            </a:r>
            <a:r>
              <a:rPr lang="fr-FR" sz="2800" b="1">
                <a:solidFill>
                  <a:srgbClr val="00953A"/>
                </a:solidFill>
              </a:rPr>
              <a:t>,</a:t>
            </a:r>
            <a:r>
              <a:rPr lang="fr-FR" sz="2800" b="1">
                <a:solidFill>
                  <a:srgbClr val="00953A"/>
                </a:solidFill>
                <a:latin typeface="Arial"/>
                <a:ea typeface="Arial"/>
                <a:cs typeface="Arial"/>
                <a:sym typeface="Arial"/>
              </a:rPr>
              <a:t>02 </a:t>
            </a:r>
            <a:endParaRPr/>
          </a:p>
        </p:txBody>
      </p:sp>
      <p:sp>
        <p:nvSpPr>
          <p:cNvPr id="1396" name="Google Shape;1396;p153"/>
          <p:cNvSpPr txBox="1"/>
          <p:nvPr/>
        </p:nvSpPr>
        <p:spPr>
          <a:xfrm>
            <a:off x="8050009" y="3199027"/>
            <a:ext cx="137799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2,0 %</a:t>
            </a:r>
            <a:endParaRPr/>
          </a:p>
        </p:txBody>
      </p:sp>
      <p:sp>
        <p:nvSpPr>
          <p:cNvPr id="1397" name="Google Shape;1397;p153"/>
          <p:cNvSpPr txBox="1"/>
          <p:nvPr/>
        </p:nvSpPr>
        <p:spPr>
          <a:xfrm>
            <a:off x="5862953" y="3207757"/>
            <a:ext cx="243661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0,02 x 100 </a:t>
            </a:r>
            <a:r>
              <a:rPr lang="fr-FR" sz="2800">
                <a:solidFill>
                  <a:srgbClr val="00953A"/>
                </a:solidFill>
                <a:latin typeface="Arial"/>
                <a:ea typeface="Arial"/>
                <a:cs typeface="Arial"/>
                <a:sym typeface="Arial"/>
              </a:rPr>
              <a:t>= </a:t>
            </a:r>
            <a:endParaRPr sz="2800" b="1">
              <a:solidFill>
                <a:srgbClr val="00953A"/>
              </a:solidFill>
              <a:latin typeface="Arial"/>
              <a:ea typeface="Arial"/>
              <a:cs typeface="Arial"/>
              <a:sym typeface="Arial"/>
            </a:endParaRPr>
          </a:p>
        </p:txBody>
      </p:sp>
      <p:sp>
        <p:nvSpPr>
          <p:cNvPr id="1398" name="Google Shape;1398;p153"/>
          <p:cNvSpPr/>
          <p:nvPr/>
        </p:nvSpPr>
        <p:spPr>
          <a:xfrm>
            <a:off x="4850799" y="3285315"/>
            <a:ext cx="797541" cy="368103"/>
          </a:xfrm>
          <a:prstGeom prst="rightArrow">
            <a:avLst>
              <a:gd name="adj1" fmla="val 50000"/>
              <a:gd name="adj2" fmla="val 65033"/>
            </a:avLst>
          </a:pr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Noto Sans Symbols"/>
              <a:buNone/>
            </a:pPr>
            <a:endParaRPr sz="2400">
              <a:solidFill>
                <a:schemeClr val="dk1"/>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9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9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9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54"/>
          <p:cNvSpPr txBox="1"/>
          <p:nvPr/>
        </p:nvSpPr>
        <p:spPr>
          <a:xfrm>
            <a:off x="838200" y="5126830"/>
            <a:ext cx="11238805" cy="1637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1. Quelle est la tranche d'âge la plus touchée ?</a:t>
            </a:r>
            <a:endParaRPr/>
          </a:p>
          <a:p>
            <a:pPr marL="0" marR="0" lvl="0" indent="0" algn="l" rtl="0">
              <a:lnSpc>
                <a:spcPct val="100000"/>
              </a:lnSpc>
              <a:spcBef>
                <a:spcPts val="1000"/>
              </a:spcBef>
              <a:spcAft>
                <a:spcPts val="0"/>
              </a:spcAft>
              <a:buClr>
                <a:schemeClr val="dk1"/>
              </a:buClr>
              <a:buSzPts val="2000"/>
              <a:buFont typeface="Arial"/>
              <a:buNone/>
            </a:pPr>
            <a:r>
              <a:rPr lang="fr-FR" sz="2000">
                <a:solidFill>
                  <a:schemeClr val="dk1"/>
                </a:solidFill>
                <a:latin typeface="Arial"/>
                <a:ea typeface="Arial"/>
                <a:cs typeface="Arial"/>
                <a:sym typeface="Arial"/>
              </a:rPr>
              <a:t>2. Quelle est la tranche d'âge la plus </a:t>
            </a:r>
            <a:r>
              <a:rPr lang="fr-FR" sz="2000" b="1">
                <a:solidFill>
                  <a:schemeClr val="dk1"/>
                </a:solidFill>
                <a:latin typeface="Arial"/>
                <a:ea typeface="Arial"/>
                <a:cs typeface="Arial"/>
                <a:sym typeface="Arial"/>
              </a:rPr>
              <a:t>exposée au risque </a:t>
            </a:r>
            <a:r>
              <a:rPr lang="fr-FR" sz="2000">
                <a:solidFill>
                  <a:schemeClr val="dk1"/>
                </a:solidFill>
                <a:latin typeface="Arial"/>
                <a:ea typeface="Arial"/>
                <a:cs typeface="Arial"/>
                <a:sym typeface="Arial"/>
              </a:rPr>
              <a:t>de maladie ?</a:t>
            </a:r>
            <a:endParaRPr/>
          </a:p>
          <a:p>
            <a:pPr marL="0" marR="0" lvl="0" indent="0" algn="l" rtl="0">
              <a:lnSpc>
                <a:spcPct val="100000"/>
              </a:lnSpc>
              <a:spcBef>
                <a:spcPts val="500"/>
              </a:spcBef>
              <a:spcAft>
                <a:spcPts val="0"/>
              </a:spcAft>
              <a:buClr>
                <a:srgbClr val="00953A"/>
              </a:buClr>
              <a:buSzPts val="2000"/>
              <a:buFont typeface="Arial"/>
              <a:buNone/>
            </a:pPr>
            <a:r>
              <a:rPr lang="fr-FR" sz="2000" b="1">
                <a:solidFill>
                  <a:srgbClr val="00953A"/>
                </a:solidFill>
                <a:latin typeface="Arial"/>
                <a:ea typeface="Arial"/>
                <a:cs typeface="Arial"/>
                <a:sym typeface="Arial"/>
              </a:rPr>
              <a:t>    Besoin de dénominateurs (taille de la population) pour calculer le risque</a:t>
            </a:r>
            <a:endParaRPr sz="2000">
              <a:solidFill>
                <a:srgbClr val="00953A"/>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1600"/>
              <a:buFont typeface="Arial"/>
              <a:buNone/>
            </a:pPr>
            <a:endParaRPr sz="1600">
              <a:solidFill>
                <a:schemeClr val="dk1"/>
              </a:solidFill>
              <a:latin typeface="Arial"/>
              <a:ea typeface="Arial"/>
              <a:cs typeface="Arial"/>
              <a:sym typeface="Arial"/>
            </a:endParaRPr>
          </a:p>
          <a:p>
            <a:pPr marL="228600" marR="0" lvl="0" indent="-101600" algn="ctr" rtl="0">
              <a:lnSpc>
                <a:spcPct val="100000"/>
              </a:lnSpc>
              <a:spcBef>
                <a:spcPts val="100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
        <p:nvSpPr>
          <p:cNvPr id="1405" name="Google Shape;1405;p154"/>
          <p:cNvSpPr txBox="1">
            <a:spLocks noGrp="1"/>
          </p:cNvSpPr>
          <p:nvPr>
            <p:ph type="body" idx="1"/>
          </p:nvPr>
        </p:nvSpPr>
        <p:spPr>
          <a:xfrm>
            <a:off x="838200" y="1508574"/>
            <a:ext cx="11238805"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None/>
            </a:pPr>
            <a:r>
              <a:rPr lang="fr-FR" sz="2400" b="1"/>
              <a:t>Cas de diarrhée aqueuse aiguë par âge et par sexe, village X, janvier 2024</a:t>
            </a: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a:p>
            <a:pPr marL="0" lvl="0" indent="0" algn="ctr" rtl="0">
              <a:lnSpc>
                <a:spcPct val="100000"/>
              </a:lnSpc>
              <a:spcBef>
                <a:spcPts val="0"/>
              </a:spcBef>
              <a:spcAft>
                <a:spcPts val="0"/>
              </a:spcAft>
              <a:buClr>
                <a:schemeClr val="dk1"/>
              </a:buClr>
              <a:buSzPts val="2400"/>
              <a:buNone/>
            </a:pPr>
            <a:endParaRPr sz="2400" b="1"/>
          </a:p>
        </p:txBody>
      </p:sp>
      <p:sp>
        <p:nvSpPr>
          <p:cNvPr id="1406" name="Google Shape;1406;p15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Fréquences et taux d'attaque</a:t>
            </a:r>
            <a:endParaRPr>
              <a:latin typeface="Franklin Gothic Medium" panose="020B0603020102020204" pitchFamily="34" charset="0"/>
            </a:endParaRPr>
          </a:p>
        </p:txBody>
      </p:sp>
      <p:sp>
        <p:nvSpPr>
          <p:cNvPr id="1407" name="Google Shape;1407;p154"/>
          <p:cNvSpPr txBox="1"/>
          <p:nvPr/>
        </p:nvSpPr>
        <p:spPr>
          <a:xfrm>
            <a:off x="6242261" y="5128116"/>
            <a:ext cx="2766350" cy="58259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953A"/>
              </a:buClr>
              <a:buSzPts val="2000"/>
              <a:buFont typeface="Arial"/>
              <a:buNone/>
            </a:pPr>
            <a:r>
              <a:rPr lang="fr-FR" sz="2000" b="1">
                <a:solidFill>
                  <a:srgbClr val="00953A"/>
                </a:solidFill>
                <a:latin typeface="Arial"/>
                <a:ea typeface="Arial"/>
                <a:cs typeface="Arial"/>
                <a:sym typeface="Arial"/>
              </a:rPr>
              <a:t>1-14 ans</a:t>
            </a:r>
            <a:endParaRPr/>
          </a:p>
        </p:txBody>
      </p:sp>
      <p:sp>
        <p:nvSpPr>
          <p:cNvPr id="1408" name="Google Shape;1408;p154"/>
          <p:cNvSpPr txBox="1"/>
          <p:nvPr/>
        </p:nvSpPr>
        <p:spPr>
          <a:xfrm>
            <a:off x="1976946" y="1377327"/>
            <a:ext cx="8530632" cy="41628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C00000"/>
              </a:buClr>
              <a:buSzPts val="2000"/>
              <a:buFont typeface="Noto Sans Symbols"/>
              <a:buNone/>
            </a:pPr>
            <a:endParaRPr sz="2000">
              <a:solidFill>
                <a:schemeClr val="dk1"/>
              </a:solidFill>
              <a:latin typeface="Arial"/>
              <a:ea typeface="Arial"/>
              <a:cs typeface="Arial"/>
              <a:sym typeface="Arial"/>
            </a:endParaRPr>
          </a:p>
        </p:txBody>
      </p:sp>
      <p:graphicFrame>
        <p:nvGraphicFramePr>
          <p:cNvPr id="1409" name="Google Shape;1409;p154"/>
          <p:cNvGraphicFramePr/>
          <p:nvPr>
            <p:extLst>
              <p:ext uri="{D42A27DB-BD31-4B8C-83A1-F6EECF244321}">
                <p14:modId xmlns:p14="http://schemas.microsoft.com/office/powerpoint/2010/main" val="1120363050"/>
              </p:ext>
            </p:extLst>
          </p:nvPr>
        </p:nvGraphicFramePr>
        <p:xfrm>
          <a:off x="1872343" y="2069609"/>
          <a:ext cx="8381300" cy="2773750"/>
        </p:xfrm>
        <a:graphic>
          <a:graphicData uri="http://schemas.openxmlformats.org/drawingml/2006/table">
            <a:tbl>
              <a:tblPr firstRow="1" bandRow="1">
                <a:noFill/>
                <a:tableStyleId>{BB4BAF3A-5B23-4A34-87FD-95B7C8D73DDE}</a:tableStyleId>
              </a:tblPr>
              <a:tblGrid>
                <a:gridCol w="2111480">
                  <a:extLst>
                    <a:ext uri="{9D8B030D-6E8A-4147-A177-3AD203B41FA5}">
                      <a16:colId xmlns:a16="http://schemas.microsoft.com/office/drawing/2014/main" val="20000"/>
                    </a:ext>
                  </a:extLst>
                </a:gridCol>
                <a:gridCol w="1867370">
                  <a:extLst>
                    <a:ext uri="{9D8B030D-6E8A-4147-A177-3AD203B41FA5}">
                      <a16:colId xmlns:a16="http://schemas.microsoft.com/office/drawing/2014/main" val="20001"/>
                    </a:ext>
                  </a:extLst>
                </a:gridCol>
                <a:gridCol w="2201225">
                  <a:extLst>
                    <a:ext uri="{9D8B030D-6E8A-4147-A177-3AD203B41FA5}">
                      <a16:colId xmlns:a16="http://schemas.microsoft.com/office/drawing/2014/main" val="20002"/>
                    </a:ext>
                  </a:extLst>
                </a:gridCol>
                <a:gridCol w="2201225">
                  <a:extLst>
                    <a:ext uri="{9D8B030D-6E8A-4147-A177-3AD203B41FA5}">
                      <a16:colId xmlns:a16="http://schemas.microsoft.com/office/drawing/2014/main" val="20003"/>
                    </a:ext>
                  </a:extLst>
                </a:gridCol>
              </a:tblGrid>
              <a:tr h="274325">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Âge (années)</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Homme</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Femme</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Total</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74325">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&lt;1</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26</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1-14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152</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107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259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4325">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15-29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44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51</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95</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30-49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24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41</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4325">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8</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10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18</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Total</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230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209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latin typeface="Arial"/>
                          <a:ea typeface="Arial"/>
                          <a:cs typeface="Arial"/>
                          <a:sym typeface="Arial"/>
                        </a:rPr>
                        <a:t>439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410" name="Google Shape;1410;p154"/>
          <p:cNvSpPr/>
          <p:nvPr/>
        </p:nvSpPr>
        <p:spPr>
          <a:xfrm>
            <a:off x="8046124" y="2887971"/>
            <a:ext cx="2207519" cy="333135"/>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0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0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5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d'attaque : Pratique 1</a:t>
            </a:r>
            <a:endParaRPr>
              <a:latin typeface="Franklin Gothic Medium" panose="020B0603020102020204" pitchFamily="34" charset="0"/>
            </a:endParaRPr>
          </a:p>
        </p:txBody>
      </p:sp>
      <p:sp>
        <p:nvSpPr>
          <p:cNvPr id="1417" name="Google Shape;1417;p155"/>
          <p:cNvSpPr txBox="1"/>
          <p:nvPr/>
        </p:nvSpPr>
        <p:spPr>
          <a:xfrm>
            <a:off x="1846263" y="5611813"/>
            <a:ext cx="8602662" cy="747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a:solidFill>
                <a:srgbClr val="AAE2CA"/>
              </a:solidFill>
              <a:latin typeface="Arial"/>
              <a:ea typeface="Arial"/>
              <a:cs typeface="Arial"/>
              <a:sym typeface="Arial"/>
            </a:endParaRPr>
          </a:p>
        </p:txBody>
      </p:sp>
      <p:sp>
        <p:nvSpPr>
          <p:cNvPr id="1418" name="Google Shape;1418;p155"/>
          <p:cNvSpPr txBox="1"/>
          <p:nvPr/>
        </p:nvSpPr>
        <p:spPr>
          <a:xfrm>
            <a:off x="2732588" y="5769660"/>
            <a:ext cx="6726822" cy="831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953A"/>
              </a:buClr>
              <a:buSzPts val="2400"/>
              <a:buFont typeface="Arial"/>
              <a:buNone/>
            </a:pPr>
            <a:r>
              <a:rPr lang="fr-FR" sz="2400" b="1">
                <a:solidFill>
                  <a:srgbClr val="00953A"/>
                </a:solidFill>
                <a:latin typeface="Arial"/>
                <a:ea typeface="Arial"/>
                <a:cs typeface="Arial"/>
                <a:sym typeface="Arial"/>
              </a:rPr>
              <a:t>259/18 350 x 1 000 = 0,0141 x 1 000</a:t>
            </a:r>
            <a:endParaRPr/>
          </a:p>
          <a:p>
            <a:pPr marL="0" marR="0" lvl="0" indent="0" algn="ctr" rtl="0">
              <a:spcBef>
                <a:spcPts val="0"/>
              </a:spcBef>
              <a:spcAft>
                <a:spcPts val="0"/>
              </a:spcAft>
              <a:buClr>
                <a:srgbClr val="00953A"/>
              </a:buClr>
              <a:buSzPts val="2400"/>
              <a:buFont typeface="Arial"/>
              <a:buNone/>
            </a:pPr>
            <a:r>
              <a:rPr lang="fr-FR" sz="2400" b="1">
                <a:solidFill>
                  <a:srgbClr val="00953A"/>
                </a:solidFill>
                <a:latin typeface="Arial"/>
                <a:ea typeface="Arial"/>
                <a:cs typeface="Arial"/>
                <a:sym typeface="Arial"/>
              </a:rPr>
              <a:t>= 14 cas/1 000 habitants</a:t>
            </a:r>
            <a:endParaRPr/>
          </a:p>
        </p:txBody>
      </p:sp>
      <p:sp>
        <p:nvSpPr>
          <p:cNvPr id="1419" name="Google Shape;1419;p155"/>
          <p:cNvSpPr txBox="1"/>
          <p:nvPr/>
        </p:nvSpPr>
        <p:spPr>
          <a:xfrm>
            <a:off x="1040200" y="5405925"/>
            <a:ext cx="10515600" cy="13524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r>
              <a:rPr lang="fr-FR" sz="2400">
                <a:solidFill>
                  <a:schemeClr val="dk1"/>
                </a:solidFill>
                <a:latin typeface="Arial"/>
                <a:ea typeface="Arial"/>
                <a:cs typeface="Arial"/>
                <a:sym typeface="Arial"/>
              </a:rPr>
              <a:t>Calculer le taux d'attaque (risque) pour les 1-14 ans, pour 1 000 habitants.</a:t>
            </a:r>
            <a:endParaRPr sz="2400">
              <a:solidFill>
                <a:schemeClr val="dk1"/>
              </a:solidFill>
              <a:latin typeface="Arial"/>
              <a:ea typeface="Arial"/>
              <a:cs typeface="Arial"/>
              <a:sym typeface="Arial"/>
            </a:endParaRPr>
          </a:p>
        </p:txBody>
      </p:sp>
      <p:sp>
        <p:nvSpPr>
          <p:cNvPr id="1421" name="Google Shape;1421;p155"/>
          <p:cNvSpPr txBox="1"/>
          <p:nvPr/>
        </p:nvSpPr>
        <p:spPr>
          <a:xfrm>
            <a:off x="1905350" y="1299878"/>
            <a:ext cx="8381299" cy="78621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2400"/>
              <a:buFont typeface="Arial"/>
              <a:buNone/>
            </a:pPr>
            <a:r>
              <a:rPr lang="fr-FR" sz="2400" b="1">
                <a:solidFill>
                  <a:schemeClr val="dk1"/>
                </a:solidFill>
                <a:latin typeface="Arial"/>
                <a:ea typeface="Arial"/>
                <a:cs typeface="Arial"/>
                <a:sym typeface="Arial"/>
              </a:rPr>
              <a:t>Cas de diarrhée aqueuse aiguë par âge et par sexe, </a:t>
            </a:r>
            <a:endParaRPr/>
          </a:p>
          <a:p>
            <a:pPr marL="0" marR="0" lvl="0" indent="0" algn="ctr" rtl="0">
              <a:lnSpc>
                <a:spcPct val="90000"/>
              </a:lnSpc>
              <a:spcBef>
                <a:spcPts val="0"/>
              </a:spcBef>
              <a:spcAft>
                <a:spcPts val="0"/>
              </a:spcAft>
              <a:buClr>
                <a:schemeClr val="dk1"/>
              </a:buClr>
              <a:buSzPts val="2400"/>
              <a:buFont typeface="Arial"/>
              <a:buNone/>
            </a:pPr>
            <a:r>
              <a:rPr lang="fr-FR" sz="2400" b="1">
                <a:solidFill>
                  <a:schemeClr val="dk1"/>
                </a:solidFill>
                <a:latin typeface="Arial"/>
                <a:ea typeface="Arial"/>
                <a:cs typeface="Arial"/>
                <a:sym typeface="Arial"/>
              </a:rPr>
              <a:t>Village X, janvier 2024</a:t>
            </a:r>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p:txBody>
      </p:sp>
      <p:graphicFrame>
        <p:nvGraphicFramePr>
          <p:cNvPr id="1422" name="Google Shape;1422;p155"/>
          <p:cNvGraphicFramePr/>
          <p:nvPr>
            <p:extLst>
              <p:ext uri="{D42A27DB-BD31-4B8C-83A1-F6EECF244321}">
                <p14:modId xmlns:p14="http://schemas.microsoft.com/office/powerpoint/2010/main" val="2513048142"/>
              </p:ext>
            </p:extLst>
          </p:nvPr>
        </p:nvGraphicFramePr>
        <p:xfrm>
          <a:off x="1905350" y="2107984"/>
          <a:ext cx="8158225" cy="3170000"/>
        </p:xfrm>
        <a:graphic>
          <a:graphicData uri="http://schemas.openxmlformats.org/drawingml/2006/table">
            <a:tbl>
              <a:tblPr firstRow="1" bandRow="1">
                <a:noFill/>
                <a:tableStyleId>{BB4BAF3A-5B23-4A34-87FD-95B7C8D73DDE}</a:tableStyleId>
              </a:tblPr>
              <a:tblGrid>
                <a:gridCol w="1554475">
                  <a:extLst>
                    <a:ext uri="{9D8B030D-6E8A-4147-A177-3AD203B41FA5}">
                      <a16:colId xmlns:a16="http://schemas.microsoft.com/office/drawing/2014/main" val="20000"/>
                    </a:ext>
                  </a:extLst>
                </a:gridCol>
                <a:gridCol w="1100625">
                  <a:extLst>
                    <a:ext uri="{9D8B030D-6E8A-4147-A177-3AD203B41FA5}">
                      <a16:colId xmlns:a16="http://schemas.microsoft.com/office/drawing/2014/main" val="20001"/>
                    </a:ext>
                  </a:extLst>
                </a:gridCol>
                <a:gridCol w="1100625">
                  <a:extLst>
                    <a:ext uri="{9D8B030D-6E8A-4147-A177-3AD203B41FA5}">
                      <a16:colId xmlns:a16="http://schemas.microsoft.com/office/drawing/2014/main" val="20002"/>
                    </a:ext>
                  </a:extLst>
                </a:gridCol>
                <a:gridCol w="1100625">
                  <a:extLst>
                    <a:ext uri="{9D8B030D-6E8A-4147-A177-3AD203B41FA5}">
                      <a16:colId xmlns:a16="http://schemas.microsoft.com/office/drawing/2014/main" val="20003"/>
                    </a:ext>
                  </a:extLst>
                </a:gridCol>
                <a:gridCol w="1100625">
                  <a:extLst>
                    <a:ext uri="{9D8B030D-6E8A-4147-A177-3AD203B41FA5}">
                      <a16:colId xmlns:a16="http://schemas.microsoft.com/office/drawing/2014/main" val="20004"/>
                    </a:ext>
                  </a:extLst>
                </a:gridCol>
                <a:gridCol w="1100625">
                  <a:extLst>
                    <a:ext uri="{9D8B030D-6E8A-4147-A177-3AD203B41FA5}">
                      <a16:colId xmlns:a16="http://schemas.microsoft.com/office/drawing/2014/main" val="20005"/>
                    </a:ext>
                  </a:extLst>
                </a:gridCol>
                <a:gridCol w="1100625">
                  <a:extLst>
                    <a:ext uri="{9D8B030D-6E8A-4147-A177-3AD203B41FA5}">
                      <a16:colId xmlns:a16="http://schemas.microsoft.com/office/drawing/2014/main" val="20006"/>
                    </a:ext>
                  </a:extLst>
                </a:gridCol>
              </a:tblGrid>
              <a:tr h="365750">
                <a:tc rowSpan="2">
                  <a:txBody>
                    <a:bodyPr/>
                    <a:lstStyle/>
                    <a:p>
                      <a:pPr marL="0" marR="0" lvl="0" indent="0" algn="ctr" rtl="0">
                        <a:spcBef>
                          <a:spcPts val="0"/>
                        </a:spcBef>
                        <a:spcAft>
                          <a:spcPts val="0"/>
                        </a:spcAft>
                        <a:buNone/>
                      </a:pPr>
                      <a:r>
                        <a:rPr lang="fr-FR" sz="2000">
                          <a:solidFill>
                            <a:schemeClr val="dk1"/>
                          </a:solidFill>
                        </a:rPr>
                        <a:t>Âge (années)</a:t>
                      </a:r>
                      <a:endParaRPr sz="2000">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None/>
                      </a:pPr>
                      <a:r>
                        <a:rPr lang="fr-FR" sz="2000">
                          <a:solidFill>
                            <a:schemeClr val="dk1"/>
                          </a:solidFill>
                        </a:rPr>
                        <a:t>Hommes</a:t>
                      </a:r>
                      <a:endParaRPr sz="2000">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2000">
                          <a:solidFill>
                            <a:schemeClr val="dk1"/>
                          </a:solidFill>
                        </a:rPr>
                        <a:t>Femmes</a:t>
                      </a:r>
                      <a:endParaRPr sz="2000">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2000">
                          <a:solidFill>
                            <a:schemeClr val="dk1"/>
                          </a:solidFill>
                        </a:rPr>
                        <a:t>Total</a:t>
                      </a:r>
                      <a:endParaRPr sz="2000">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extLst>
                  <a:ext uri="{0D108BD9-81ED-4DB2-BD59-A6C34878D82A}">
                    <a16:rowId xmlns:a16="http://schemas.microsoft.com/office/drawing/2014/main" val="10000"/>
                  </a:ext>
                </a:extLst>
              </a:tr>
              <a:tr h="365750">
                <a:tc vMerge="1">
                  <a:txBody>
                    <a:bodyPr/>
                    <a:lstStyle/>
                    <a:p>
                      <a:endParaRPr lang="fr-FR"/>
                    </a:p>
                  </a:txBody>
                  <a:tcPr/>
                </a:tc>
                <a:tc>
                  <a:txBody>
                    <a:bodyPr/>
                    <a:lstStyle/>
                    <a:p>
                      <a:pPr marL="0" marR="0" lvl="0" indent="0" algn="ctr" rtl="0">
                        <a:spcBef>
                          <a:spcPts val="0"/>
                        </a:spcBef>
                        <a:spcAft>
                          <a:spcPts val="0"/>
                        </a:spcAft>
                        <a:buNone/>
                      </a:pPr>
                      <a:r>
                        <a:rPr lang="fr-FR" sz="2000" b="1">
                          <a:solidFill>
                            <a:schemeClr val="dk1"/>
                          </a:solidFill>
                        </a:rPr>
                        <a:t>Cas</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a:solidFill>
                            <a:schemeClr val="dk1"/>
                          </a:solidFill>
                        </a:rPr>
                        <a:t>Pop.</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b="1">
                          <a:solidFill>
                            <a:schemeClr val="dk1"/>
                          </a:solidFill>
                        </a:rPr>
                        <a:t>Cas</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a:solidFill>
                            <a:schemeClr val="dk1"/>
                          </a:solidFill>
                        </a:rPr>
                        <a:t>Pop.</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b="1">
                          <a:solidFill>
                            <a:schemeClr val="dk1"/>
                          </a:solidFill>
                        </a:rPr>
                        <a:t>Cas</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a:solidFill>
                            <a:schemeClr val="dk1"/>
                          </a:solidFill>
                        </a:rPr>
                        <a:t>Pop.</a:t>
                      </a:r>
                      <a:endParaRPr sz="20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65750">
                <a:tc>
                  <a:txBody>
                    <a:bodyPr/>
                    <a:lstStyle/>
                    <a:p>
                      <a:pPr marL="0" marR="0" lvl="0" indent="0" algn="ctr" rtl="0">
                        <a:spcBef>
                          <a:spcPts val="0"/>
                        </a:spcBef>
                        <a:spcAft>
                          <a:spcPts val="0"/>
                        </a:spcAft>
                        <a:buNone/>
                      </a:pPr>
                      <a:r>
                        <a:rPr lang="fr-FR" sz="2000">
                          <a:solidFill>
                            <a:schemeClr val="dk1"/>
                          </a:solidFill>
                        </a:rPr>
                        <a:t>&lt;1</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800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17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850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26</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1 650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65750">
                <a:tc>
                  <a:txBody>
                    <a:bodyPr/>
                    <a:lstStyle/>
                    <a:p>
                      <a:pPr marL="0" marR="0" lvl="0" indent="0" algn="ctr" rtl="0">
                        <a:spcBef>
                          <a:spcPts val="0"/>
                        </a:spcBef>
                        <a:spcAft>
                          <a:spcPts val="0"/>
                        </a:spcAft>
                        <a:buNone/>
                      </a:pPr>
                      <a:r>
                        <a:rPr lang="fr-FR" sz="2000">
                          <a:solidFill>
                            <a:schemeClr val="dk1"/>
                          </a:solidFill>
                        </a:rPr>
                        <a:t>1-14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152</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9 200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107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9 150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259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18 350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rPr>
                        <a:t>15-29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44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5 500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51</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6 000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95</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11 500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rPr>
                        <a:t>30-49</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17</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6 250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24</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6 750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41</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13 000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a:solidFill>
                            <a:schemeClr val="dk1"/>
                          </a:solidFill>
                        </a:rPr>
                        <a:t>≥50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8</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3 000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solidFill>
                            <a:schemeClr val="dk1"/>
                          </a:solidFill>
                        </a:rPr>
                        <a:t>10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a:solidFill>
                            <a:schemeClr val="dk1"/>
                          </a:solidFill>
                        </a:rPr>
                        <a:t>4 500</a:t>
                      </a:r>
                      <a:endParaRPr sz="20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18</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7 500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65750">
                <a:tc>
                  <a:txBody>
                    <a:bodyPr/>
                    <a:lstStyle/>
                    <a:p>
                      <a:pPr marL="0" marR="0" lvl="0" indent="0" algn="ctr" rtl="0">
                        <a:spcBef>
                          <a:spcPts val="0"/>
                        </a:spcBef>
                        <a:spcAft>
                          <a:spcPts val="0"/>
                        </a:spcAft>
                        <a:buNone/>
                      </a:pPr>
                      <a:r>
                        <a:rPr lang="fr-FR" sz="2000" b="1">
                          <a:solidFill>
                            <a:schemeClr val="dk1"/>
                          </a:solidFill>
                        </a:rPr>
                        <a:t>Total</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230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24 750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209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27 250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b="1">
                          <a:solidFill>
                            <a:schemeClr val="dk1"/>
                          </a:solidFill>
                        </a:rPr>
                        <a:t>439</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2000" b="1">
                          <a:solidFill>
                            <a:schemeClr val="dk1"/>
                          </a:solidFill>
                        </a:rPr>
                        <a:t>52 000</a:t>
                      </a:r>
                      <a:endParaRPr sz="20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420" name="Google Shape;1420;p155"/>
          <p:cNvSpPr/>
          <p:nvPr/>
        </p:nvSpPr>
        <p:spPr>
          <a:xfrm>
            <a:off x="7856056" y="3252715"/>
            <a:ext cx="2207519" cy="429844"/>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8" grpId="0"/>
      <p:bldP spid="142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56"/>
          <p:cNvSpPr txBox="1"/>
          <p:nvPr/>
        </p:nvSpPr>
        <p:spPr>
          <a:xfrm>
            <a:off x="1905350" y="1299878"/>
            <a:ext cx="8381299" cy="78621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2400"/>
              <a:buFont typeface="Arial"/>
              <a:buNone/>
            </a:pPr>
            <a:r>
              <a:rPr lang="fr-FR" sz="2400" b="1">
                <a:solidFill>
                  <a:schemeClr val="dk1"/>
                </a:solidFill>
                <a:latin typeface="Arial"/>
                <a:ea typeface="Arial"/>
                <a:cs typeface="Arial"/>
                <a:sym typeface="Arial"/>
              </a:rPr>
              <a:t>Cas de diarrhée aqueuse aiguë par âge et par sexe, </a:t>
            </a:r>
            <a:endParaRPr/>
          </a:p>
          <a:p>
            <a:pPr marL="0" marR="0" lvl="0" indent="0" algn="ctr" rtl="0">
              <a:lnSpc>
                <a:spcPct val="90000"/>
              </a:lnSpc>
              <a:spcBef>
                <a:spcPts val="0"/>
              </a:spcBef>
              <a:spcAft>
                <a:spcPts val="0"/>
              </a:spcAft>
              <a:buClr>
                <a:schemeClr val="dk1"/>
              </a:buClr>
              <a:buSzPts val="2400"/>
              <a:buFont typeface="Arial"/>
              <a:buNone/>
            </a:pPr>
            <a:r>
              <a:rPr lang="fr-FR" sz="2400" b="1">
                <a:solidFill>
                  <a:schemeClr val="dk1"/>
                </a:solidFill>
                <a:latin typeface="Arial"/>
                <a:ea typeface="Arial"/>
                <a:cs typeface="Arial"/>
                <a:sym typeface="Arial"/>
              </a:rPr>
              <a:t>Village X, janvier 2024</a:t>
            </a:r>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endParaRPr sz="2400" b="1">
              <a:solidFill>
                <a:schemeClr val="dk1"/>
              </a:solidFill>
              <a:latin typeface="Arial"/>
              <a:ea typeface="Arial"/>
              <a:cs typeface="Arial"/>
              <a:sym typeface="Arial"/>
            </a:endParaRPr>
          </a:p>
        </p:txBody>
      </p:sp>
      <p:sp>
        <p:nvSpPr>
          <p:cNvPr id="1429" name="Google Shape;1429;p156"/>
          <p:cNvSpPr txBox="1"/>
          <p:nvPr/>
        </p:nvSpPr>
        <p:spPr>
          <a:xfrm>
            <a:off x="1066800" y="5407835"/>
            <a:ext cx="10515600" cy="9776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r>
              <a:rPr lang="fr-FR" sz="2000">
                <a:solidFill>
                  <a:schemeClr val="dk1"/>
                </a:solidFill>
                <a:latin typeface="Arial"/>
                <a:ea typeface="Arial"/>
                <a:cs typeface="Arial"/>
                <a:sym typeface="Arial"/>
              </a:rPr>
              <a:t>1. Quelle est la tranche d'âge la plus touchée ?</a:t>
            </a:r>
            <a:endParaRPr/>
          </a:p>
          <a:p>
            <a:pPr marL="0" marR="0" lvl="0" indent="0" algn="l" rtl="0">
              <a:lnSpc>
                <a:spcPct val="100000"/>
              </a:lnSpc>
              <a:spcBef>
                <a:spcPts val="1000"/>
              </a:spcBef>
              <a:spcAft>
                <a:spcPts val="0"/>
              </a:spcAft>
              <a:buClr>
                <a:schemeClr val="dk1"/>
              </a:buClr>
              <a:buSzPts val="2000"/>
              <a:buFont typeface="Arial"/>
              <a:buNone/>
            </a:pPr>
            <a:r>
              <a:rPr lang="fr-FR" sz="2000">
                <a:solidFill>
                  <a:schemeClr val="dk1"/>
                </a:solidFill>
                <a:latin typeface="Arial"/>
                <a:ea typeface="Arial"/>
                <a:cs typeface="Arial"/>
                <a:sym typeface="Arial"/>
              </a:rPr>
              <a:t>2. Quelle est la tranche d'âge la plus </a:t>
            </a:r>
            <a:r>
              <a:rPr lang="fr-FR" sz="2000" b="1">
                <a:solidFill>
                  <a:schemeClr val="dk1"/>
                </a:solidFill>
                <a:latin typeface="Arial"/>
                <a:ea typeface="Arial"/>
                <a:cs typeface="Arial"/>
                <a:sym typeface="Arial"/>
              </a:rPr>
              <a:t>exposée au risque </a:t>
            </a:r>
            <a:r>
              <a:rPr lang="fr-FR" sz="2000">
                <a:solidFill>
                  <a:schemeClr val="dk1"/>
                </a:solidFill>
                <a:latin typeface="Arial"/>
                <a:ea typeface="Arial"/>
                <a:cs typeface="Arial"/>
                <a:sym typeface="Arial"/>
              </a:rPr>
              <a:t>de maladie ?</a:t>
            </a:r>
            <a:endParaRPr/>
          </a:p>
        </p:txBody>
      </p:sp>
      <p:sp>
        <p:nvSpPr>
          <p:cNvPr id="1430" name="Google Shape;1430;p15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d'attaque (TA) : Pratique 2</a:t>
            </a:r>
            <a:endParaRPr>
              <a:latin typeface="Franklin Gothic Medium" panose="020B0603020102020204" pitchFamily="34" charset="0"/>
            </a:endParaRPr>
          </a:p>
        </p:txBody>
      </p:sp>
      <p:graphicFrame>
        <p:nvGraphicFramePr>
          <p:cNvPr id="1431" name="Google Shape;1431;p156"/>
          <p:cNvGraphicFramePr/>
          <p:nvPr>
            <p:extLst>
              <p:ext uri="{D42A27DB-BD31-4B8C-83A1-F6EECF244321}">
                <p14:modId xmlns:p14="http://schemas.microsoft.com/office/powerpoint/2010/main" val="310253977"/>
              </p:ext>
            </p:extLst>
          </p:nvPr>
        </p:nvGraphicFramePr>
        <p:xfrm>
          <a:off x="1336118" y="2085667"/>
          <a:ext cx="9519775" cy="3200480"/>
        </p:xfrm>
        <a:graphic>
          <a:graphicData uri="http://schemas.openxmlformats.org/drawingml/2006/table">
            <a:tbl>
              <a:tblPr firstRow="1" bandRow="1">
                <a:noFill/>
                <a:tableStyleId>{BB4BAF3A-5B23-4A34-87FD-95B7C8D73DDE}</a:tableStyleId>
              </a:tblPr>
              <a:tblGrid>
                <a:gridCol w="1554475">
                  <a:extLst>
                    <a:ext uri="{9D8B030D-6E8A-4147-A177-3AD203B41FA5}">
                      <a16:colId xmlns:a16="http://schemas.microsoft.com/office/drawing/2014/main" val="20000"/>
                    </a:ext>
                  </a:extLst>
                </a:gridCol>
                <a:gridCol w="1100625">
                  <a:extLst>
                    <a:ext uri="{9D8B030D-6E8A-4147-A177-3AD203B41FA5}">
                      <a16:colId xmlns:a16="http://schemas.microsoft.com/office/drawing/2014/main" val="20001"/>
                    </a:ext>
                  </a:extLst>
                </a:gridCol>
                <a:gridCol w="1554475">
                  <a:extLst>
                    <a:ext uri="{9D8B030D-6E8A-4147-A177-3AD203B41FA5}">
                      <a16:colId xmlns:a16="http://schemas.microsoft.com/office/drawing/2014/main" val="20002"/>
                    </a:ext>
                  </a:extLst>
                </a:gridCol>
                <a:gridCol w="1100625">
                  <a:extLst>
                    <a:ext uri="{9D8B030D-6E8A-4147-A177-3AD203B41FA5}">
                      <a16:colId xmlns:a16="http://schemas.microsoft.com/office/drawing/2014/main" val="20003"/>
                    </a:ext>
                  </a:extLst>
                </a:gridCol>
                <a:gridCol w="1554475">
                  <a:extLst>
                    <a:ext uri="{9D8B030D-6E8A-4147-A177-3AD203B41FA5}">
                      <a16:colId xmlns:a16="http://schemas.microsoft.com/office/drawing/2014/main" val="20004"/>
                    </a:ext>
                  </a:extLst>
                </a:gridCol>
                <a:gridCol w="1100625">
                  <a:extLst>
                    <a:ext uri="{9D8B030D-6E8A-4147-A177-3AD203B41FA5}">
                      <a16:colId xmlns:a16="http://schemas.microsoft.com/office/drawing/2014/main" val="20005"/>
                    </a:ext>
                  </a:extLst>
                </a:gridCol>
                <a:gridCol w="1554475">
                  <a:extLst>
                    <a:ext uri="{9D8B030D-6E8A-4147-A177-3AD203B41FA5}">
                      <a16:colId xmlns:a16="http://schemas.microsoft.com/office/drawing/2014/main" val="20006"/>
                    </a:ext>
                  </a:extLst>
                </a:gridCol>
              </a:tblGrid>
              <a:tr h="365750">
                <a:tc rowSpan="2">
                  <a:txBody>
                    <a:bodyPr/>
                    <a:lstStyle/>
                    <a:p>
                      <a:pPr marL="0" marR="0" lvl="0" indent="0" algn="ctr" rtl="0">
                        <a:spcBef>
                          <a:spcPts val="0"/>
                        </a:spcBef>
                        <a:spcAft>
                          <a:spcPts val="0"/>
                        </a:spcAft>
                        <a:buNone/>
                      </a:pPr>
                      <a:r>
                        <a:rPr lang="fr-FR" sz="1800" b="1">
                          <a:solidFill>
                            <a:schemeClr val="dk1"/>
                          </a:solidFill>
                        </a:rPr>
                        <a:t>Âge (années)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None/>
                      </a:pPr>
                      <a:r>
                        <a:rPr lang="fr-FR" sz="1800" b="1">
                          <a:solidFill>
                            <a:schemeClr val="dk1"/>
                          </a:solidFill>
                        </a:rPr>
                        <a:t>Hommes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800" b="1">
                          <a:solidFill>
                            <a:schemeClr val="dk1"/>
                          </a:solidFill>
                        </a:rPr>
                        <a:t>Femmes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800" b="1">
                          <a:solidFill>
                            <a:schemeClr val="dk1"/>
                          </a:solidFill>
                        </a:rPr>
                        <a:t>Total</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extLst>
                  <a:ext uri="{0D108BD9-81ED-4DB2-BD59-A6C34878D82A}">
                    <a16:rowId xmlns:a16="http://schemas.microsoft.com/office/drawing/2014/main" val="10000"/>
                  </a:ext>
                </a:extLst>
              </a:tr>
              <a:tr h="365750">
                <a:tc vMerge="1">
                  <a:txBody>
                    <a:bodyPr/>
                    <a:lstStyle/>
                    <a:p>
                      <a:endParaRPr lang="fr-FR"/>
                    </a:p>
                  </a:txBody>
                  <a:tcPr/>
                </a:tc>
                <a:tc>
                  <a:txBody>
                    <a:bodyPr/>
                    <a:lstStyle/>
                    <a:p>
                      <a:pPr marL="0" marR="0" lvl="0" indent="0" algn="ctr" rtl="0">
                        <a:spcBef>
                          <a:spcPts val="0"/>
                        </a:spcBef>
                        <a:spcAft>
                          <a:spcPts val="0"/>
                        </a:spcAft>
                        <a:buNone/>
                      </a:pPr>
                      <a:r>
                        <a:rPr lang="fr-FR" sz="1800" b="1">
                          <a:solidFill>
                            <a:schemeClr val="dk1"/>
                          </a:solidFill>
                        </a:rPr>
                        <a:t>Cas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TA </a:t>
                      </a:r>
                      <a:endParaRPr/>
                    </a:p>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(pour 1 000)</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a:solidFill>
                            <a:schemeClr val="dk1"/>
                          </a:solidFill>
                        </a:rPr>
                        <a:t>Cas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TA </a:t>
                      </a:r>
                      <a:endParaRPr/>
                    </a:p>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(pour 1 000)</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Cas</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TA </a:t>
                      </a:r>
                      <a:endParaRPr/>
                    </a:p>
                    <a:p>
                      <a:pPr marL="0" marR="0" lvl="0" indent="0" algn="ctr" rtl="0">
                        <a:lnSpc>
                          <a:spcPct val="100000"/>
                        </a:lnSpc>
                        <a:spcBef>
                          <a:spcPts val="0"/>
                        </a:spcBef>
                        <a:spcAft>
                          <a:spcPts val="0"/>
                        </a:spcAft>
                        <a:buClr>
                          <a:schemeClr val="dk1"/>
                        </a:buClr>
                        <a:buSzPts val="1800"/>
                        <a:buFont typeface="Arial"/>
                        <a:buNone/>
                      </a:pPr>
                      <a:r>
                        <a:rPr lang="fr-FR" sz="1800" b="1">
                          <a:solidFill>
                            <a:schemeClr val="dk1"/>
                          </a:solidFill>
                        </a:rPr>
                        <a:t>(pour 1 000)</a:t>
                      </a:r>
                      <a:endParaRPr sz="1800" b="1">
                        <a:solidFill>
                          <a:schemeClr val="dk1"/>
                        </a:solidFill>
                        <a:latin typeface="Arial"/>
                        <a:ea typeface="Arial"/>
                        <a:cs typeface="Arial"/>
                        <a:sym typeface="Arial"/>
                      </a:endParaRPr>
                    </a:p>
                  </a:txBody>
                  <a:tcPr marL="100775" marR="10077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65750">
                <a:tc>
                  <a:txBody>
                    <a:bodyPr/>
                    <a:lstStyle/>
                    <a:p>
                      <a:pPr marL="0" marR="0" lvl="0" indent="0" algn="ctr" rtl="0">
                        <a:spcBef>
                          <a:spcPts val="0"/>
                        </a:spcBef>
                        <a:spcAft>
                          <a:spcPts val="0"/>
                        </a:spcAft>
                        <a:buNone/>
                      </a:pPr>
                      <a:r>
                        <a:rPr lang="fr-FR" sz="1800">
                          <a:solidFill>
                            <a:schemeClr val="dk1"/>
                          </a:solidFill>
                        </a:rPr>
                        <a:t>&lt;1</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9</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a:solidFill>
                            <a:schemeClr val="dk1"/>
                          </a:solidFill>
                        </a:rPr>
                        <a:t>11</a:t>
                      </a:r>
                      <a:r>
                        <a:rPr lang="fr-FR" sz="1800"/>
                        <a:t>,</a:t>
                      </a:r>
                      <a:r>
                        <a:rPr lang="fr-FR" sz="1800" b="0">
                          <a:solidFill>
                            <a:schemeClr val="dk1"/>
                          </a:solidFill>
                        </a:rPr>
                        <a:t>3</a:t>
                      </a:r>
                      <a:endParaRPr sz="1800" b="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17</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20</a:t>
                      </a:r>
                      <a:r>
                        <a:rPr lang="fr-FR" sz="1800"/>
                        <a:t>,</a:t>
                      </a:r>
                      <a:r>
                        <a:rPr lang="fr-FR" sz="1800">
                          <a:solidFill>
                            <a:schemeClr val="dk1"/>
                          </a:solidFill>
                        </a:rPr>
                        <a:t>0</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26</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15.8</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65750">
                <a:tc>
                  <a:txBody>
                    <a:bodyPr/>
                    <a:lstStyle/>
                    <a:p>
                      <a:pPr marL="0" marR="0" lvl="0" indent="0" algn="ctr" rtl="0">
                        <a:spcBef>
                          <a:spcPts val="0"/>
                        </a:spcBef>
                        <a:spcAft>
                          <a:spcPts val="0"/>
                        </a:spcAft>
                        <a:buNone/>
                      </a:pPr>
                      <a:r>
                        <a:rPr lang="fr-FR" sz="1800">
                          <a:solidFill>
                            <a:schemeClr val="dk1"/>
                          </a:solidFill>
                        </a:rPr>
                        <a:t>1-14</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152</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a:solidFill>
                            <a:schemeClr val="dk1"/>
                          </a:solidFill>
                        </a:rPr>
                        <a:t>16</a:t>
                      </a:r>
                      <a:r>
                        <a:rPr lang="fr-FR" sz="1800"/>
                        <a:t>,</a:t>
                      </a:r>
                      <a:r>
                        <a:rPr lang="fr-FR" sz="1800" b="0">
                          <a:solidFill>
                            <a:schemeClr val="dk1"/>
                          </a:solidFill>
                        </a:rPr>
                        <a:t>5</a:t>
                      </a:r>
                      <a:endParaRPr sz="1800" b="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107</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11</a:t>
                      </a:r>
                      <a:r>
                        <a:rPr lang="fr-FR" sz="1800"/>
                        <a:t>,</a:t>
                      </a:r>
                      <a:r>
                        <a:rPr lang="fr-FR" sz="1800">
                          <a:solidFill>
                            <a:schemeClr val="dk1"/>
                          </a:solidFill>
                        </a:rPr>
                        <a:t>7</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259</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14</a:t>
                      </a:r>
                      <a:r>
                        <a:rPr lang="fr-FR" sz="1800" b="1"/>
                        <a:t>,</a:t>
                      </a:r>
                      <a:r>
                        <a:rPr lang="fr-FR" sz="1800" b="1">
                          <a:solidFill>
                            <a:schemeClr val="dk1"/>
                          </a:solidFill>
                        </a:rPr>
                        <a:t>1</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65750">
                <a:tc>
                  <a:txBody>
                    <a:bodyPr/>
                    <a:lstStyle/>
                    <a:p>
                      <a:pPr marL="0" marR="0" lvl="0" indent="0" algn="ctr" rtl="0">
                        <a:lnSpc>
                          <a:spcPct val="100000"/>
                        </a:lnSpc>
                        <a:spcBef>
                          <a:spcPts val="0"/>
                        </a:spcBef>
                        <a:spcAft>
                          <a:spcPts val="0"/>
                        </a:spcAft>
                        <a:buClr>
                          <a:schemeClr val="dk1"/>
                        </a:buClr>
                        <a:buSzPts val="1800"/>
                        <a:buFont typeface="Arial"/>
                        <a:buNone/>
                      </a:pPr>
                      <a:r>
                        <a:rPr lang="fr-FR" sz="1800">
                          <a:solidFill>
                            <a:schemeClr val="dk1"/>
                          </a:solidFill>
                        </a:rPr>
                        <a:t>15-29</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44</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a:solidFill>
                            <a:schemeClr val="dk1"/>
                          </a:solidFill>
                        </a:rPr>
                        <a:t>8</a:t>
                      </a:r>
                      <a:r>
                        <a:rPr lang="fr-FR" sz="1800"/>
                        <a:t>,</a:t>
                      </a:r>
                      <a:r>
                        <a:rPr lang="fr-FR" sz="1800" b="0">
                          <a:solidFill>
                            <a:schemeClr val="dk1"/>
                          </a:solidFill>
                        </a:rPr>
                        <a:t>0</a:t>
                      </a:r>
                      <a:endParaRPr sz="1800" b="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51</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8</a:t>
                      </a:r>
                      <a:r>
                        <a:rPr lang="fr-FR" sz="1800"/>
                        <a:t>,</a:t>
                      </a:r>
                      <a:r>
                        <a:rPr lang="fr-FR" sz="1800">
                          <a:solidFill>
                            <a:schemeClr val="dk1"/>
                          </a:solidFill>
                        </a:rPr>
                        <a:t>5</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95</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8</a:t>
                      </a:r>
                      <a:r>
                        <a:rPr lang="fr-FR" sz="1800" b="1"/>
                        <a:t>,</a:t>
                      </a:r>
                      <a:r>
                        <a:rPr lang="fr-FR" sz="1800" b="1">
                          <a:solidFill>
                            <a:schemeClr val="dk1"/>
                          </a:solidFill>
                        </a:rPr>
                        <a:t>3</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5750">
                <a:tc>
                  <a:txBody>
                    <a:bodyPr/>
                    <a:lstStyle/>
                    <a:p>
                      <a:pPr marL="0" marR="0" lvl="0" indent="0" algn="ctr" rtl="0">
                        <a:lnSpc>
                          <a:spcPct val="100000"/>
                        </a:lnSpc>
                        <a:spcBef>
                          <a:spcPts val="0"/>
                        </a:spcBef>
                        <a:spcAft>
                          <a:spcPts val="0"/>
                        </a:spcAft>
                        <a:buClr>
                          <a:schemeClr val="dk1"/>
                        </a:buClr>
                        <a:buSzPts val="1800"/>
                        <a:buFont typeface="Arial"/>
                        <a:buNone/>
                      </a:pPr>
                      <a:r>
                        <a:rPr lang="fr-FR" sz="1800">
                          <a:solidFill>
                            <a:schemeClr val="dk1"/>
                          </a:solidFill>
                        </a:rPr>
                        <a:t>30-49</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17</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a:solidFill>
                            <a:schemeClr val="dk1"/>
                          </a:solidFill>
                        </a:rPr>
                        <a:t>2</a:t>
                      </a:r>
                      <a:r>
                        <a:rPr lang="fr-FR" sz="1800"/>
                        <a:t>,</a:t>
                      </a:r>
                      <a:r>
                        <a:rPr lang="fr-FR" sz="1800" b="0">
                          <a:solidFill>
                            <a:schemeClr val="dk1"/>
                          </a:solidFill>
                        </a:rPr>
                        <a:t>7</a:t>
                      </a:r>
                      <a:endParaRPr sz="1800" b="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24</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3.6</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41</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3</a:t>
                      </a:r>
                      <a:r>
                        <a:rPr lang="fr-FR" sz="1800" b="1"/>
                        <a:t>,</a:t>
                      </a:r>
                      <a:r>
                        <a:rPr lang="fr-FR" sz="1800" b="1">
                          <a:solidFill>
                            <a:schemeClr val="dk1"/>
                          </a:solidFill>
                        </a:rPr>
                        <a:t>2</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5750">
                <a:tc>
                  <a:txBody>
                    <a:bodyPr/>
                    <a:lstStyle/>
                    <a:p>
                      <a:pPr marL="0" marR="0" lvl="0" indent="0" algn="ctr" rtl="0">
                        <a:lnSpc>
                          <a:spcPct val="100000"/>
                        </a:lnSpc>
                        <a:spcBef>
                          <a:spcPts val="0"/>
                        </a:spcBef>
                        <a:spcAft>
                          <a:spcPts val="0"/>
                        </a:spcAft>
                        <a:buClr>
                          <a:schemeClr val="dk1"/>
                        </a:buClr>
                        <a:buSzPts val="1800"/>
                        <a:buFont typeface="Arial"/>
                        <a:buNone/>
                      </a:pPr>
                      <a:r>
                        <a:rPr lang="fr-FR" sz="1800">
                          <a:solidFill>
                            <a:schemeClr val="dk1"/>
                          </a:solidFill>
                        </a:rPr>
                        <a:t>≥50</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8</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0">
                          <a:solidFill>
                            <a:schemeClr val="dk1"/>
                          </a:solidFill>
                        </a:rPr>
                        <a:t>2</a:t>
                      </a:r>
                      <a:r>
                        <a:rPr lang="fr-FR" sz="1800"/>
                        <a:t>,</a:t>
                      </a:r>
                      <a:r>
                        <a:rPr lang="fr-FR" sz="1800" b="0">
                          <a:solidFill>
                            <a:schemeClr val="dk1"/>
                          </a:solidFill>
                        </a:rPr>
                        <a:t>7</a:t>
                      </a:r>
                      <a:endParaRPr sz="1800" b="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10</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a:solidFill>
                            <a:schemeClr val="dk1"/>
                          </a:solidFill>
                        </a:rPr>
                        <a:t>2</a:t>
                      </a:r>
                      <a:r>
                        <a:rPr lang="fr-FR" sz="1800"/>
                        <a:t>,</a:t>
                      </a:r>
                      <a:r>
                        <a:rPr lang="fr-FR" sz="1800">
                          <a:solidFill>
                            <a:schemeClr val="dk1"/>
                          </a:solidFill>
                        </a:rPr>
                        <a:t>2</a:t>
                      </a:r>
                      <a:endParaRPr sz="1800">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18</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2</a:t>
                      </a:r>
                      <a:r>
                        <a:rPr lang="fr-FR" sz="1800" b="1"/>
                        <a:t>,</a:t>
                      </a:r>
                      <a:r>
                        <a:rPr lang="fr-FR" sz="1800" b="1">
                          <a:solidFill>
                            <a:schemeClr val="dk1"/>
                          </a:solidFill>
                        </a:rPr>
                        <a:t>4</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65750">
                <a:tc>
                  <a:txBody>
                    <a:bodyPr/>
                    <a:lstStyle/>
                    <a:p>
                      <a:pPr marL="0" marR="0" lvl="0" indent="0" algn="ctr" rtl="0">
                        <a:spcBef>
                          <a:spcPts val="0"/>
                        </a:spcBef>
                        <a:spcAft>
                          <a:spcPts val="0"/>
                        </a:spcAft>
                        <a:buNone/>
                      </a:pPr>
                      <a:r>
                        <a:rPr lang="fr-FR" sz="1800" b="1">
                          <a:solidFill>
                            <a:schemeClr val="dk1"/>
                          </a:solidFill>
                        </a:rPr>
                        <a:t>Total</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230</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9</a:t>
                      </a:r>
                      <a:r>
                        <a:rPr lang="fr-FR" sz="1800" b="1"/>
                        <a:t>,</a:t>
                      </a:r>
                      <a:r>
                        <a:rPr lang="fr-FR" sz="1800" b="1">
                          <a:solidFill>
                            <a:schemeClr val="dk1"/>
                          </a:solidFill>
                        </a:rPr>
                        <a:t>3</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209</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7</a:t>
                      </a:r>
                      <a:r>
                        <a:rPr lang="fr-FR" sz="1800" b="1"/>
                        <a:t>,</a:t>
                      </a:r>
                      <a:r>
                        <a:rPr lang="fr-FR" sz="1800" b="1">
                          <a:solidFill>
                            <a:schemeClr val="dk1"/>
                          </a:solidFill>
                        </a:rPr>
                        <a:t>7</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439</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800" b="1">
                          <a:solidFill>
                            <a:schemeClr val="dk1"/>
                          </a:solidFill>
                        </a:rPr>
                        <a:t>8</a:t>
                      </a:r>
                      <a:r>
                        <a:rPr lang="fr-FR" sz="1800" b="1"/>
                        <a:t>,</a:t>
                      </a:r>
                      <a:r>
                        <a:rPr lang="fr-FR" sz="1800" b="1">
                          <a:solidFill>
                            <a:schemeClr val="dk1"/>
                          </a:solidFill>
                        </a:rPr>
                        <a:t>4</a:t>
                      </a:r>
                      <a:endParaRPr sz="1800" b="1">
                        <a:solidFill>
                          <a:schemeClr val="dk1"/>
                        </a:solidFill>
                        <a:latin typeface="Arial"/>
                        <a:ea typeface="Arial"/>
                        <a:cs typeface="Arial"/>
                        <a:sym typeface="Arial"/>
                      </a:endParaRPr>
                    </a:p>
                  </a:txBody>
                  <a:tcPr marL="100775" marR="100775"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1432" name="Google Shape;1432;p156"/>
          <p:cNvSpPr txBox="1"/>
          <p:nvPr/>
        </p:nvSpPr>
        <p:spPr>
          <a:xfrm>
            <a:off x="6480187" y="5407835"/>
            <a:ext cx="2717032" cy="4616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820C"/>
              </a:buClr>
              <a:buSzPts val="2000"/>
              <a:buFont typeface="Arial"/>
              <a:buNone/>
            </a:pPr>
            <a:r>
              <a:rPr lang="fr-FR" sz="2000" b="1">
                <a:solidFill>
                  <a:srgbClr val="00820C"/>
                </a:solidFill>
                <a:latin typeface="Arial"/>
                <a:ea typeface="Arial"/>
                <a:cs typeface="Arial"/>
                <a:sym typeface="Arial"/>
              </a:rPr>
              <a:t>1-14 ans</a:t>
            </a:r>
            <a:endParaRPr sz="2000" b="0">
              <a:solidFill>
                <a:srgbClr val="00820C"/>
              </a:solidFill>
              <a:latin typeface="Arial"/>
              <a:ea typeface="Arial"/>
              <a:cs typeface="Arial"/>
              <a:sym typeface="Arial"/>
            </a:endParaRPr>
          </a:p>
        </p:txBody>
      </p:sp>
      <p:sp>
        <p:nvSpPr>
          <p:cNvPr id="1433" name="Google Shape;1433;p156"/>
          <p:cNvSpPr txBox="1"/>
          <p:nvPr/>
        </p:nvSpPr>
        <p:spPr>
          <a:xfrm>
            <a:off x="7534506" y="5833803"/>
            <a:ext cx="2463718" cy="41430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Clr>
                <a:srgbClr val="0069AA"/>
              </a:buClr>
              <a:buSzPts val="2000"/>
              <a:buFont typeface="Noto Sans Symbols"/>
              <a:buNone/>
            </a:pPr>
            <a:r>
              <a:rPr lang="fr-FR" sz="2000" b="1">
                <a:solidFill>
                  <a:srgbClr val="0069AA"/>
                </a:solidFill>
                <a:latin typeface="Arial"/>
                <a:ea typeface="Arial"/>
                <a:cs typeface="Arial"/>
                <a:sym typeface="Arial"/>
              </a:rPr>
              <a:t>&lt;1 an</a:t>
            </a:r>
            <a:endParaRPr/>
          </a:p>
        </p:txBody>
      </p:sp>
      <p:sp>
        <p:nvSpPr>
          <p:cNvPr id="1434" name="Google Shape;1434;p156"/>
          <p:cNvSpPr/>
          <p:nvPr/>
        </p:nvSpPr>
        <p:spPr>
          <a:xfrm>
            <a:off x="8226653" y="3411319"/>
            <a:ext cx="1079424" cy="429844"/>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35" name="Google Shape;1435;p156"/>
          <p:cNvSpPr/>
          <p:nvPr/>
        </p:nvSpPr>
        <p:spPr>
          <a:xfrm>
            <a:off x="9306077" y="3056619"/>
            <a:ext cx="1549803" cy="429844"/>
          </a:xfrm>
          <a:prstGeom prst="roundRect">
            <a:avLst>
              <a:gd name="adj" fmla="val 16667"/>
            </a:avLst>
          </a:prstGeom>
          <a:noFill/>
          <a:ln w="76200" cap="flat" cmpd="sng">
            <a:solidFill>
              <a:srgbClr val="0069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2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3">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cxnSp>
        <p:nvCxnSpPr>
          <p:cNvPr id="1441" name="Google Shape;1441;p157"/>
          <p:cNvCxnSpPr/>
          <p:nvPr/>
        </p:nvCxnSpPr>
        <p:spPr>
          <a:xfrm>
            <a:off x="2346325" y="1827726"/>
            <a:ext cx="73914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2" name="Google Shape;1442;p157"/>
          <p:cNvCxnSpPr/>
          <p:nvPr/>
        </p:nvCxnSpPr>
        <p:spPr>
          <a:xfrm>
            <a:off x="7467600" y="2377001"/>
            <a:ext cx="19812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3" name="Google Shape;1443;p157"/>
          <p:cNvCxnSpPr/>
          <p:nvPr/>
        </p:nvCxnSpPr>
        <p:spPr>
          <a:xfrm>
            <a:off x="2438400" y="2924688"/>
            <a:ext cx="16764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4" name="Google Shape;1444;p157"/>
          <p:cNvCxnSpPr/>
          <p:nvPr/>
        </p:nvCxnSpPr>
        <p:spPr>
          <a:xfrm>
            <a:off x="3810000" y="3473963"/>
            <a:ext cx="59436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5" name="Google Shape;1445;p157"/>
          <p:cNvCxnSpPr/>
          <p:nvPr/>
        </p:nvCxnSpPr>
        <p:spPr>
          <a:xfrm>
            <a:off x="4267200" y="4023238"/>
            <a:ext cx="25146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6" name="Google Shape;1446;p157"/>
          <p:cNvCxnSpPr/>
          <p:nvPr/>
        </p:nvCxnSpPr>
        <p:spPr>
          <a:xfrm>
            <a:off x="6019800" y="5120201"/>
            <a:ext cx="36576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7" name="Google Shape;1447;p157"/>
          <p:cNvCxnSpPr/>
          <p:nvPr/>
        </p:nvCxnSpPr>
        <p:spPr>
          <a:xfrm>
            <a:off x="2362200" y="5667888"/>
            <a:ext cx="3276600" cy="0"/>
          </a:xfrm>
          <a:prstGeom prst="straightConnector1">
            <a:avLst/>
          </a:prstGeom>
          <a:noFill/>
          <a:ln w="63500" cap="flat" cmpd="sng">
            <a:solidFill>
              <a:schemeClr val="dk1"/>
            </a:solidFill>
            <a:prstDash val="solid"/>
            <a:miter lim="800000"/>
            <a:headEnd type="oval" w="med" len="med"/>
            <a:tailEnd type="oval" w="med" len="med"/>
          </a:ln>
        </p:spPr>
      </p:cxnSp>
      <p:cxnSp>
        <p:nvCxnSpPr>
          <p:cNvPr id="1448" name="Google Shape;1448;p157"/>
          <p:cNvCxnSpPr>
            <a:endCxn id="1449" idx="3"/>
          </p:cNvCxnSpPr>
          <p:nvPr/>
        </p:nvCxnSpPr>
        <p:spPr>
          <a:xfrm>
            <a:off x="8880472" y="1653164"/>
            <a:ext cx="0" cy="4763700"/>
          </a:xfrm>
          <a:prstGeom prst="straightConnector1">
            <a:avLst/>
          </a:prstGeom>
          <a:noFill/>
          <a:ln w="38100" cap="flat" cmpd="sng">
            <a:solidFill>
              <a:srgbClr val="0065A4"/>
            </a:solidFill>
            <a:prstDash val="solid"/>
            <a:miter lim="800000"/>
            <a:headEnd type="none" w="sm" len="sm"/>
            <a:tailEnd type="none" w="sm" len="sm"/>
          </a:ln>
        </p:spPr>
      </p:cxnSp>
      <p:cxnSp>
        <p:nvCxnSpPr>
          <p:cNvPr id="1450" name="Google Shape;1450;p157"/>
          <p:cNvCxnSpPr>
            <a:endCxn id="1449" idx="1"/>
          </p:cNvCxnSpPr>
          <p:nvPr/>
        </p:nvCxnSpPr>
        <p:spPr>
          <a:xfrm>
            <a:off x="3130550" y="1653164"/>
            <a:ext cx="0" cy="4763700"/>
          </a:xfrm>
          <a:prstGeom prst="straightConnector1">
            <a:avLst/>
          </a:prstGeom>
          <a:noFill/>
          <a:ln w="38100" cap="flat" cmpd="sng">
            <a:solidFill>
              <a:srgbClr val="0065A4"/>
            </a:solidFill>
            <a:prstDash val="solid"/>
            <a:miter lim="800000"/>
            <a:headEnd type="none" w="sm" len="sm"/>
            <a:tailEnd type="none" w="sm" len="sm"/>
          </a:ln>
        </p:spPr>
      </p:cxnSp>
      <p:cxnSp>
        <p:nvCxnSpPr>
          <p:cNvPr id="1451" name="Google Shape;1451;p157"/>
          <p:cNvCxnSpPr/>
          <p:nvPr/>
        </p:nvCxnSpPr>
        <p:spPr>
          <a:xfrm>
            <a:off x="2174876" y="4570926"/>
            <a:ext cx="639763" cy="0"/>
          </a:xfrm>
          <a:prstGeom prst="straightConnector1">
            <a:avLst/>
          </a:prstGeom>
          <a:noFill/>
          <a:ln w="63500" cap="flat" cmpd="sng">
            <a:solidFill>
              <a:schemeClr val="dk1"/>
            </a:solidFill>
            <a:prstDash val="solid"/>
            <a:miter lim="800000"/>
            <a:headEnd type="oval" w="med" len="med"/>
            <a:tailEnd type="oval" w="med" len="med"/>
          </a:ln>
        </p:spPr>
      </p:cxnSp>
      <p:cxnSp>
        <p:nvCxnSpPr>
          <p:cNvPr id="1452" name="Google Shape;1452;p157"/>
          <p:cNvCxnSpPr/>
          <p:nvPr/>
        </p:nvCxnSpPr>
        <p:spPr>
          <a:xfrm>
            <a:off x="9061451" y="6220338"/>
            <a:ext cx="639763" cy="0"/>
          </a:xfrm>
          <a:prstGeom prst="straightConnector1">
            <a:avLst/>
          </a:prstGeom>
          <a:noFill/>
          <a:ln w="63500" cap="flat" cmpd="sng">
            <a:solidFill>
              <a:schemeClr val="dk1"/>
            </a:solidFill>
            <a:prstDash val="solid"/>
            <a:miter lim="800000"/>
            <a:headEnd type="oval" w="med" len="med"/>
            <a:tailEnd type="oval" w="med" len="med"/>
          </a:ln>
        </p:spPr>
      </p:cxnSp>
      <p:sp>
        <p:nvSpPr>
          <p:cNvPr id="1449" name="Google Shape;1449;p157"/>
          <p:cNvSpPr txBox="1"/>
          <p:nvPr/>
        </p:nvSpPr>
        <p:spPr>
          <a:xfrm>
            <a:off x="3130550" y="6062921"/>
            <a:ext cx="5749922"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a:solidFill>
                  <a:schemeClr val="dk1"/>
                </a:solidFill>
                <a:latin typeface="Arial"/>
                <a:ea typeface="Arial"/>
                <a:cs typeface="Arial"/>
                <a:sym typeface="Arial"/>
              </a:rPr>
              <a:t>Chaque ligne représente un cas</a:t>
            </a:r>
            <a:endParaRPr/>
          </a:p>
          <a:p>
            <a:pPr marL="0" marR="0" lvl="0" indent="0" algn="ctr" rtl="0">
              <a:spcBef>
                <a:spcPts val="0"/>
              </a:spcBef>
              <a:spcAft>
                <a:spcPts val="0"/>
              </a:spcAft>
              <a:buNone/>
            </a:pPr>
            <a:r>
              <a:rPr lang="fr-FR" sz="2000">
                <a:solidFill>
                  <a:schemeClr val="dk1"/>
                </a:solidFill>
                <a:latin typeface="Arial"/>
                <a:ea typeface="Arial"/>
                <a:cs typeface="Arial"/>
                <a:sym typeface="Arial"/>
              </a:rPr>
              <a:t>Population de la communauté = 100 personnes</a:t>
            </a:r>
            <a:endParaRPr/>
          </a:p>
        </p:txBody>
      </p:sp>
      <p:sp>
        <p:nvSpPr>
          <p:cNvPr id="1454" name="Google Shape;1454;p157"/>
          <p:cNvSpPr txBox="1"/>
          <p:nvPr/>
        </p:nvSpPr>
        <p:spPr>
          <a:xfrm>
            <a:off x="2384677" y="1232745"/>
            <a:ext cx="162004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a:solidFill>
                  <a:schemeClr val="dk1"/>
                </a:solidFill>
                <a:latin typeface="Arial"/>
                <a:ea typeface="Arial"/>
                <a:cs typeface="Arial"/>
                <a:sym typeface="Arial"/>
              </a:rPr>
              <a:t>1</a:t>
            </a:r>
            <a:r>
              <a:rPr lang="fr-FR" sz="2400" baseline="30000">
                <a:solidFill>
                  <a:schemeClr val="dk1"/>
                </a:solidFill>
                <a:latin typeface="Arial"/>
                <a:ea typeface="Arial"/>
                <a:cs typeface="Arial"/>
                <a:sym typeface="Arial"/>
              </a:rPr>
              <a:t>er </a:t>
            </a:r>
            <a:r>
              <a:rPr lang="fr-FR" sz="2400">
                <a:solidFill>
                  <a:schemeClr val="dk1"/>
                </a:solidFill>
                <a:latin typeface="Arial"/>
                <a:ea typeface="Arial"/>
                <a:cs typeface="Arial"/>
                <a:sym typeface="Arial"/>
              </a:rPr>
              <a:t>juillet</a:t>
            </a:r>
            <a:endParaRPr/>
          </a:p>
        </p:txBody>
      </p:sp>
      <p:sp>
        <p:nvSpPr>
          <p:cNvPr id="1455" name="Google Shape;1455;p157"/>
          <p:cNvSpPr txBox="1"/>
          <p:nvPr/>
        </p:nvSpPr>
        <p:spPr>
          <a:xfrm>
            <a:off x="7953620" y="1253628"/>
            <a:ext cx="185370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a:solidFill>
                  <a:schemeClr val="dk1"/>
                </a:solidFill>
                <a:latin typeface="Arial"/>
                <a:ea typeface="Arial"/>
                <a:cs typeface="Arial"/>
                <a:sym typeface="Arial"/>
              </a:rPr>
              <a:t>1</a:t>
            </a:r>
            <a:r>
              <a:rPr lang="fr-FR" sz="2400" baseline="30000">
                <a:solidFill>
                  <a:schemeClr val="dk1"/>
                </a:solidFill>
                <a:latin typeface="Arial"/>
                <a:ea typeface="Arial"/>
                <a:cs typeface="Arial"/>
                <a:sym typeface="Arial"/>
              </a:rPr>
              <a:t>er</a:t>
            </a:r>
            <a:r>
              <a:rPr lang="fr-FR" sz="2400">
                <a:solidFill>
                  <a:schemeClr val="dk1"/>
                </a:solidFill>
                <a:latin typeface="Arial"/>
                <a:ea typeface="Arial"/>
                <a:cs typeface="Arial"/>
                <a:sym typeface="Arial"/>
              </a:rPr>
              <a:t> août</a:t>
            </a:r>
            <a:endParaRPr/>
          </a:p>
        </p:txBody>
      </p:sp>
      <p:sp>
        <p:nvSpPr>
          <p:cNvPr id="2" name="Google Shape;1430;p156">
            <a:extLst>
              <a:ext uri="{FF2B5EF4-FFF2-40B4-BE49-F238E27FC236}">
                <a16:creationId xmlns:a16="http://schemas.microsoft.com/office/drawing/2014/main" id="{A4D26124-CD47-C9CB-EDDD-69547E974C89}"/>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400">
                <a:latin typeface="Franklin Gothic Medium" panose="020B0603020102020204" pitchFamily="34" charset="0"/>
                <a:sym typeface="Libre Franklin Medium"/>
              </a:rPr>
              <a:t>Calculs de l'incidence et de la prévalence</a:t>
            </a:r>
            <a:endParaRPr lang="fr-FR">
              <a:latin typeface="Franklin Gothic Medium" panose="020B06030201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sp>
        <p:nvSpPr>
          <p:cNvPr id="1462" name="Google Shape;1462;p158"/>
          <p:cNvSpPr txBox="1"/>
          <p:nvPr/>
        </p:nvSpPr>
        <p:spPr>
          <a:xfrm>
            <a:off x="918019" y="1517944"/>
            <a:ext cx="5152252" cy="475519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53A"/>
              </a:buClr>
              <a:buSzPts val="2800"/>
              <a:buFont typeface="Arial"/>
              <a:buNone/>
            </a:pPr>
            <a:r>
              <a:rPr lang="fr-FR" sz="2800" b="1">
                <a:solidFill>
                  <a:srgbClr val="00953A"/>
                </a:solidFill>
                <a:latin typeface="Arial"/>
                <a:ea typeface="Arial"/>
                <a:cs typeface="Arial"/>
                <a:sym typeface="Arial"/>
              </a:rPr>
              <a:t>Incidence</a:t>
            </a:r>
            <a:endParaRPr/>
          </a:p>
          <a:p>
            <a:pPr marL="228600" marR="0" lvl="0" indent="-228600" algn="l" rtl="0">
              <a:lnSpc>
                <a:spcPct val="90000"/>
              </a:lnSpc>
              <a:spcBef>
                <a:spcPts val="1200"/>
              </a:spcBef>
              <a:spcAft>
                <a:spcPts val="0"/>
              </a:spcAft>
              <a:buClr>
                <a:schemeClr val="dk1"/>
              </a:buClr>
              <a:buSzPts val="2800"/>
              <a:buFont typeface="Arial"/>
              <a:buChar char="•"/>
            </a:pPr>
            <a:r>
              <a:rPr lang="fr-FR" sz="2800" b="1">
                <a:solidFill>
                  <a:schemeClr val="dk1"/>
                </a:solidFill>
                <a:latin typeface="Arial"/>
                <a:ea typeface="Arial"/>
                <a:cs typeface="Arial"/>
                <a:sym typeface="Arial"/>
              </a:rPr>
              <a:t>NOUVEAUX </a:t>
            </a:r>
            <a:r>
              <a:rPr lang="fr-FR" sz="2800">
                <a:solidFill>
                  <a:schemeClr val="dk1"/>
                </a:solidFill>
                <a:latin typeface="Arial"/>
                <a:ea typeface="Arial"/>
                <a:cs typeface="Arial"/>
                <a:sym typeface="Arial"/>
              </a:rPr>
              <a:t>cas ou événements sur une </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période donnée</a:t>
            </a:r>
            <a:endParaRPr/>
          </a:p>
          <a:p>
            <a:pPr marL="228600" marR="0" lvl="0" indent="-228600" algn="l" rtl="0">
              <a:lnSpc>
                <a:spcPct val="90000"/>
              </a:lnSpc>
              <a:spcBef>
                <a:spcPts val="1200"/>
              </a:spcBef>
              <a:spcAft>
                <a:spcPts val="0"/>
              </a:spcAft>
              <a:buClr>
                <a:schemeClr val="dk1"/>
              </a:buClr>
              <a:buSzPts val="2800"/>
              <a:buFont typeface="Arial"/>
              <a:buChar char="•"/>
            </a:pPr>
            <a:r>
              <a:rPr lang="fr-FR" sz="2800">
                <a:solidFill>
                  <a:schemeClr val="dk1"/>
                </a:solidFill>
                <a:latin typeface="Arial"/>
                <a:ea typeface="Arial"/>
                <a:cs typeface="Arial"/>
                <a:sym typeface="Arial"/>
              </a:rPr>
              <a:t>Utile pour étudier les facteurs à l'origine des maladies (« facteurs de risque »)</a:t>
            </a:r>
            <a:endParaRPr/>
          </a:p>
          <a:p>
            <a:pPr marL="0" marR="0" lvl="0" indent="0" algn="l" rtl="0">
              <a:lnSpc>
                <a:spcPct val="90000"/>
              </a:lnSpc>
              <a:spcBef>
                <a:spcPts val="1000"/>
              </a:spcBef>
              <a:spcAft>
                <a:spcPts val="0"/>
              </a:spcAft>
              <a:buClr>
                <a:schemeClr val="dk1"/>
              </a:buClr>
              <a:buSzPts val="2800"/>
              <a:buFont typeface="Arial"/>
              <a:buNone/>
            </a:pPr>
            <a:endParaRPr sz="2800" b="1" u="sng">
              <a:solidFill>
                <a:srgbClr val="00820C"/>
              </a:solidFill>
              <a:latin typeface="Arial"/>
              <a:ea typeface="Arial"/>
              <a:cs typeface="Arial"/>
              <a:sym typeface="Arial"/>
            </a:endParaRPr>
          </a:p>
        </p:txBody>
      </p:sp>
      <p:sp>
        <p:nvSpPr>
          <p:cNvPr id="1463" name="Google Shape;1463;p158"/>
          <p:cNvSpPr txBox="1"/>
          <p:nvPr/>
        </p:nvSpPr>
        <p:spPr>
          <a:xfrm>
            <a:off x="6629399" y="1645604"/>
            <a:ext cx="4724395" cy="475519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953A"/>
              </a:buClr>
              <a:buSzPts val="2800"/>
              <a:buFont typeface="Arial"/>
              <a:buNone/>
            </a:pPr>
            <a:r>
              <a:rPr lang="fr-FR" sz="2800" b="1">
                <a:solidFill>
                  <a:srgbClr val="00953A"/>
                </a:solidFill>
                <a:latin typeface="Arial"/>
                <a:ea typeface="Arial"/>
                <a:cs typeface="Arial"/>
                <a:sym typeface="Arial"/>
              </a:rPr>
              <a:t>Prévalence</a:t>
            </a:r>
            <a:endParaRPr/>
          </a:p>
          <a:p>
            <a:pPr marL="228600" marR="0" lvl="0" indent="-228600" algn="l" rtl="0">
              <a:lnSpc>
                <a:spcPct val="90000"/>
              </a:lnSpc>
              <a:spcBef>
                <a:spcPts val="1200"/>
              </a:spcBef>
              <a:spcAft>
                <a:spcPts val="0"/>
              </a:spcAft>
              <a:buClr>
                <a:schemeClr val="dk1"/>
              </a:buClr>
              <a:buSzPts val="2800"/>
              <a:buFont typeface="Arial"/>
              <a:buChar char="•"/>
            </a:pPr>
            <a:r>
              <a:rPr lang="fr-FR" sz="2800" b="1">
                <a:solidFill>
                  <a:schemeClr val="dk1"/>
                </a:solidFill>
                <a:latin typeface="Arial"/>
                <a:ea typeface="Arial"/>
                <a:cs typeface="Arial"/>
                <a:sym typeface="Arial"/>
              </a:rPr>
              <a:t>TOUS</a:t>
            </a:r>
            <a:r>
              <a:rPr lang="fr-FR" sz="2800">
                <a:solidFill>
                  <a:schemeClr val="dk1"/>
                </a:solidFill>
                <a:latin typeface="Arial"/>
                <a:ea typeface="Arial"/>
                <a:cs typeface="Arial"/>
                <a:sym typeface="Arial"/>
              </a:rPr>
              <a:t> les cas à un moment donné ou à une période donnée</a:t>
            </a:r>
            <a:endParaRPr/>
          </a:p>
          <a:p>
            <a:pPr marL="228600" marR="0" lvl="0" indent="-228600" algn="l" rtl="0">
              <a:lnSpc>
                <a:spcPct val="90000"/>
              </a:lnSpc>
              <a:spcBef>
                <a:spcPts val="1200"/>
              </a:spcBef>
              <a:spcAft>
                <a:spcPts val="0"/>
              </a:spcAft>
              <a:buClr>
                <a:schemeClr val="dk1"/>
              </a:buClr>
              <a:buSzPts val="2800"/>
              <a:buFont typeface="Arial"/>
              <a:buChar char="•"/>
            </a:pPr>
            <a:r>
              <a:rPr lang="fr-FR" sz="2800">
                <a:solidFill>
                  <a:schemeClr val="dk1"/>
                </a:solidFill>
                <a:latin typeface="Arial"/>
                <a:ea typeface="Arial"/>
                <a:cs typeface="Arial"/>
                <a:sym typeface="Arial"/>
              </a:rPr>
              <a:t>Utile pour mesurer l'ampleur du problème et planifier les interventions</a:t>
            </a:r>
            <a:endParaRPr/>
          </a:p>
          <a:p>
            <a:pPr marL="0" marR="0" lvl="0" indent="0" algn="l" rtl="0">
              <a:lnSpc>
                <a:spcPct val="90000"/>
              </a:lnSpc>
              <a:spcBef>
                <a:spcPts val="1000"/>
              </a:spcBef>
              <a:spcAft>
                <a:spcPts val="0"/>
              </a:spcAft>
              <a:buClr>
                <a:schemeClr val="dk1"/>
              </a:buClr>
              <a:buSzPts val="2800"/>
              <a:buFont typeface="Arial"/>
              <a:buNone/>
            </a:pPr>
            <a:endParaRPr sz="2800" b="1" u="sng">
              <a:solidFill>
                <a:srgbClr val="00820C"/>
              </a:solidFill>
              <a:latin typeface="Arial"/>
              <a:ea typeface="Arial"/>
              <a:cs typeface="Arial"/>
              <a:sym typeface="Arial"/>
            </a:endParaRPr>
          </a:p>
        </p:txBody>
      </p:sp>
      <p:cxnSp>
        <p:nvCxnSpPr>
          <p:cNvPr id="1464" name="Google Shape;1464;p158"/>
          <p:cNvCxnSpPr/>
          <p:nvPr/>
        </p:nvCxnSpPr>
        <p:spPr>
          <a:xfrm>
            <a:off x="6236033" y="1517944"/>
            <a:ext cx="0" cy="3194463"/>
          </a:xfrm>
          <a:prstGeom prst="straightConnector1">
            <a:avLst/>
          </a:prstGeom>
          <a:noFill/>
          <a:ln w="76200" cap="flat" cmpd="sng">
            <a:solidFill>
              <a:srgbClr val="00953A"/>
            </a:solidFill>
            <a:prstDash val="solid"/>
            <a:miter lim="800000"/>
            <a:headEnd type="none" w="sm" len="sm"/>
            <a:tailEnd type="none" w="sm" len="sm"/>
          </a:ln>
        </p:spPr>
      </p:cxnSp>
      <p:sp>
        <p:nvSpPr>
          <p:cNvPr id="2" name="Google Shape;1430;p156">
            <a:extLst>
              <a:ext uri="{FF2B5EF4-FFF2-40B4-BE49-F238E27FC236}">
                <a16:creationId xmlns:a16="http://schemas.microsoft.com/office/drawing/2014/main" id="{DE68C005-1E40-6191-C1CE-89252CD28376}"/>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400">
                <a:latin typeface="Franklin Gothic Medium" panose="020B0603020102020204" pitchFamily="34" charset="0"/>
              </a:rPr>
              <a:t>Comparant l'incidence de la prévalence</a:t>
            </a:r>
            <a:endParaRPr lang="fr-FR">
              <a:latin typeface="Franklin Gothic Medium" panose="020B06030201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469"/>
        <p:cNvGrpSpPr/>
        <p:nvPr/>
      </p:nvGrpSpPr>
      <p:grpSpPr>
        <a:xfrm>
          <a:off x="0" y="0"/>
          <a:ext cx="0" cy="0"/>
          <a:chOff x="0" y="0"/>
          <a:chExt cx="0" cy="0"/>
        </a:xfrm>
      </p:grpSpPr>
      <p:sp>
        <p:nvSpPr>
          <p:cNvPr id="1470" name="Google Shape;1470;p15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800"/>
              <a:buNone/>
            </a:pPr>
            <a:r>
              <a:rPr lang="fr-FR" b="0" i="0" u="none" strike="noStrike">
                <a:solidFill>
                  <a:srgbClr val="000000"/>
                </a:solidFill>
              </a:rPr>
              <a:t>Nombre de décès dans une population définie au cours d'une période donnée</a:t>
            </a:r>
            <a:endParaRPr/>
          </a:p>
          <a:p>
            <a:pPr marL="685800" lvl="1" indent="-228600" algn="l" rtl="0">
              <a:lnSpc>
                <a:spcPct val="100000"/>
              </a:lnSpc>
              <a:spcBef>
                <a:spcPts val="1000"/>
              </a:spcBef>
              <a:spcAft>
                <a:spcPts val="0"/>
              </a:spcAft>
              <a:buSzPts val="2400"/>
              <a:buChar char="▪"/>
            </a:pPr>
            <a:r>
              <a:rPr lang="fr-FR" b="0" i="0" u="none" strike="noStrike">
                <a:solidFill>
                  <a:srgbClr val="000000"/>
                </a:solidFill>
              </a:rPr>
              <a:t>Utilisé pour comparer les décès entre les régions car les taux tiennent compte des différences de taille de la population</a:t>
            </a:r>
            <a:endParaRPr b="0" i="0" u="none" strike="noStrike">
              <a:solidFill>
                <a:srgbClr val="109648"/>
              </a:solidFill>
            </a:endParaRPr>
          </a:p>
          <a:p>
            <a:pPr marL="0" lvl="0" indent="0" algn="l" rtl="0">
              <a:lnSpc>
                <a:spcPct val="100000"/>
              </a:lnSpc>
              <a:spcBef>
                <a:spcPts val="1000"/>
              </a:spcBef>
              <a:spcAft>
                <a:spcPts val="0"/>
              </a:spcAft>
              <a:buClr>
                <a:schemeClr val="dk1"/>
              </a:buClr>
              <a:buSzPts val="2800"/>
              <a:buNone/>
            </a:pPr>
            <a:br>
              <a:rPr lang="fr-FR" b="0"/>
            </a:br>
            <a:r>
              <a:rPr lang="fr-FR" b="1" i="0" u="none" strike="noStrike">
                <a:solidFill>
                  <a:srgbClr val="00953A"/>
                </a:solidFill>
              </a:rPr>
              <a:t>Taux de mortalité =</a:t>
            </a:r>
            <a:endParaRPr b="0"/>
          </a:p>
          <a:p>
            <a:pPr marL="0" lvl="0" indent="0" algn="ctr" rtl="0">
              <a:lnSpc>
                <a:spcPct val="100000"/>
              </a:lnSpc>
              <a:spcBef>
                <a:spcPts val="500"/>
              </a:spcBef>
              <a:spcAft>
                <a:spcPts val="0"/>
              </a:spcAft>
              <a:buClr>
                <a:srgbClr val="5B9BD5"/>
              </a:buClr>
              <a:buSzPts val="2800"/>
              <a:buNone/>
            </a:pPr>
            <a:r>
              <a:rPr lang="fr-FR" sz="2800" b="1" i="0" u="none" strike="noStrike">
                <a:solidFill>
                  <a:srgbClr val="5B9BD5"/>
                </a:solidFill>
                <a:latin typeface="Arial"/>
                <a:ea typeface="Arial"/>
                <a:cs typeface="Arial"/>
                <a:sym typeface="Arial"/>
              </a:rPr>
              <a:t> </a:t>
            </a:r>
            <a:br>
              <a:rPr lang="fr-FR"/>
            </a:br>
            <a:br>
              <a:rPr lang="fr-FR" b="0"/>
            </a:br>
            <a:endParaRPr/>
          </a:p>
        </p:txBody>
      </p:sp>
      <p:sp>
        <p:nvSpPr>
          <p:cNvPr id="1471" name="Google Shape;1471;p15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de mortalité</a:t>
            </a:r>
            <a:endParaRPr>
              <a:latin typeface="Franklin Gothic Medium" panose="020B0603020102020204" pitchFamily="34" charset="0"/>
            </a:endParaRPr>
          </a:p>
        </p:txBody>
      </p:sp>
      <p:grpSp>
        <p:nvGrpSpPr>
          <p:cNvPr id="1472" name="Google Shape;1472;p159"/>
          <p:cNvGrpSpPr/>
          <p:nvPr/>
        </p:nvGrpSpPr>
        <p:grpSpPr>
          <a:xfrm>
            <a:off x="1283425" y="4337939"/>
            <a:ext cx="10676926" cy="830997"/>
            <a:chOff x="177763" y="4913672"/>
            <a:chExt cx="10676926" cy="830997"/>
          </a:xfrm>
        </p:grpSpPr>
        <p:sp>
          <p:nvSpPr>
            <p:cNvPr id="1473" name="Google Shape;1473;p159"/>
            <p:cNvSpPr txBox="1"/>
            <p:nvPr/>
          </p:nvSpPr>
          <p:spPr>
            <a:xfrm>
              <a:off x="177763" y="4913672"/>
              <a:ext cx="7556537"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400"/>
                <a:buFont typeface="Noto Sans Symbols"/>
                <a:buNone/>
              </a:pPr>
              <a:r>
                <a:rPr lang="fr-FR" sz="2400" b="1" u="sng">
                  <a:solidFill>
                    <a:schemeClr val="dk1"/>
                  </a:solidFill>
                  <a:latin typeface="Arial"/>
                  <a:ea typeface="Arial"/>
                  <a:cs typeface="Arial"/>
                  <a:sym typeface="Arial"/>
                </a:rPr>
                <a:t>Nombre de décès au cours de la période spécifiée</a:t>
              </a:r>
              <a:endParaRPr/>
            </a:p>
            <a:p>
              <a:pPr marL="0" marR="0" lvl="0" indent="0" algn="ctr" rtl="0">
                <a:spcBef>
                  <a:spcPts val="0"/>
                </a:spcBef>
                <a:spcAft>
                  <a:spcPts val="0"/>
                </a:spcAft>
                <a:buClr>
                  <a:schemeClr val="dk1"/>
                </a:buClr>
                <a:buSzPts val="2400"/>
                <a:buFont typeface="Noto Sans Symbols"/>
                <a:buNone/>
              </a:pPr>
              <a:r>
                <a:rPr lang="fr-FR" sz="2400" b="1">
                  <a:solidFill>
                    <a:schemeClr val="dk1"/>
                  </a:solidFill>
                  <a:latin typeface="Arial"/>
                  <a:ea typeface="Arial"/>
                  <a:cs typeface="Arial"/>
                  <a:sym typeface="Arial"/>
                </a:rPr>
                <a:t>Taille de la population</a:t>
              </a:r>
              <a:endParaRPr/>
            </a:p>
          </p:txBody>
        </p:sp>
        <p:sp>
          <p:nvSpPr>
            <p:cNvPr id="1474" name="Google Shape;1474;p159"/>
            <p:cNvSpPr txBox="1"/>
            <p:nvPr/>
          </p:nvSpPr>
          <p:spPr>
            <a:xfrm>
              <a:off x="7734300" y="4975228"/>
              <a:ext cx="3120389"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chemeClr val="dk1"/>
                  </a:solidFill>
                  <a:latin typeface="Arial"/>
                  <a:ea typeface="Arial"/>
                  <a:cs typeface="Arial"/>
                  <a:sym typeface="Arial"/>
                </a:rPr>
                <a:t>x Constante</a:t>
              </a:r>
              <a:endParaRPr lang="fr-FR"/>
            </a:p>
            <a:p>
              <a:pPr marL="0" marR="0" lvl="0" indent="0" algn="ctr" rtl="0">
                <a:spcBef>
                  <a:spcPts val="0"/>
                </a:spcBef>
                <a:spcAft>
                  <a:spcPts val="0"/>
                </a:spcAft>
                <a:buNone/>
              </a:pPr>
              <a:r>
                <a:rPr lang="fr-FR" sz="2000">
                  <a:solidFill>
                    <a:schemeClr val="dk1"/>
                  </a:solidFill>
                  <a:latin typeface="Arial"/>
                  <a:ea typeface="Arial"/>
                  <a:cs typeface="Arial"/>
                  <a:sym typeface="Arial"/>
                </a:rPr>
                <a:t>(généralement 1 000)</a:t>
              </a: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7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479"/>
        <p:cNvGrpSpPr/>
        <p:nvPr/>
      </p:nvGrpSpPr>
      <p:grpSpPr>
        <a:xfrm>
          <a:off x="0" y="0"/>
          <a:ext cx="0" cy="0"/>
          <a:chOff x="0" y="0"/>
          <a:chExt cx="0" cy="0"/>
        </a:xfrm>
      </p:grpSpPr>
      <p:sp>
        <p:nvSpPr>
          <p:cNvPr id="1480" name="Google Shape;1480;p16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87020" lvl="0" indent="-287020" algn="l" rtl="0">
              <a:lnSpc>
                <a:spcPct val="100000"/>
              </a:lnSpc>
              <a:spcBef>
                <a:spcPts val="0"/>
              </a:spcBef>
              <a:spcAft>
                <a:spcPts val="0"/>
              </a:spcAft>
              <a:buClr>
                <a:schemeClr val="dk1"/>
              </a:buClr>
              <a:buSzPts val="2800"/>
              <a:buChar char="•"/>
            </a:pPr>
            <a:r>
              <a:rPr lang="fr-FR"/>
              <a:t>Taux de mortalité : se réfère à l'ensemble de la population</a:t>
            </a:r>
            <a:endParaRPr/>
          </a:p>
          <a:p>
            <a:pPr marL="287020" lvl="0" indent="-287020" algn="l" rtl="0">
              <a:lnSpc>
                <a:spcPct val="100000"/>
              </a:lnSpc>
              <a:spcBef>
                <a:spcPts val="500"/>
              </a:spcBef>
              <a:spcAft>
                <a:spcPts val="0"/>
              </a:spcAft>
              <a:buClr>
                <a:schemeClr val="dk1"/>
              </a:buClr>
              <a:buSzPts val="2800"/>
              <a:buChar char="•"/>
            </a:pPr>
            <a:r>
              <a:rPr lang="fr-FR"/>
              <a:t>Taux de mortalité par maladie (par cause)</a:t>
            </a:r>
            <a:endParaRPr/>
          </a:p>
          <a:p>
            <a:pPr marL="287020" lvl="0" indent="-287020" algn="l" rtl="0">
              <a:lnSpc>
                <a:spcPct val="100000"/>
              </a:lnSpc>
              <a:spcBef>
                <a:spcPts val="500"/>
              </a:spcBef>
              <a:spcAft>
                <a:spcPts val="0"/>
              </a:spcAft>
              <a:buClr>
                <a:schemeClr val="dk1"/>
              </a:buClr>
              <a:buSzPts val="2800"/>
              <a:buChar char="•"/>
            </a:pPr>
            <a:r>
              <a:rPr lang="fr-FR"/>
              <a:t>Taux de mortalité par âge</a:t>
            </a:r>
            <a:endParaRPr/>
          </a:p>
          <a:p>
            <a:pPr marL="287020" lvl="0" indent="-287020" algn="l" rtl="0">
              <a:lnSpc>
                <a:spcPct val="100000"/>
              </a:lnSpc>
              <a:spcBef>
                <a:spcPts val="500"/>
              </a:spcBef>
              <a:spcAft>
                <a:spcPts val="0"/>
              </a:spcAft>
              <a:buClr>
                <a:schemeClr val="dk1"/>
              </a:buClr>
              <a:buSzPts val="2800"/>
              <a:buChar char="•"/>
            </a:pPr>
            <a:r>
              <a:rPr lang="fr-FR"/>
              <a:t>Taux de mortalité maternelle</a:t>
            </a:r>
            <a:endParaRPr/>
          </a:p>
          <a:p>
            <a:pPr marL="287020" lvl="0" indent="-287020" algn="l" rtl="0">
              <a:lnSpc>
                <a:spcPct val="100000"/>
              </a:lnSpc>
              <a:spcBef>
                <a:spcPts val="500"/>
              </a:spcBef>
              <a:spcAft>
                <a:spcPts val="0"/>
              </a:spcAft>
              <a:buClr>
                <a:schemeClr val="dk1"/>
              </a:buClr>
              <a:buSzPts val="2800"/>
              <a:buChar char="•"/>
            </a:pPr>
            <a:r>
              <a:rPr lang="fr-CA"/>
              <a:t>Beaucoup d’autres</a:t>
            </a:r>
          </a:p>
          <a:p>
            <a:pPr marL="287020" lvl="0" indent="-172720" algn="l" rtl="0">
              <a:lnSpc>
                <a:spcPct val="100000"/>
              </a:lnSpc>
              <a:spcBef>
                <a:spcPts val="500"/>
              </a:spcBef>
              <a:spcAft>
                <a:spcPts val="0"/>
              </a:spcAft>
              <a:buClr>
                <a:schemeClr val="dk1"/>
              </a:buClr>
              <a:buSzPts val="1800"/>
              <a:buNone/>
            </a:pPr>
            <a:endParaRPr sz="1800" i="1"/>
          </a:p>
          <a:p>
            <a:pPr marL="0" lvl="0" indent="0" algn="l" rtl="0">
              <a:lnSpc>
                <a:spcPct val="100000"/>
              </a:lnSpc>
              <a:spcBef>
                <a:spcPts val="1000"/>
              </a:spcBef>
              <a:spcAft>
                <a:spcPts val="0"/>
              </a:spcAft>
              <a:buClr>
                <a:schemeClr val="dk1"/>
              </a:buClr>
              <a:buSzPts val="2800"/>
              <a:buNone/>
            </a:pPr>
            <a:endParaRPr/>
          </a:p>
        </p:txBody>
      </p:sp>
      <p:sp>
        <p:nvSpPr>
          <p:cNvPr id="1481" name="Google Shape;1481;p16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sym typeface="Libre Franklin Medium"/>
              </a:rPr>
              <a:t>Types de taux de mortalité</a:t>
            </a:r>
            <a:endParaRPr>
              <a:latin typeface="Franklin Gothic Medium" panose="020B0603020102020204" pitchFamily="34" charset="0"/>
              <a:sym typeface="Libre Franklin Medium"/>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486"/>
        <p:cNvGrpSpPr/>
        <p:nvPr/>
      </p:nvGrpSpPr>
      <p:grpSpPr>
        <a:xfrm>
          <a:off x="0" y="0"/>
          <a:ext cx="0" cy="0"/>
          <a:chOff x="0" y="0"/>
          <a:chExt cx="0" cy="0"/>
        </a:xfrm>
      </p:grpSpPr>
      <p:sp>
        <p:nvSpPr>
          <p:cNvPr id="1487" name="Google Shape;1487;p16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540 000 décès sont survenus en 2023 dans le pays A (population estimée à 60 000 000 en 2023). </a:t>
            </a:r>
            <a:br>
              <a:rPr lang="fr-FR"/>
            </a:br>
            <a:r>
              <a:rPr lang="fr-FR"/>
              <a:t>Calculer le taux de mortalité.</a:t>
            </a:r>
            <a:br>
              <a:rPr lang="fr-FR"/>
            </a:br>
            <a:endParaRPr/>
          </a:p>
          <a:p>
            <a:pPr marL="0" lvl="0" indent="0" algn="l" rtl="0">
              <a:lnSpc>
                <a:spcPct val="100000"/>
              </a:lnSpc>
              <a:spcBef>
                <a:spcPts val="1700"/>
              </a:spcBef>
              <a:spcAft>
                <a:spcPts val="0"/>
              </a:spcAft>
              <a:buClr>
                <a:schemeClr val="dk1"/>
              </a:buClr>
              <a:buSzPts val="2800"/>
              <a:buNone/>
            </a:pPr>
            <a:r>
              <a:rPr lang="fr-FR"/>
              <a:t>Taux de mortalité =</a:t>
            </a:r>
            <a:endParaRPr/>
          </a:p>
        </p:txBody>
      </p:sp>
      <p:sp>
        <p:nvSpPr>
          <p:cNvPr id="1488" name="Google Shape;1488;p16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sym typeface="Libre Franklin Medium"/>
              </a:rPr>
              <a:t>Taux de mortalité : Pratique</a:t>
            </a:r>
            <a:endParaRPr>
              <a:latin typeface="Franklin Gothic Medium" panose="020B0603020102020204" pitchFamily="34" charset="0"/>
              <a:sym typeface="Libre Franklin Medium"/>
            </a:endParaRPr>
          </a:p>
        </p:txBody>
      </p:sp>
      <p:sp>
        <p:nvSpPr>
          <p:cNvPr id="1489" name="Google Shape;1489;p161"/>
          <p:cNvSpPr txBox="1"/>
          <p:nvPr/>
        </p:nvSpPr>
        <p:spPr>
          <a:xfrm>
            <a:off x="7351826" y="4210024"/>
            <a:ext cx="362506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9,0 décès par </a:t>
            </a:r>
            <a:endParaRPr/>
          </a:p>
          <a:p>
            <a:pPr marL="0" marR="0" lvl="0" indent="0" algn="l"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1 000 habitants</a:t>
            </a:r>
            <a:endParaRPr sz="2800">
              <a:solidFill>
                <a:srgbClr val="00953A"/>
              </a:solidFill>
              <a:latin typeface="Arial"/>
              <a:ea typeface="Arial"/>
              <a:cs typeface="Arial"/>
              <a:sym typeface="Arial"/>
            </a:endParaRPr>
          </a:p>
        </p:txBody>
      </p:sp>
      <p:grpSp>
        <p:nvGrpSpPr>
          <p:cNvPr id="1490" name="Google Shape;1490;p161"/>
          <p:cNvGrpSpPr/>
          <p:nvPr/>
        </p:nvGrpSpPr>
        <p:grpSpPr>
          <a:xfrm>
            <a:off x="1215114" y="4210025"/>
            <a:ext cx="7648265" cy="954107"/>
            <a:chOff x="3056605" y="3987801"/>
            <a:chExt cx="5919121" cy="954107"/>
          </a:xfrm>
        </p:grpSpPr>
        <p:grpSp>
          <p:nvGrpSpPr>
            <p:cNvPr id="1491" name="Google Shape;1491;p161"/>
            <p:cNvGrpSpPr/>
            <p:nvPr/>
          </p:nvGrpSpPr>
          <p:grpSpPr>
            <a:xfrm>
              <a:off x="3056605" y="3987801"/>
              <a:ext cx="5919121" cy="954107"/>
              <a:chOff x="896818" y="2926080"/>
              <a:chExt cx="6083989" cy="954126"/>
            </a:xfrm>
          </p:grpSpPr>
          <p:sp>
            <p:nvSpPr>
              <p:cNvPr id="1492" name="Google Shape;1492;p161"/>
              <p:cNvSpPr txBox="1"/>
              <p:nvPr/>
            </p:nvSpPr>
            <p:spPr>
              <a:xfrm>
                <a:off x="896818" y="2926080"/>
                <a:ext cx="3543406" cy="9541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 540 000 décès</a:t>
                </a:r>
                <a:endParaRPr sz="2800" b="1">
                  <a:solidFill>
                    <a:srgbClr val="00953A"/>
                  </a:solidFill>
                  <a:latin typeface="Arial"/>
                  <a:ea typeface="Arial"/>
                  <a:cs typeface="Arial"/>
                  <a:sym typeface="Arial"/>
                </a:endParaRPr>
              </a:p>
              <a:p>
                <a:pPr marL="0" marR="0" lvl="0" indent="0" algn="ctr" rtl="0">
                  <a:spcBef>
                    <a:spcPts val="0"/>
                  </a:spcBef>
                  <a:spcAft>
                    <a:spcPts val="0"/>
                  </a:spcAft>
                  <a:buClr>
                    <a:srgbClr val="00953A"/>
                  </a:buClr>
                  <a:buSzPts val="2800"/>
                  <a:buFont typeface="Noto Sans Symbols"/>
                  <a:buNone/>
                </a:pPr>
                <a:r>
                  <a:rPr lang="fr-FR" sz="2800" b="1">
                    <a:solidFill>
                      <a:srgbClr val="00953A"/>
                    </a:solidFill>
                    <a:latin typeface="Arial"/>
                    <a:ea typeface="Arial"/>
                    <a:cs typeface="Arial"/>
                    <a:sym typeface="Arial"/>
                  </a:rPr>
                  <a:t>60 000 000 habitants</a:t>
                </a:r>
                <a:endParaRPr/>
              </a:p>
            </p:txBody>
          </p:sp>
          <p:sp>
            <p:nvSpPr>
              <p:cNvPr id="1493" name="Google Shape;1493;p161"/>
              <p:cNvSpPr txBox="1"/>
              <p:nvPr/>
            </p:nvSpPr>
            <p:spPr>
              <a:xfrm>
                <a:off x="4440627" y="3066116"/>
                <a:ext cx="254018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Noto Sans Symbols"/>
                  <a:buNone/>
                </a:pPr>
                <a:r>
                  <a:rPr lang="fr-FR" sz="2800" b="1">
                    <a:solidFill>
                      <a:schemeClr val="dk1"/>
                    </a:solidFill>
                    <a:latin typeface="Arial"/>
                    <a:ea typeface="Arial"/>
                    <a:cs typeface="Arial"/>
                    <a:sym typeface="Arial"/>
                  </a:rPr>
                  <a:t>x 1,000 =</a:t>
                </a:r>
                <a:endParaRPr/>
              </a:p>
            </p:txBody>
          </p:sp>
        </p:grpSp>
        <p:cxnSp>
          <p:nvCxnSpPr>
            <p:cNvPr id="1494" name="Google Shape;1494;p161"/>
            <p:cNvCxnSpPr>
              <a:endCxn id="1492" idx="3"/>
            </p:cNvCxnSpPr>
            <p:nvPr/>
          </p:nvCxnSpPr>
          <p:spPr>
            <a:xfrm>
              <a:off x="3205189" y="4464855"/>
              <a:ext cx="3298800" cy="0"/>
            </a:xfrm>
            <a:prstGeom prst="straightConnector1">
              <a:avLst/>
            </a:prstGeom>
            <a:noFill/>
            <a:ln w="38100" cap="flat" cmpd="sng">
              <a:solidFill>
                <a:schemeClr val="dk1"/>
              </a:solidFill>
              <a:prstDash val="solid"/>
              <a:miter lim="800000"/>
              <a:headEnd type="none" w="sm" len="sm"/>
              <a:tailEnd type="none" w="sm" len="sm"/>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p9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Données d’une liste de cas</a:t>
            </a:r>
            <a:endParaRPr>
              <a:latin typeface="Franklin Gothic Medium" panose="020B0603020102020204" pitchFamily="34" charset="0"/>
            </a:endParaRPr>
          </a:p>
        </p:txBody>
      </p:sp>
      <p:graphicFrame>
        <p:nvGraphicFramePr>
          <p:cNvPr id="751" name="Google Shape;751;p99"/>
          <p:cNvGraphicFramePr/>
          <p:nvPr>
            <p:extLst>
              <p:ext uri="{D42A27DB-BD31-4B8C-83A1-F6EECF244321}">
                <p14:modId xmlns:p14="http://schemas.microsoft.com/office/powerpoint/2010/main" val="515627772"/>
              </p:ext>
            </p:extLst>
          </p:nvPr>
        </p:nvGraphicFramePr>
        <p:xfrm>
          <a:off x="1258639" y="1800450"/>
          <a:ext cx="10138704" cy="4230450"/>
        </p:xfrm>
        <a:graphic>
          <a:graphicData uri="http://schemas.openxmlformats.org/drawingml/2006/table">
            <a:tbl>
              <a:tblPr>
                <a:noFill/>
                <a:tableStyleId>{143DC690-AC00-4E2B-8F87-BF60440EBC1F}</a:tableStyleId>
              </a:tblPr>
              <a:tblGrid>
                <a:gridCol w="636350">
                  <a:extLst>
                    <a:ext uri="{9D8B030D-6E8A-4147-A177-3AD203B41FA5}">
                      <a16:colId xmlns:a16="http://schemas.microsoft.com/office/drawing/2014/main" val="20000"/>
                    </a:ext>
                  </a:extLst>
                </a:gridCol>
                <a:gridCol w="985500">
                  <a:extLst>
                    <a:ext uri="{9D8B030D-6E8A-4147-A177-3AD203B41FA5}">
                      <a16:colId xmlns:a16="http://schemas.microsoft.com/office/drawing/2014/main" val="20001"/>
                    </a:ext>
                  </a:extLst>
                </a:gridCol>
                <a:gridCol w="1041025">
                  <a:extLst>
                    <a:ext uri="{9D8B030D-6E8A-4147-A177-3AD203B41FA5}">
                      <a16:colId xmlns:a16="http://schemas.microsoft.com/office/drawing/2014/main" val="20002"/>
                    </a:ext>
                  </a:extLst>
                </a:gridCol>
                <a:gridCol w="1287300">
                  <a:extLst>
                    <a:ext uri="{9D8B030D-6E8A-4147-A177-3AD203B41FA5}">
                      <a16:colId xmlns:a16="http://schemas.microsoft.com/office/drawing/2014/main" val="20003"/>
                    </a:ext>
                  </a:extLst>
                </a:gridCol>
                <a:gridCol w="1837975">
                  <a:extLst>
                    <a:ext uri="{9D8B030D-6E8A-4147-A177-3AD203B41FA5}">
                      <a16:colId xmlns:a16="http://schemas.microsoft.com/office/drawing/2014/main" val="20004"/>
                    </a:ext>
                  </a:extLst>
                </a:gridCol>
                <a:gridCol w="1500275">
                  <a:extLst>
                    <a:ext uri="{9D8B030D-6E8A-4147-A177-3AD203B41FA5}">
                      <a16:colId xmlns:a16="http://schemas.microsoft.com/office/drawing/2014/main" val="20005"/>
                    </a:ext>
                  </a:extLst>
                </a:gridCol>
                <a:gridCol w="1533100">
                  <a:extLst>
                    <a:ext uri="{9D8B030D-6E8A-4147-A177-3AD203B41FA5}">
                      <a16:colId xmlns:a16="http://schemas.microsoft.com/office/drawing/2014/main" val="20006"/>
                    </a:ext>
                  </a:extLst>
                </a:gridCol>
                <a:gridCol w="1317179">
                  <a:extLst>
                    <a:ext uri="{9D8B030D-6E8A-4147-A177-3AD203B41FA5}">
                      <a16:colId xmlns:a16="http://schemas.microsoft.com/office/drawing/2014/main" val="20007"/>
                    </a:ext>
                  </a:extLst>
                </a:gridCol>
              </a:tblGrid>
              <a:tr h="1045575">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ID #</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Village</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Âge (années)</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Sexe</a:t>
                      </a:r>
                      <a:endParaRPr/>
                    </a:p>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 (M/F)</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Date d'apparition de la fièvre</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Ictère aigu</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Vaccin contre la fièvre jaune ?</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i="0" u="none" strike="noStrike" cap="none">
                          <a:solidFill>
                            <a:srgbClr val="000000"/>
                          </a:solidFill>
                          <a:latin typeface="Arial"/>
                          <a:ea typeface="Arial"/>
                          <a:cs typeface="Arial"/>
                          <a:sym typeface="Arial"/>
                        </a:rPr>
                        <a:t>Test de laboratoire IGM+ ?</a:t>
                      </a:r>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54375">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5</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M</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30 décembre 2023</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2</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B</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11</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09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3</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34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M</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12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C</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73</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M</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12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5</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84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13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6</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B</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16</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M</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16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7</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B</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19</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30 janvier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8</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23</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02 février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9</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C</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38</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08 février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10</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B</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47</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M</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11 février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r h="283050">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11</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A</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27</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F</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17 février 2024</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b="0" i="0" u="none" strike="noStrike" cap="none">
                          <a:solidFill>
                            <a:srgbClr val="000000"/>
                          </a:solidFill>
                          <a:latin typeface="Arial"/>
                          <a:ea typeface="Arial"/>
                          <a:cs typeface="Arial"/>
                          <a:sym typeface="Arial"/>
                        </a:rPr>
                        <a:t>N</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1600"/>
                        <a:t>O</a:t>
                      </a:r>
                      <a:endParaRPr/>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752" name="Google Shape;752;p99"/>
          <p:cNvSpPr txBox="1"/>
          <p:nvPr/>
        </p:nvSpPr>
        <p:spPr>
          <a:xfrm>
            <a:off x="1258638" y="1373233"/>
            <a:ext cx="9674723" cy="437232"/>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Noto Sans Symbols"/>
              <a:buNone/>
            </a:pPr>
            <a:r>
              <a:rPr lang="fr-FR" sz="1800" b="1">
                <a:solidFill>
                  <a:schemeClr val="dk1"/>
                </a:solidFill>
                <a:latin typeface="Arial"/>
                <a:ea typeface="Arial"/>
                <a:cs typeface="Arial"/>
                <a:sym typeface="Arial"/>
              </a:rPr>
              <a:t>Cas confirmés de fièvre jaune, pays X, déc. 2023 - fév. 2024</a:t>
            </a:r>
            <a:endParaRPr/>
          </a:p>
        </p:txBody>
      </p:sp>
      <p:sp>
        <p:nvSpPr>
          <p:cNvPr id="753" name="Google Shape;753;p99"/>
          <p:cNvSpPr txBox="1"/>
          <p:nvPr/>
        </p:nvSpPr>
        <p:spPr>
          <a:xfrm>
            <a:off x="1258638" y="6292915"/>
            <a:ext cx="312085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a:t>O</a:t>
            </a:r>
            <a:r>
              <a:rPr lang="fr-FR" sz="1800" i="0" u="none" strike="noStrike">
                <a:solidFill>
                  <a:srgbClr val="000000"/>
                </a:solidFill>
                <a:latin typeface="Arial"/>
                <a:ea typeface="Arial"/>
                <a:cs typeface="Arial"/>
                <a:sym typeface="Arial"/>
              </a:rPr>
              <a:t>=Oui, N=Non</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99"/>
        <p:cNvGrpSpPr/>
        <p:nvPr/>
      </p:nvGrpSpPr>
      <p:grpSpPr>
        <a:xfrm>
          <a:off x="0" y="0"/>
          <a:ext cx="0" cy="0"/>
          <a:chOff x="0" y="0"/>
          <a:chExt cx="0" cy="0"/>
        </a:xfrm>
      </p:grpSpPr>
      <p:sp>
        <p:nvSpPr>
          <p:cNvPr id="1500" name="Google Shape;1500;p162"/>
          <p:cNvSpPr txBox="1">
            <a:spLocks noGrp="1"/>
          </p:cNvSpPr>
          <p:nvPr>
            <p:ph type="body" idx="1"/>
          </p:nvPr>
        </p:nvSpPr>
        <p:spPr>
          <a:xfrm>
            <a:off x="838200" y="1478857"/>
            <a:ext cx="113538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a:t>Proportion de cas atteints d'une maladie donnée qui sont </a:t>
            </a:r>
            <a:br>
              <a:rPr lang="fr-FR"/>
            </a:br>
            <a:r>
              <a:rPr lang="fr-FR"/>
              <a:t>décédés de cette maladie</a:t>
            </a:r>
            <a:endParaRPr/>
          </a:p>
          <a:p>
            <a:pPr marL="744220" lvl="1" indent="-287019" algn="l" rtl="0">
              <a:lnSpc>
                <a:spcPct val="100000"/>
              </a:lnSpc>
              <a:spcBef>
                <a:spcPts val="1000"/>
              </a:spcBef>
              <a:spcAft>
                <a:spcPts val="0"/>
              </a:spcAft>
              <a:buSzPts val="2400"/>
              <a:buChar char="▪"/>
            </a:pPr>
            <a:r>
              <a:rPr lang="fr-FR"/>
              <a:t>Décrit la virulence ou la létalité de la maladie</a:t>
            </a:r>
            <a:endParaRPr/>
          </a:p>
          <a:p>
            <a:pPr marL="744220" lvl="1" indent="-287019" algn="l" rtl="0">
              <a:lnSpc>
                <a:spcPct val="100000"/>
              </a:lnSpc>
              <a:spcBef>
                <a:spcPts val="1000"/>
              </a:spcBef>
              <a:spcAft>
                <a:spcPts val="0"/>
              </a:spcAft>
              <a:buSzPts val="2400"/>
              <a:buChar char="▪"/>
            </a:pPr>
            <a:r>
              <a:rPr lang="fr-FR"/>
              <a:t>Une proportion, pas un taux</a:t>
            </a:r>
            <a:endParaRPr/>
          </a:p>
          <a:p>
            <a:pPr marL="744220" lvl="1" indent="-287019" algn="l" rtl="0">
              <a:lnSpc>
                <a:spcPct val="100000"/>
              </a:lnSpc>
              <a:spcBef>
                <a:spcPts val="1000"/>
              </a:spcBef>
              <a:spcAft>
                <a:spcPts val="0"/>
              </a:spcAft>
              <a:buSzPts val="2400"/>
              <a:buChar char="▪"/>
            </a:pPr>
            <a:r>
              <a:rPr lang="fr-FR"/>
              <a:t>Souvent exprimé en pourcentage</a:t>
            </a:r>
            <a:endParaRPr/>
          </a:p>
          <a:p>
            <a:pPr marL="457200" lvl="1" indent="-304800" algn="l" rtl="0">
              <a:lnSpc>
                <a:spcPct val="100000"/>
              </a:lnSpc>
              <a:spcBef>
                <a:spcPts val="1000"/>
              </a:spcBef>
              <a:spcAft>
                <a:spcPts val="0"/>
              </a:spcAft>
              <a:buClr>
                <a:srgbClr val="00820C"/>
              </a:buClr>
              <a:buSzPts val="2400"/>
              <a:buFont typeface="Noto Sans Symbols"/>
              <a:buNone/>
            </a:pPr>
            <a:endParaRPr/>
          </a:p>
          <a:p>
            <a:pPr marL="0" lvl="1" indent="0" algn="l" rtl="0">
              <a:lnSpc>
                <a:spcPct val="100000"/>
              </a:lnSpc>
              <a:spcBef>
                <a:spcPts val="1000"/>
              </a:spcBef>
              <a:spcAft>
                <a:spcPts val="0"/>
              </a:spcAft>
              <a:buSzPts val="2800"/>
              <a:buNone/>
            </a:pPr>
            <a:r>
              <a:rPr lang="fr-FR" sz="2800" b="1"/>
              <a:t>Taux de létalité =</a:t>
            </a:r>
            <a:endParaRPr/>
          </a:p>
          <a:p>
            <a:pPr marL="0" lvl="0" indent="0" algn="l" rtl="0">
              <a:lnSpc>
                <a:spcPct val="100000"/>
              </a:lnSpc>
              <a:spcBef>
                <a:spcPts val="1000"/>
              </a:spcBef>
              <a:spcAft>
                <a:spcPts val="0"/>
              </a:spcAft>
              <a:buClr>
                <a:schemeClr val="dk1"/>
              </a:buClr>
              <a:buSzPts val="2800"/>
              <a:buNone/>
            </a:pPr>
            <a:endParaRPr/>
          </a:p>
        </p:txBody>
      </p:sp>
      <p:sp>
        <p:nvSpPr>
          <p:cNvPr id="1501" name="Google Shape;1501;p16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de létalité</a:t>
            </a:r>
            <a:endParaRPr>
              <a:latin typeface="Franklin Gothic Medium" panose="020B0603020102020204" pitchFamily="34" charset="0"/>
            </a:endParaRPr>
          </a:p>
        </p:txBody>
      </p:sp>
      <p:grpSp>
        <p:nvGrpSpPr>
          <p:cNvPr id="1502" name="Google Shape;1502;p162"/>
          <p:cNvGrpSpPr/>
          <p:nvPr/>
        </p:nvGrpSpPr>
        <p:grpSpPr>
          <a:xfrm>
            <a:off x="857168" y="4913712"/>
            <a:ext cx="10899403" cy="954300"/>
            <a:chOff x="1638300" y="4913672"/>
            <a:chExt cx="9036647" cy="954300"/>
          </a:xfrm>
        </p:grpSpPr>
        <p:sp>
          <p:nvSpPr>
            <p:cNvPr id="1503" name="Google Shape;1503;p162"/>
            <p:cNvSpPr txBox="1"/>
            <p:nvPr/>
          </p:nvSpPr>
          <p:spPr>
            <a:xfrm>
              <a:off x="1638300" y="4913672"/>
              <a:ext cx="6096000" cy="954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800"/>
                <a:buFont typeface="Noto Sans Symbols"/>
                <a:buNone/>
              </a:pPr>
              <a:r>
                <a:rPr lang="fr-FR" sz="2800" b="1">
                  <a:solidFill>
                    <a:srgbClr val="0F9648"/>
                  </a:solidFill>
                  <a:latin typeface="Arial"/>
                  <a:ea typeface="Arial"/>
                  <a:cs typeface="Arial"/>
                  <a:sym typeface="Arial"/>
                </a:rPr>
                <a:t>Nombre de décès dus à une maladie</a:t>
              </a:r>
              <a:endParaRPr>
                <a:solidFill>
                  <a:srgbClr val="0F9648"/>
                </a:solidFill>
              </a:endParaRPr>
            </a:p>
            <a:p>
              <a:pPr marL="0" marR="0" lvl="0" indent="0" algn="ctr" rtl="0">
                <a:spcBef>
                  <a:spcPts val="0"/>
                </a:spcBef>
                <a:spcAft>
                  <a:spcPts val="0"/>
                </a:spcAft>
                <a:buClr>
                  <a:schemeClr val="dk1"/>
                </a:buClr>
                <a:buSzPts val="2800"/>
                <a:buFont typeface="Noto Sans Symbols"/>
                <a:buNone/>
              </a:pPr>
              <a:r>
                <a:rPr lang="fr-FR" sz="2800" b="1">
                  <a:solidFill>
                    <a:srgbClr val="7030A0"/>
                  </a:solidFill>
                  <a:latin typeface="Arial"/>
                  <a:ea typeface="Arial"/>
                  <a:cs typeface="Arial"/>
                  <a:sym typeface="Arial"/>
                </a:rPr>
                <a:t>Nombre de cas de cette maladie</a:t>
              </a:r>
              <a:endParaRPr>
                <a:solidFill>
                  <a:srgbClr val="7030A0"/>
                </a:solidFill>
              </a:endParaRPr>
            </a:p>
          </p:txBody>
        </p:sp>
        <p:sp>
          <p:nvSpPr>
            <p:cNvPr id="1504" name="Google Shape;1504;p162"/>
            <p:cNvSpPr txBox="1"/>
            <p:nvPr/>
          </p:nvSpPr>
          <p:spPr>
            <a:xfrm>
              <a:off x="7393042" y="5037016"/>
              <a:ext cx="328190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chemeClr val="dk1"/>
                  </a:solidFill>
                  <a:latin typeface="Arial"/>
                  <a:ea typeface="Arial"/>
                  <a:cs typeface="Arial"/>
                  <a:sym typeface="Arial"/>
                </a:rPr>
                <a:t>x Constante</a:t>
              </a:r>
              <a:br>
                <a:rPr lang="fr-FR" b="1"/>
              </a:br>
              <a:r>
                <a:rPr lang="fr-FR" b="1"/>
                <a:t>  </a:t>
              </a:r>
              <a:r>
                <a:rPr lang="fr-FR" sz="2000">
                  <a:solidFill>
                    <a:schemeClr val="dk1"/>
                  </a:solidFill>
                  <a:latin typeface="Arial"/>
                  <a:ea typeface="Arial"/>
                  <a:cs typeface="Arial"/>
                  <a:sym typeface="Arial"/>
                </a:rPr>
                <a:t>(par exemple 100 % ou 1 000)</a:t>
              </a:r>
              <a:endParaRPr/>
            </a:p>
          </p:txBody>
        </p:sp>
      </p:grpSp>
      <p:cxnSp>
        <p:nvCxnSpPr>
          <p:cNvPr id="1505" name="Google Shape;1505;p162"/>
          <p:cNvCxnSpPr/>
          <p:nvPr/>
        </p:nvCxnSpPr>
        <p:spPr>
          <a:xfrm>
            <a:off x="1485463" y="5414920"/>
            <a:ext cx="6096000" cy="0"/>
          </a:xfrm>
          <a:prstGeom prst="straightConnector1">
            <a:avLst/>
          </a:prstGeom>
          <a:noFill/>
          <a:ln w="38100"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0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0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510"/>
        <p:cNvGrpSpPr/>
        <p:nvPr/>
      </p:nvGrpSpPr>
      <p:grpSpPr>
        <a:xfrm>
          <a:off x="0" y="0"/>
          <a:ext cx="0" cy="0"/>
          <a:chOff x="0" y="0"/>
          <a:chExt cx="0" cy="0"/>
        </a:xfrm>
      </p:grpSpPr>
      <p:sp>
        <p:nvSpPr>
          <p:cNvPr id="1511" name="Google Shape;1511;p163"/>
          <p:cNvSpPr txBox="1">
            <a:spLocks noGrp="1"/>
          </p:cNvSpPr>
          <p:nvPr>
            <p:ph type="body" idx="1"/>
          </p:nvPr>
        </p:nvSpPr>
        <p:spPr>
          <a:xfrm>
            <a:off x="1242675" y="5098590"/>
            <a:ext cx="10515600" cy="111363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a:latin typeface="Arial"/>
                <a:ea typeface="Arial"/>
                <a:cs typeface="Arial"/>
                <a:sym typeface="Arial"/>
              </a:rPr>
              <a:t>Calculer le taux de létalité mondial pour la période 2003-2023.</a:t>
            </a:r>
            <a:endParaRPr/>
          </a:p>
          <a:p>
            <a:pPr marL="0" lvl="0" indent="0" algn="ctr" rtl="0">
              <a:lnSpc>
                <a:spcPct val="100000"/>
              </a:lnSpc>
              <a:spcBef>
                <a:spcPts val="1000"/>
              </a:spcBef>
              <a:spcAft>
                <a:spcPts val="0"/>
              </a:spcAft>
              <a:buClr>
                <a:srgbClr val="109648"/>
              </a:buClr>
              <a:buSzPts val="2800"/>
              <a:buNone/>
            </a:pPr>
            <a:r>
              <a:rPr lang="fr-FR" sz="2800" b="1">
                <a:solidFill>
                  <a:srgbClr val="109648"/>
                </a:solidFill>
                <a:latin typeface="Arial"/>
                <a:ea typeface="Arial"/>
                <a:cs typeface="Arial"/>
                <a:sym typeface="Arial"/>
              </a:rPr>
              <a:t>460/880 </a:t>
            </a:r>
            <a:r>
              <a:rPr lang="fr-FR" sz="2800" b="1">
                <a:latin typeface="Arial"/>
                <a:ea typeface="Arial"/>
                <a:cs typeface="Arial"/>
                <a:sym typeface="Arial"/>
              </a:rPr>
              <a:t>x 100 % </a:t>
            </a:r>
            <a:r>
              <a:rPr lang="fr-FR" sz="2800" b="1">
                <a:solidFill>
                  <a:schemeClr val="lt1"/>
                </a:solidFill>
                <a:latin typeface="Arial"/>
                <a:ea typeface="Arial"/>
                <a:cs typeface="Arial"/>
                <a:sym typeface="Arial"/>
              </a:rPr>
              <a:t>= 52%</a:t>
            </a:r>
            <a:endParaRPr/>
          </a:p>
          <a:p>
            <a:pPr marL="0" lvl="0" indent="0" algn="ctr" rtl="0">
              <a:lnSpc>
                <a:spcPct val="100000"/>
              </a:lnSpc>
              <a:spcBef>
                <a:spcPts val="1000"/>
              </a:spcBef>
              <a:spcAft>
                <a:spcPts val="0"/>
              </a:spcAft>
              <a:buClr>
                <a:schemeClr val="dk1"/>
              </a:buClr>
              <a:buSzPts val="2800"/>
              <a:buNone/>
            </a:pPr>
            <a:endParaRPr/>
          </a:p>
        </p:txBody>
      </p:sp>
      <p:sp>
        <p:nvSpPr>
          <p:cNvPr id="1512" name="Google Shape;1512;p16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Taux de létalité : Pratique</a:t>
            </a:r>
            <a:endParaRPr>
              <a:latin typeface="Franklin Gothic Medium" panose="020B0603020102020204" pitchFamily="34" charset="0"/>
            </a:endParaRPr>
          </a:p>
        </p:txBody>
      </p:sp>
      <p:sp>
        <p:nvSpPr>
          <p:cNvPr id="1513" name="Google Shape;1513;p163"/>
          <p:cNvSpPr txBox="1">
            <a:spLocks noGrp="1"/>
          </p:cNvSpPr>
          <p:nvPr>
            <p:ph type="body" idx="2"/>
          </p:nvPr>
        </p:nvSpPr>
        <p:spPr>
          <a:xfrm>
            <a:off x="4629327" y="6367135"/>
            <a:ext cx="4924995" cy="273774"/>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u="sng">
                <a:solidFill>
                  <a:schemeClr val="hlink"/>
                </a:solidFill>
                <a:hlinkClick r:id="rId3"/>
              </a:rPr>
              <a:t>OMS. Programme de lutte contre la grippe. Nombre cumulé de cas humains confirmés de grippe aviaire A(H5N1).  Décembre 2023.</a:t>
            </a:r>
            <a:endParaRPr/>
          </a:p>
          <a:p>
            <a:pPr marL="0" lvl="0" indent="0" algn="r" rtl="0">
              <a:lnSpc>
                <a:spcPct val="90000"/>
              </a:lnSpc>
              <a:spcBef>
                <a:spcPts val="1000"/>
              </a:spcBef>
              <a:spcAft>
                <a:spcPts val="0"/>
              </a:spcAft>
              <a:buClr>
                <a:schemeClr val="dk1"/>
              </a:buClr>
              <a:buSzPts val="1200"/>
              <a:buNone/>
            </a:pPr>
            <a:endParaRPr/>
          </a:p>
        </p:txBody>
      </p:sp>
      <p:sp>
        <p:nvSpPr>
          <p:cNvPr id="1514" name="Google Shape;1514;p163"/>
          <p:cNvSpPr txBox="1"/>
          <p:nvPr/>
        </p:nvSpPr>
        <p:spPr>
          <a:xfrm>
            <a:off x="1976438" y="1508451"/>
            <a:ext cx="8278812"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b="1">
                <a:solidFill>
                  <a:schemeClr val="dk1"/>
                </a:solidFill>
                <a:latin typeface="Arial"/>
                <a:ea typeface="Arial"/>
                <a:cs typeface="Arial"/>
                <a:sym typeface="Arial"/>
              </a:rPr>
              <a:t>Cas humains confirmés de grippe A/H5N1,</a:t>
            </a:r>
            <a:endParaRPr/>
          </a:p>
          <a:p>
            <a:pPr marL="0" marR="0" lvl="0" indent="0" algn="ctr" rtl="0">
              <a:spcBef>
                <a:spcPts val="0"/>
              </a:spcBef>
              <a:spcAft>
                <a:spcPts val="0"/>
              </a:spcAft>
              <a:buNone/>
            </a:pPr>
            <a:r>
              <a:rPr lang="fr-FR" sz="2400" b="1">
                <a:solidFill>
                  <a:schemeClr val="dk1"/>
                </a:solidFill>
                <a:latin typeface="Arial"/>
                <a:ea typeface="Arial"/>
                <a:cs typeface="Arial"/>
                <a:sym typeface="Arial"/>
              </a:rPr>
              <a:t>Dans le monde, 2003-2023</a:t>
            </a:r>
            <a:endParaRPr sz="2400" b="1">
              <a:solidFill>
                <a:srgbClr val="629FD6"/>
              </a:solidFill>
              <a:latin typeface="Arial"/>
              <a:ea typeface="Arial"/>
              <a:cs typeface="Arial"/>
              <a:sym typeface="Arial"/>
            </a:endParaRPr>
          </a:p>
        </p:txBody>
      </p:sp>
      <p:sp>
        <p:nvSpPr>
          <p:cNvPr id="1515" name="Google Shape;1515;p163"/>
          <p:cNvSpPr txBox="1"/>
          <p:nvPr/>
        </p:nvSpPr>
        <p:spPr>
          <a:xfrm>
            <a:off x="7411046" y="5660686"/>
            <a:ext cx="1574157" cy="70644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109648"/>
              </a:buClr>
              <a:buSzPts val="2800"/>
              <a:buFont typeface="Arial"/>
              <a:buNone/>
            </a:pPr>
            <a:r>
              <a:rPr lang="fr-FR" sz="2800" b="1">
                <a:solidFill>
                  <a:srgbClr val="109648"/>
                </a:solidFill>
                <a:latin typeface="Arial"/>
                <a:ea typeface="Arial"/>
                <a:cs typeface="Arial"/>
                <a:sym typeface="Arial"/>
              </a:rPr>
              <a:t>= 52 %</a:t>
            </a:r>
            <a:endParaRPr/>
          </a:p>
          <a:p>
            <a:pPr marL="0" marR="0" lvl="0" indent="0" algn="l" rtl="0">
              <a:lnSpc>
                <a:spcPct val="100000"/>
              </a:lnSpc>
              <a:spcBef>
                <a:spcPts val="1000"/>
              </a:spcBef>
              <a:spcAft>
                <a:spcPts val="0"/>
              </a:spcAft>
              <a:buClr>
                <a:schemeClr val="dk1"/>
              </a:buClr>
              <a:buSzPts val="2800"/>
              <a:buFont typeface="Arial"/>
              <a:buNone/>
            </a:pPr>
            <a:endParaRPr sz="2800">
              <a:solidFill>
                <a:schemeClr val="dk1"/>
              </a:solidFill>
              <a:latin typeface="Arial"/>
              <a:ea typeface="Arial"/>
              <a:cs typeface="Arial"/>
              <a:sym typeface="Arial"/>
            </a:endParaRPr>
          </a:p>
        </p:txBody>
      </p:sp>
      <p:sp>
        <p:nvSpPr>
          <p:cNvPr id="1517" name="Google Shape;1517;p163"/>
          <p:cNvSpPr txBox="1"/>
          <p:nvPr/>
        </p:nvSpPr>
        <p:spPr>
          <a:xfrm>
            <a:off x="2301382" y="2356596"/>
            <a:ext cx="7822059" cy="276689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r>
              <a:rPr lang="fr-FR" sz="2400" u="sng">
                <a:solidFill>
                  <a:schemeClr val="dk1"/>
                </a:solidFill>
                <a:latin typeface="Arial"/>
                <a:ea typeface="Arial"/>
                <a:cs typeface="Arial"/>
                <a:sym typeface="Arial"/>
              </a:rPr>
              <a:t>Années</a:t>
            </a:r>
            <a:r>
              <a:rPr lang="fr-FR" sz="2400" u="sng">
                <a:solidFill>
                  <a:schemeClr val="dk1"/>
                </a:solidFill>
              </a:rPr>
              <a:t>		</a:t>
            </a:r>
            <a:r>
              <a:rPr lang="fr-FR" sz="2400" u="sng">
                <a:solidFill>
                  <a:schemeClr val="dk1"/>
                </a:solidFill>
                <a:latin typeface="Arial"/>
                <a:ea typeface="Arial"/>
                <a:cs typeface="Arial"/>
                <a:sym typeface="Arial"/>
              </a:rPr>
              <a:t>Cas		Décès		CFR</a:t>
            </a:r>
            <a:endParaRPr/>
          </a:p>
          <a:p>
            <a:pPr marL="0" marR="0" lvl="0" indent="0" algn="l" rtl="0">
              <a:spcBef>
                <a:spcPts val="600"/>
              </a:spcBef>
              <a:spcAft>
                <a:spcPts val="0"/>
              </a:spcAft>
              <a:buClr>
                <a:schemeClr val="dk1"/>
              </a:buClr>
              <a:buSzPts val="2400"/>
              <a:buFont typeface="Arial"/>
              <a:buNone/>
            </a:pPr>
            <a:r>
              <a:rPr lang="fr-FR" sz="2400">
                <a:solidFill>
                  <a:schemeClr val="dk1"/>
                </a:solidFill>
                <a:latin typeface="Arial"/>
                <a:ea typeface="Arial"/>
                <a:cs typeface="Arial"/>
                <a:sym typeface="Arial"/>
              </a:rPr>
              <a:t>2003–2009</a:t>
            </a:r>
            <a:r>
              <a:rPr lang="fr-FR" sz="2400">
                <a:solidFill>
                  <a:schemeClr val="dk1"/>
                </a:solidFill>
              </a:rPr>
              <a:t>		</a:t>
            </a:r>
            <a:r>
              <a:rPr lang="fr-FR" sz="2400">
                <a:solidFill>
                  <a:schemeClr val="dk1"/>
                </a:solidFill>
                <a:latin typeface="Arial"/>
                <a:ea typeface="Arial"/>
                <a:cs typeface="Arial"/>
                <a:sym typeface="Arial"/>
              </a:rPr>
              <a:t>468		282		60 %</a:t>
            </a:r>
            <a:endParaRPr/>
          </a:p>
          <a:p>
            <a:pPr marL="0" marR="0" lvl="0" indent="0" algn="l" rtl="0">
              <a:spcBef>
                <a:spcPts val="600"/>
              </a:spcBef>
              <a:spcAft>
                <a:spcPts val="0"/>
              </a:spcAft>
              <a:buClr>
                <a:schemeClr val="dk1"/>
              </a:buClr>
              <a:buSzPts val="2400"/>
              <a:buFont typeface="Arial"/>
              <a:buNone/>
            </a:pPr>
            <a:r>
              <a:rPr lang="fr-FR" sz="2400">
                <a:solidFill>
                  <a:schemeClr val="dk1"/>
                </a:solidFill>
                <a:latin typeface="Arial"/>
                <a:ea typeface="Arial"/>
                <a:cs typeface="Arial"/>
                <a:sym typeface="Arial"/>
              </a:rPr>
              <a:t>2010–2014		233		125		54 %</a:t>
            </a:r>
            <a:endParaRPr/>
          </a:p>
          <a:p>
            <a:pPr marL="0" marR="0" lvl="0" indent="0" algn="l" rtl="0">
              <a:spcBef>
                <a:spcPts val="600"/>
              </a:spcBef>
              <a:spcAft>
                <a:spcPts val="0"/>
              </a:spcAft>
              <a:buClr>
                <a:schemeClr val="dk1"/>
              </a:buClr>
              <a:buSzPts val="2400"/>
              <a:buFont typeface="Arial"/>
              <a:buNone/>
            </a:pPr>
            <a:r>
              <a:rPr lang="fr-FR" sz="2400">
                <a:solidFill>
                  <a:schemeClr val="dk1"/>
                </a:solidFill>
                <a:latin typeface="Arial"/>
                <a:ea typeface="Arial"/>
                <a:cs typeface="Arial"/>
                <a:sym typeface="Arial"/>
              </a:rPr>
              <a:t>2015–2019		160		  48</a:t>
            </a:r>
            <a:r>
              <a:rPr lang="fr-FR" sz="2400">
                <a:solidFill>
                  <a:schemeClr val="dk1"/>
                </a:solidFill>
              </a:rPr>
              <a:t>		</a:t>
            </a:r>
            <a:r>
              <a:rPr lang="fr-FR" sz="2400">
                <a:solidFill>
                  <a:schemeClr val="dk1"/>
                </a:solidFill>
                <a:latin typeface="Arial"/>
                <a:ea typeface="Arial"/>
                <a:cs typeface="Arial"/>
                <a:sym typeface="Arial"/>
              </a:rPr>
              <a:t>30 %</a:t>
            </a:r>
            <a:endParaRPr/>
          </a:p>
          <a:p>
            <a:pPr marL="0" marR="0" lvl="0" indent="0" algn="l" rtl="0">
              <a:spcBef>
                <a:spcPts val="600"/>
              </a:spcBef>
              <a:spcAft>
                <a:spcPts val="0"/>
              </a:spcAft>
              <a:buClr>
                <a:schemeClr val="dk1"/>
              </a:buClr>
              <a:buSzPts val="2400"/>
              <a:buFont typeface="Arial"/>
              <a:buNone/>
            </a:pPr>
            <a:r>
              <a:rPr lang="fr-FR" sz="2400" u="sng">
                <a:solidFill>
                  <a:schemeClr val="dk1"/>
                </a:solidFill>
                <a:latin typeface="Arial"/>
                <a:ea typeface="Arial"/>
                <a:cs typeface="Arial"/>
                <a:sym typeface="Arial"/>
              </a:rPr>
              <a:t>2020-2023		  19</a:t>
            </a:r>
            <a:r>
              <a:rPr lang="fr-FR" sz="2400" u="sng">
                <a:solidFill>
                  <a:schemeClr val="dk1"/>
                </a:solidFill>
              </a:rPr>
              <a:t>		    </a:t>
            </a:r>
            <a:r>
              <a:rPr lang="fr-FR" sz="2400" u="sng">
                <a:solidFill>
                  <a:schemeClr val="dk1"/>
                </a:solidFill>
                <a:latin typeface="Arial"/>
                <a:ea typeface="Arial"/>
                <a:cs typeface="Arial"/>
                <a:sym typeface="Arial"/>
              </a:rPr>
              <a:t>5</a:t>
            </a:r>
            <a:r>
              <a:rPr lang="fr-FR" sz="2400" u="sng">
                <a:solidFill>
                  <a:schemeClr val="dk1"/>
                </a:solidFill>
              </a:rPr>
              <a:t>		</a:t>
            </a:r>
            <a:r>
              <a:rPr lang="fr-FR" sz="2400" u="sng">
                <a:solidFill>
                  <a:schemeClr val="dk1"/>
                </a:solidFill>
                <a:latin typeface="Arial"/>
                <a:ea typeface="Arial"/>
                <a:cs typeface="Arial"/>
                <a:sym typeface="Arial"/>
              </a:rPr>
              <a:t>26 %</a:t>
            </a:r>
            <a:endParaRPr/>
          </a:p>
          <a:p>
            <a:pPr marL="0" marR="0" lvl="0" indent="0" algn="l" rtl="0">
              <a:spcBef>
                <a:spcPts val="600"/>
              </a:spcBef>
              <a:spcAft>
                <a:spcPts val="0"/>
              </a:spcAft>
              <a:buClr>
                <a:schemeClr val="dk1"/>
              </a:buClr>
              <a:buSzPts val="2400"/>
              <a:buFont typeface="Arial"/>
              <a:buNone/>
            </a:pPr>
            <a:r>
              <a:rPr lang="fr-FR" sz="2400">
                <a:solidFill>
                  <a:schemeClr val="dk1"/>
                </a:solidFill>
                <a:latin typeface="Arial"/>
                <a:ea typeface="Arial"/>
                <a:cs typeface="Arial"/>
                <a:sym typeface="Arial"/>
              </a:rPr>
              <a:t>2003–2023		880		460		____</a:t>
            </a:r>
            <a:endParaRPr sz="2400" b="1">
              <a:solidFill>
                <a:schemeClr val="dk1"/>
              </a:solidFill>
              <a:latin typeface="Arial"/>
              <a:ea typeface="Arial"/>
              <a:cs typeface="Arial"/>
              <a:sym typeface="Arial"/>
            </a:endParaRPr>
          </a:p>
          <a:p>
            <a:pPr marL="0" marR="0" lvl="0" indent="0" algn="l" rtl="0">
              <a:lnSpc>
                <a:spcPct val="90000"/>
              </a:lnSpc>
              <a:spcBef>
                <a:spcPts val="600"/>
              </a:spcBef>
              <a:spcAft>
                <a:spcPts val="0"/>
              </a:spcAft>
              <a:buClr>
                <a:schemeClr val="dk1"/>
              </a:buClr>
              <a:buSzPts val="1800"/>
              <a:buFont typeface="Noto Sans Symbols"/>
              <a:buNone/>
            </a:pPr>
            <a:endParaRPr sz="1800" b="1">
              <a:solidFill>
                <a:schemeClr val="dk1"/>
              </a:solidFill>
              <a:latin typeface="Arial"/>
              <a:ea typeface="Arial"/>
              <a:cs typeface="Arial"/>
              <a:sym typeface="Arial"/>
            </a:endParaRPr>
          </a:p>
        </p:txBody>
      </p:sp>
      <p:sp>
        <p:nvSpPr>
          <p:cNvPr id="1516" name="Google Shape;1516;p163"/>
          <p:cNvSpPr txBox="1"/>
          <p:nvPr/>
        </p:nvSpPr>
        <p:spPr>
          <a:xfrm>
            <a:off x="8714747" y="4536536"/>
            <a:ext cx="113823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rgbClr val="109648"/>
                </a:solidFill>
                <a:latin typeface="Arial"/>
                <a:ea typeface="Arial"/>
                <a:cs typeface="Arial"/>
                <a:sym typeface="Arial"/>
              </a:rPr>
              <a:t>52 %</a:t>
            </a:r>
            <a:endParaRPr sz="24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 grpId="0"/>
      <p:bldP spid="15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sp>
        <p:nvSpPr>
          <p:cNvPr id="1523" name="Google Shape;1523;p164"/>
          <p:cNvSpPr txBox="1">
            <a:spLocks noGrp="1"/>
          </p:cNvSpPr>
          <p:nvPr>
            <p:ph type="title"/>
          </p:nvPr>
        </p:nvSpPr>
        <p:spPr>
          <a:xfrm>
            <a:off x="838200" y="457200"/>
            <a:ext cx="10199914"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Calculer des mesures de fréquence (1/3)</a:t>
            </a:r>
            <a:endParaRPr>
              <a:latin typeface="Franklin Gothic Medium" panose="020B06030201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528"/>
        <p:cNvGrpSpPr/>
        <p:nvPr/>
      </p:nvGrpSpPr>
      <p:grpSpPr>
        <a:xfrm>
          <a:off x="0" y="0"/>
          <a:ext cx="0" cy="0"/>
          <a:chOff x="0" y="0"/>
          <a:chExt cx="0" cy="0"/>
        </a:xfrm>
      </p:grpSpPr>
      <p:sp>
        <p:nvSpPr>
          <p:cNvPr id="1529" name="Google Shape;1529;p16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sz="2800"/>
              <a:t>Quelle proportion de femmes de la cohorte présentait une hypertension non reconnue au jour 1 ?</a:t>
            </a:r>
            <a:endParaRPr/>
          </a:p>
          <a:p>
            <a:pPr marL="457200" lvl="0" indent="0" algn="l" rtl="0">
              <a:lnSpc>
                <a:spcPct val="100000"/>
              </a:lnSpc>
              <a:spcBef>
                <a:spcPts val="1000"/>
              </a:spcBef>
              <a:spcAft>
                <a:spcPts val="0"/>
              </a:spcAft>
              <a:buClr>
                <a:srgbClr val="00953A"/>
              </a:buClr>
              <a:buSzPts val="2800"/>
              <a:buNone/>
            </a:pPr>
            <a:r>
              <a:rPr lang="fr-FR" b="1">
                <a:solidFill>
                  <a:srgbClr val="00953A"/>
                </a:solidFill>
              </a:rPr>
              <a:t>(37 / 787) x 100 = 4,7%</a:t>
            </a:r>
            <a:endParaRPr>
              <a:solidFill>
                <a:srgbClr val="00953A"/>
              </a:solidFill>
            </a:endParaRPr>
          </a:p>
          <a:p>
            <a:pPr marL="514350" lvl="0" indent="-336550" algn="l" rtl="0">
              <a:lnSpc>
                <a:spcPct val="100000"/>
              </a:lnSpc>
              <a:spcBef>
                <a:spcPts val="500"/>
              </a:spcBef>
              <a:spcAft>
                <a:spcPts val="0"/>
              </a:spcAft>
              <a:buClr>
                <a:schemeClr val="dk1"/>
              </a:buClr>
              <a:buSzPts val="2800"/>
              <a:buFont typeface="Libre Franklin Medium"/>
              <a:buNone/>
            </a:pPr>
            <a:endParaRPr sz="2800"/>
          </a:p>
          <a:p>
            <a:pPr marL="514350" lvl="0" indent="-514350" algn="l" rtl="0">
              <a:lnSpc>
                <a:spcPct val="100000"/>
              </a:lnSpc>
              <a:spcBef>
                <a:spcPts val="500"/>
              </a:spcBef>
              <a:spcAft>
                <a:spcPts val="0"/>
              </a:spcAft>
              <a:buClr>
                <a:schemeClr val="dk1"/>
              </a:buClr>
              <a:buSzPts val="2800"/>
              <a:buFont typeface="Libre Franklin Medium"/>
              <a:buAutoNum type="arabicPeriod" startAt="2"/>
            </a:pPr>
            <a:r>
              <a:rPr lang="fr-FR" sz="2800"/>
              <a:t>Quelle était la prévalence de l'hypertension dans cette cohorte de femmes à la fin de la première année de l'étude ?</a:t>
            </a:r>
            <a:endParaRPr/>
          </a:p>
          <a:p>
            <a:pPr marL="457200" lvl="0" indent="0" algn="l" rtl="0">
              <a:lnSpc>
                <a:spcPct val="100000"/>
              </a:lnSpc>
              <a:spcBef>
                <a:spcPts val="1000"/>
              </a:spcBef>
              <a:spcAft>
                <a:spcPts val="0"/>
              </a:spcAft>
              <a:buClr>
                <a:srgbClr val="00953A"/>
              </a:buClr>
              <a:buSzPts val="2800"/>
              <a:buNone/>
            </a:pPr>
            <a:r>
              <a:rPr lang="fr-FR" b="1">
                <a:solidFill>
                  <a:srgbClr val="00953A"/>
                </a:solidFill>
              </a:rPr>
              <a:t>(37 + 43) / 787 x 100 = 10,2%</a:t>
            </a:r>
            <a:endParaRPr>
              <a:solidFill>
                <a:srgbClr val="00953A"/>
              </a:solidFill>
            </a:endParaRPr>
          </a:p>
          <a:p>
            <a:pPr marL="514350" lvl="0" indent="-336550" algn="l" rtl="0">
              <a:lnSpc>
                <a:spcPct val="100000"/>
              </a:lnSpc>
              <a:spcBef>
                <a:spcPts val="500"/>
              </a:spcBef>
              <a:spcAft>
                <a:spcPts val="0"/>
              </a:spcAft>
              <a:buClr>
                <a:schemeClr val="dk1"/>
              </a:buClr>
              <a:buSzPts val="2800"/>
              <a:buFont typeface="Libre Franklin Medium"/>
              <a:buNone/>
            </a:pPr>
            <a:endParaRPr sz="2800"/>
          </a:p>
          <a:p>
            <a:pPr marL="228600" lvl="0" indent="-50800" algn="l" rtl="0">
              <a:lnSpc>
                <a:spcPct val="100000"/>
              </a:lnSpc>
              <a:spcBef>
                <a:spcPts val="1000"/>
              </a:spcBef>
              <a:spcAft>
                <a:spcPts val="0"/>
              </a:spcAft>
              <a:buClr>
                <a:schemeClr val="dk1"/>
              </a:buClr>
              <a:buSzPts val="2800"/>
              <a:buNone/>
            </a:pPr>
            <a:endParaRPr/>
          </a:p>
        </p:txBody>
      </p:sp>
      <p:sp>
        <p:nvSpPr>
          <p:cNvPr id="1530" name="Google Shape;1530;p16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Calculer des mesures de fréquence (2/3)</a:t>
            </a:r>
            <a:endParaRPr>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2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535"/>
        <p:cNvGrpSpPr/>
        <p:nvPr/>
      </p:nvGrpSpPr>
      <p:grpSpPr>
        <a:xfrm>
          <a:off x="0" y="0"/>
          <a:ext cx="0" cy="0"/>
          <a:chOff x="0" y="0"/>
          <a:chExt cx="0" cy="0"/>
        </a:xfrm>
      </p:grpSpPr>
      <p:sp>
        <p:nvSpPr>
          <p:cNvPr id="1536" name="Google Shape;1536;p16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startAt="3"/>
            </a:pPr>
            <a:r>
              <a:rPr lang="fr-FR" sz="2800"/>
              <a:t>Quelle a été l'incidence de l'hypertension par an au cours de la période d'étude ?</a:t>
            </a:r>
            <a:endParaRPr/>
          </a:p>
          <a:p>
            <a:pPr marL="457200" lvl="0" indent="0" algn="l" rtl="0">
              <a:lnSpc>
                <a:spcPct val="100000"/>
              </a:lnSpc>
              <a:spcBef>
                <a:spcPts val="500"/>
              </a:spcBef>
              <a:spcAft>
                <a:spcPts val="0"/>
              </a:spcAft>
              <a:buClr>
                <a:srgbClr val="00953A"/>
              </a:buClr>
              <a:buSzPts val="2800"/>
              <a:buNone/>
            </a:pPr>
            <a:r>
              <a:rPr lang="fr-FR" sz="2800" b="1">
                <a:solidFill>
                  <a:srgbClr val="00953A"/>
                </a:solidFill>
              </a:rPr>
              <a:t>(43 + 54) / (787 - 37) / 4 ans = 0,032 = </a:t>
            </a:r>
            <a:endParaRPr/>
          </a:p>
          <a:p>
            <a:pPr marL="457200" lvl="0" indent="0" algn="l" rtl="0">
              <a:lnSpc>
                <a:spcPct val="100000"/>
              </a:lnSpc>
              <a:spcBef>
                <a:spcPts val="500"/>
              </a:spcBef>
              <a:spcAft>
                <a:spcPts val="0"/>
              </a:spcAft>
              <a:buClr>
                <a:srgbClr val="00953A"/>
              </a:buClr>
              <a:buSzPts val="2800"/>
              <a:buNone/>
            </a:pPr>
            <a:r>
              <a:rPr lang="fr-FR" b="1">
                <a:solidFill>
                  <a:srgbClr val="00953A"/>
                </a:solidFill>
              </a:rPr>
              <a:t>3 </a:t>
            </a:r>
            <a:r>
              <a:rPr lang="fr-FR" sz="2800" b="1">
                <a:solidFill>
                  <a:srgbClr val="00953A"/>
                </a:solidFill>
              </a:rPr>
              <a:t>cas pour 100 femmes par </a:t>
            </a:r>
            <a:r>
              <a:rPr lang="fr-FR" b="1">
                <a:solidFill>
                  <a:srgbClr val="00953A"/>
                </a:solidFill>
              </a:rPr>
              <a:t>an </a:t>
            </a:r>
            <a:endParaRPr>
              <a:solidFill>
                <a:srgbClr val="00953A"/>
              </a:solidFill>
            </a:endParaRPr>
          </a:p>
          <a:p>
            <a:pPr marL="514350" lvl="0" indent="-336550" algn="l" rtl="0">
              <a:lnSpc>
                <a:spcPct val="100000"/>
              </a:lnSpc>
              <a:spcBef>
                <a:spcPts val="500"/>
              </a:spcBef>
              <a:spcAft>
                <a:spcPts val="0"/>
              </a:spcAft>
              <a:buClr>
                <a:schemeClr val="dk1"/>
              </a:buClr>
              <a:buSzPts val="2800"/>
              <a:buFont typeface="Libre Franklin Medium"/>
              <a:buNone/>
            </a:pPr>
            <a:endParaRPr sz="2800"/>
          </a:p>
          <a:p>
            <a:pPr marL="514350" lvl="0" indent="-514350" algn="l" rtl="0">
              <a:lnSpc>
                <a:spcPct val="100000"/>
              </a:lnSpc>
              <a:spcBef>
                <a:spcPts val="500"/>
              </a:spcBef>
              <a:spcAft>
                <a:spcPts val="0"/>
              </a:spcAft>
              <a:buClr>
                <a:schemeClr val="dk1"/>
              </a:buClr>
              <a:buSzPts val="2800"/>
              <a:buFont typeface="Libre Franklin Medium"/>
              <a:buAutoNum type="arabicPeriod" startAt="4"/>
            </a:pPr>
            <a:r>
              <a:rPr lang="fr-FR" sz="2800"/>
              <a:t>Quel a été le taux de mortalité (décès) annuel parmi les 787 femmes au cours de la période d'étude ?</a:t>
            </a:r>
            <a:endParaRPr/>
          </a:p>
          <a:p>
            <a:pPr marL="457200" lvl="0" indent="0" algn="l" rtl="0">
              <a:lnSpc>
                <a:spcPct val="100000"/>
              </a:lnSpc>
              <a:spcBef>
                <a:spcPts val="1000"/>
              </a:spcBef>
              <a:spcAft>
                <a:spcPts val="0"/>
              </a:spcAft>
              <a:buClr>
                <a:srgbClr val="00953A"/>
              </a:buClr>
              <a:buSzPts val="2800"/>
              <a:buNone/>
            </a:pPr>
            <a:r>
              <a:rPr lang="fr-FR" b="1">
                <a:solidFill>
                  <a:srgbClr val="00953A"/>
                </a:solidFill>
              </a:rPr>
              <a:t>(6 / 787) x 1000 / 4 = 2 décès pour 1 000 femmes par an</a:t>
            </a:r>
            <a:endParaRPr>
              <a:solidFill>
                <a:srgbClr val="00953A"/>
              </a:solidFill>
            </a:endParaRPr>
          </a:p>
          <a:p>
            <a:pPr marL="0" lvl="0" indent="0" algn="l" rtl="0">
              <a:lnSpc>
                <a:spcPct val="100000"/>
              </a:lnSpc>
              <a:spcBef>
                <a:spcPts val="500"/>
              </a:spcBef>
              <a:spcAft>
                <a:spcPts val="0"/>
              </a:spcAft>
              <a:buClr>
                <a:schemeClr val="dk1"/>
              </a:buClr>
              <a:buSzPts val="2800"/>
              <a:buNone/>
            </a:pPr>
            <a:endParaRPr sz="2800"/>
          </a:p>
          <a:p>
            <a:pPr marL="228600" lvl="0" indent="-50800" algn="l" rtl="0">
              <a:lnSpc>
                <a:spcPct val="100000"/>
              </a:lnSpc>
              <a:spcBef>
                <a:spcPts val="1000"/>
              </a:spcBef>
              <a:spcAft>
                <a:spcPts val="0"/>
              </a:spcAft>
              <a:buClr>
                <a:schemeClr val="dk1"/>
              </a:buClr>
              <a:buSzPts val="2800"/>
              <a:buNone/>
            </a:pPr>
            <a:endParaRPr/>
          </a:p>
        </p:txBody>
      </p:sp>
      <p:sp>
        <p:nvSpPr>
          <p:cNvPr id="1537" name="Google Shape;1537;p16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Calculer des mesures de fréquence (3/3)</a:t>
            </a:r>
            <a:endParaRPr>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16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Mesures de fréquence : Résumé</a:t>
            </a:r>
            <a:endParaRPr>
              <a:latin typeface="Franklin Gothic Medium" panose="020B0603020102020204" pitchFamily="34" charset="0"/>
            </a:endParaRPr>
          </a:p>
        </p:txBody>
      </p:sp>
      <p:sp>
        <p:nvSpPr>
          <p:cNvPr id="1544" name="Google Shape;1544;p167"/>
          <p:cNvSpPr/>
          <p:nvPr/>
        </p:nvSpPr>
        <p:spPr>
          <a:xfrm>
            <a:off x="1292702" y="1369839"/>
            <a:ext cx="3108960" cy="1189038"/>
          </a:xfrm>
          <a:prstGeom prst="roundRect">
            <a:avLst>
              <a:gd name="adj" fmla="val 16667"/>
            </a:avLst>
          </a:prstGeom>
          <a:solidFill>
            <a:srgbClr val="FFFFFF"/>
          </a:solidFill>
          <a:ln w="76200" cap="flat" cmpd="sng">
            <a:solidFill>
              <a:srgbClr val="339933"/>
            </a:solidFill>
            <a:prstDash val="solid"/>
            <a:round/>
            <a:headEnd type="none" w="sm" len="sm"/>
            <a:tailEnd type="none" w="sm" len="sm"/>
          </a:ln>
        </p:spPr>
        <p:txBody>
          <a:bodyPr spcFirstLastPara="1" wrap="square" lIns="91425" tIns="45700" rIns="91425" bIns="45700" anchor="ctr" anchorCtr="0">
            <a:noAutofit/>
          </a:bodyPr>
          <a:lstStyle/>
          <a:p>
            <a:pPr marL="3175" marR="0" lvl="0" indent="-3175" algn="ctr" rtl="0">
              <a:spcBef>
                <a:spcPts val="0"/>
              </a:spcBef>
              <a:spcAft>
                <a:spcPts val="0"/>
              </a:spcAft>
              <a:buNone/>
            </a:pPr>
            <a:r>
              <a:rPr lang="fr-FR" sz="2400" b="1">
                <a:solidFill>
                  <a:srgbClr val="000000"/>
                </a:solidFill>
                <a:latin typeface="Arial"/>
                <a:ea typeface="Arial"/>
                <a:cs typeface="Arial"/>
                <a:sym typeface="Arial"/>
              </a:rPr>
              <a:t>Nombres</a:t>
            </a:r>
            <a:br>
              <a:rPr lang="fr-FR" sz="2000" b="1">
                <a:solidFill>
                  <a:srgbClr val="000000"/>
                </a:solidFill>
                <a:latin typeface="Arial"/>
                <a:ea typeface="Arial"/>
                <a:cs typeface="Arial"/>
                <a:sym typeface="Arial"/>
              </a:rPr>
            </a:br>
            <a:r>
              <a:rPr lang="fr-FR" sz="2000">
                <a:solidFill>
                  <a:srgbClr val="000000"/>
                </a:solidFill>
                <a:latin typeface="Arial"/>
                <a:ea typeface="Arial"/>
                <a:cs typeface="Arial"/>
                <a:sym typeface="Arial"/>
              </a:rPr>
              <a:t>Nombre de cas</a:t>
            </a:r>
            <a:endParaRPr sz="2000">
              <a:solidFill>
                <a:srgbClr val="000000"/>
              </a:solidFill>
              <a:latin typeface="Arial"/>
              <a:ea typeface="Arial"/>
              <a:cs typeface="Arial"/>
              <a:sym typeface="Arial"/>
            </a:endParaRPr>
          </a:p>
        </p:txBody>
      </p:sp>
      <p:sp>
        <p:nvSpPr>
          <p:cNvPr id="1545" name="Google Shape;1545;p167"/>
          <p:cNvSpPr/>
          <p:nvPr/>
        </p:nvSpPr>
        <p:spPr>
          <a:xfrm>
            <a:off x="4541361" y="2674265"/>
            <a:ext cx="3109912" cy="1721599"/>
          </a:xfrm>
          <a:prstGeom prst="roundRect">
            <a:avLst>
              <a:gd name="adj" fmla="val 16667"/>
            </a:avLst>
          </a:prstGeom>
          <a:noFill/>
          <a:ln w="76200" cap="flat" cmpd="sng">
            <a:solidFill>
              <a:srgbClr val="0069A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a:solidFill>
                  <a:srgbClr val="000000"/>
                </a:solidFill>
                <a:latin typeface="Arial"/>
                <a:ea typeface="Arial"/>
                <a:cs typeface="Arial"/>
                <a:sym typeface="Arial"/>
              </a:rPr>
              <a:t>Taux d'attaque </a:t>
            </a:r>
            <a:br>
              <a:rPr lang="fr-FR" sz="2000" b="1">
                <a:solidFill>
                  <a:srgbClr val="000000"/>
                </a:solidFill>
                <a:latin typeface="Arial"/>
                <a:ea typeface="Arial"/>
                <a:cs typeface="Arial"/>
                <a:sym typeface="Arial"/>
              </a:rPr>
            </a:br>
            <a:r>
              <a:rPr lang="fr-FR" sz="2000">
                <a:solidFill>
                  <a:srgbClr val="000000"/>
                </a:solidFill>
                <a:latin typeface="Arial"/>
                <a:ea typeface="Arial"/>
                <a:cs typeface="Arial"/>
                <a:sym typeface="Arial"/>
              </a:rPr>
              <a:t>Nouveaux cas, intervalle de temps court</a:t>
            </a:r>
            <a:endParaRPr/>
          </a:p>
          <a:p>
            <a:pPr marL="0" marR="0" lvl="0" indent="0" algn="ctr" rtl="0">
              <a:spcBef>
                <a:spcPts val="500"/>
              </a:spcBef>
              <a:spcAft>
                <a:spcPts val="0"/>
              </a:spcAft>
              <a:buNone/>
            </a:pPr>
            <a:endParaRPr sz="2000">
              <a:solidFill>
                <a:srgbClr val="000000"/>
              </a:solidFill>
              <a:latin typeface="Arial"/>
              <a:ea typeface="Arial"/>
              <a:cs typeface="Arial"/>
              <a:sym typeface="Arial"/>
            </a:endParaRPr>
          </a:p>
        </p:txBody>
      </p:sp>
      <p:sp>
        <p:nvSpPr>
          <p:cNvPr id="1546" name="Google Shape;1546;p167"/>
          <p:cNvSpPr/>
          <p:nvPr/>
        </p:nvSpPr>
        <p:spPr>
          <a:xfrm>
            <a:off x="4541361" y="1369839"/>
            <a:ext cx="3109912" cy="1189038"/>
          </a:xfrm>
          <a:prstGeom prst="roundRect">
            <a:avLst>
              <a:gd name="adj" fmla="val 16667"/>
            </a:avLst>
          </a:prstGeom>
          <a:noFill/>
          <a:ln w="76200" cap="flat" cmpd="sng">
            <a:solidFill>
              <a:srgbClr val="339933"/>
            </a:solidFill>
            <a:prstDash val="solid"/>
            <a:round/>
            <a:headEnd type="none" w="sm" len="sm"/>
            <a:tailEnd type="none" w="sm" len="sm"/>
          </a:ln>
        </p:spPr>
        <p:txBody>
          <a:bodyPr spcFirstLastPara="1" wrap="square" lIns="91425" tIns="45700" rIns="91425" bIns="45700" anchor="ctr" anchorCtr="0">
            <a:noAutofit/>
          </a:bodyPr>
          <a:lstStyle/>
          <a:p>
            <a:pPr marL="3175" marR="0" lvl="1" indent="-3175" algn="ctr" rtl="0">
              <a:spcBef>
                <a:spcPts val="0"/>
              </a:spcBef>
              <a:spcAft>
                <a:spcPts val="0"/>
              </a:spcAft>
              <a:buNone/>
            </a:pPr>
            <a:r>
              <a:rPr lang="fr-FR" sz="2400" b="1" i="0" u="none" strike="noStrike" cap="none">
                <a:solidFill>
                  <a:srgbClr val="000000"/>
                </a:solidFill>
                <a:latin typeface="Arial"/>
                <a:ea typeface="Arial"/>
                <a:cs typeface="Arial"/>
                <a:sym typeface="Arial"/>
              </a:rPr>
              <a:t>Ratio </a:t>
            </a:r>
            <a:br>
              <a:rPr lang="fr-FR" sz="2000" b="1" i="0" u="none" strike="noStrike" cap="none">
                <a:solidFill>
                  <a:srgbClr val="000000"/>
                </a:solidFill>
                <a:latin typeface="Arial"/>
                <a:ea typeface="Arial"/>
                <a:cs typeface="Arial"/>
                <a:sym typeface="Arial"/>
              </a:rPr>
            </a:br>
            <a:r>
              <a:rPr lang="fr-FR" sz="2000" b="0" i="0" u="none" strike="noStrike" cap="none">
                <a:solidFill>
                  <a:srgbClr val="000000"/>
                </a:solidFill>
                <a:latin typeface="Arial"/>
                <a:ea typeface="Arial"/>
                <a:cs typeface="Arial"/>
                <a:sym typeface="Arial"/>
              </a:rPr>
              <a:t>Comparaison de deux nombres quelconques</a:t>
            </a:r>
            <a:endParaRPr/>
          </a:p>
        </p:txBody>
      </p:sp>
      <p:sp>
        <p:nvSpPr>
          <p:cNvPr id="1547" name="Google Shape;1547;p167"/>
          <p:cNvSpPr/>
          <p:nvPr/>
        </p:nvSpPr>
        <p:spPr>
          <a:xfrm>
            <a:off x="7790972" y="2674265"/>
            <a:ext cx="3108325" cy="1721599"/>
          </a:xfrm>
          <a:prstGeom prst="roundRect">
            <a:avLst>
              <a:gd name="adj" fmla="val 16667"/>
            </a:avLst>
          </a:prstGeom>
          <a:noFill/>
          <a:ln w="76200" cap="flat" cmpd="sng">
            <a:solidFill>
              <a:srgbClr val="0069AA"/>
            </a:solidFill>
            <a:prstDash val="solid"/>
            <a:round/>
            <a:headEnd type="none" w="sm" len="sm"/>
            <a:tailEnd type="none" w="sm" len="sm"/>
          </a:ln>
        </p:spPr>
        <p:txBody>
          <a:bodyPr spcFirstLastPara="1" wrap="square" lIns="91425" tIns="45700" rIns="91425" bIns="45700" anchor="ctr" anchorCtr="0">
            <a:noAutofit/>
          </a:bodyPr>
          <a:lstStyle/>
          <a:p>
            <a:pPr marL="7938" marR="0" lvl="1" indent="-7938" algn="ctr" rtl="0">
              <a:spcBef>
                <a:spcPts val="0"/>
              </a:spcBef>
              <a:spcAft>
                <a:spcPts val="0"/>
              </a:spcAft>
              <a:buNone/>
            </a:pPr>
            <a:r>
              <a:rPr lang="fr-FR" sz="2400" b="1" i="0" u="none" strike="noStrike" cap="none">
                <a:solidFill>
                  <a:srgbClr val="000000"/>
                </a:solidFill>
                <a:latin typeface="Arial"/>
                <a:ea typeface="Arial"/>
                <a:cs typeface="Arial"/>
                <a:sym typeface="Arial"/>
              </a:rPr>
              <a:t>Taux d'incidence </a:t>
            </a:r>
            <a:br>
              <a:rPr lang="fr-FR" sz="2000" b="1" i="0" u="none" strike="noStrike" cap="none">
                <a:solidFill>
                  <a:srgbClr val="000000"/>
                </a:solidFill>
                <a:latin typeface="Arial"/>
                <a:ea typeface="Arial"/>
                <a:cs typeface="Arial"/>
                <a:sym typeface="Arial"/>
              </a:rPr>
            </a:br>
            <a:r>
              <a:rPr lang="fr-FR" sz="2000" b="0" i="0" u="none" strike="noStrike" cap="none">
                <a:solidFill>
                  <a:srgbClr val="000000"/>
                </a:solidFill>
                <a:latin typeface="Arial"/>
                <a:ea typeface="Arial"/>
                <a:cs typeface="Arial"/>
                <a:sym typeface="Arial"/>
              </a:rPr>
              <a:t>Nouveaux cas, tout intervalle de temps, tient compte du temps</a:t>
            </a:r>
            <a:endParaRPr sz="2000" b="0" i="0" u="none" strike="noStrike" cap="none">
              <a:solidFill>
                <a:srgbClr val="000000"/>
              </a:solidFill>
              <a:latin typeface="Arial"/>
              <a:ea typeface="Arial"/>
              <a:cs typeface="Arial"/>
              <a:sym typeface="Arial"/>
            </a:endParaRPr>
          </a:p>
        </p:txBody>
      </p:sp>
      <p:sp>
        <p:nvSpPr>
          <p:cNvPr id="1548" name="Google Shape;1548;p167"/>
          <p:cNvSpPr/>
          <p:nvPr/>
        </p:nvSpPr>
        <p:spPr>
          <a:xfrm>
            <a:off x="7768746" y="4500312"/>
            <a:ext cx="3108325" cy="1760788"/>
          </a:xfrm>
          <a:prstGeom prst="roundRect">
            <a:avLst>
              <a:gd name="adj" fmla="val 16667"/>
            </a:avLst>
          </a:prstGeom>
          <a:solidFill>
            <a:srgbClr val="FFFFFF"/>
          </a:solidFill>
          <a:ln w="76200" cap="flat" cmpd="sng">
            <a:solidFill>
              <a:srgbClr val="00953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a:solidFill>
                  <a:srgbClr val="000000"/>
                </a:solidFill>
                <a:latin typeface="Arial"/>
                <a:ea typeface="Arial"/>
                <a:cs typeface="Arial"/>
                <a:sym typeface="Arial"/>
              </a:rPr>
              <a:t>Taux de létalité </a:t>
            </a:r>
            <a:br>
              <a:rPr lang="fr-FR" sz="2000" b="1">
                <a:solidFill>
                  <a:srgbClr val="000000"/>
                </a:solidFill>
                <a:latin typeface="Arial"/>
                <a:ea typeface="Arial"/>
                <a:cs typeface="Arial"/>
                <a:sym typeface="Arial"/>
              </a:rPr>
            </a:br>
            <a:r>
              <a:rPr lang="fr-FR" sz="2000">
                <a:solidFill>
                  <a:srgbClr val="000000"/>
                </a:solidFill>
                <a:latin typeface="Arial"/>
                <a:ea typeface="Arial"/>
                <a:cs typeface="Arial"/>
                <a:sym typeface="Arial"/>
              </a:rPr>
              <a:t>Proportion de cas d'une maladie spécifique </a:t>
            </a:r>
            <a:br>
              <a:rPr lang="fr-FR" sz="2000">
                <a:solidFill>
                  <a:srgbClr val="000000"/>
                </a:solidFill>
                <a:latin typeface="Arial"/>
                <a:ea typeface="Arial"/>
                <a:cs typeface="Arial"/>
                <a:sym typeface="Arial"/>
              </a:rPr>
            </a:br>
            <a:r>
              <a:rPr lang="fr-FR" sz="2000">
                <a:solidFill>
                  <a:srgbClr val="000000"/>
                </a:solidFill>
                <a:latin typeface="Arial"/>
                <a:ea typeface="Arial"/>
                <a:cs typeface="Arial"/>
                <a:sym typeface="Arial"/>
              </a:rPr>
              <a:t>qui sont décédés</a:t>
            </a:r>
            <a:endParaRPr sz="2000">
              <a:solidFill>
                <a:srgbClr val="000000"/>
              </a:solidFill>
              <a:latin typeface="Arial"/>
              <a:ea typeface="Arial"/>
              <a:cs typeface="Arial"/>
              <a:sym typeface="Arial"/>
            </a:endParaRPr>
          </a:p>
        </p:txBody>
      </p:sp>
      <p:sp>
        <p:nvSpPr>
          <p:cNvPr id="1549" name="Google Shape;1549;p167"/>
          <p:cNvSpPr/>
          <p:nvPr/>
        </p:nvSpPr>
        <p:spPr>
          <a:xfrm>
            <a:off x="7790972" y="1369839"/>
            <a:ext cx="3108326" cy="1189038"/>
          </a:xfrm>
          <a:prstGeom prst="roundRect">
            <a:avLst>
              <a:gd name="adj" fmla="val 16667"/>
            </a:avLst>
          </a:prstGeom>
          <a:noFill/>
          <a:ln w="76200" cap="flat" cmpd="sng">
            <a:solidFill>
              <a:srgbClr val="339933"/>
            </a:solidFill>
            <a:prstDash val="solid"/>
            <a:round/>
            <a:headEnd type="none" w="sm" len="sm"/>
            <a:tailEnd type="none" w="sm" len="sm"/>
          </a:ln>
        </p:spPr>
        <p:txBody>
          <a:bodyPr spcFirstLastPara="1" wrap="square" lIns="91425" tIns="45700" rIns="91425" bIns="45700" anchor="ctr" anchorCtr="0">
            <a:noAutofit/>
          </a:bodyPr>
          <a:lstStyle/>
          <a:p>
            <a:pPr marL="3175" marR="0" lvl="1" indent="-3175" algn="ctr" rtl="0">
              <a:spcBef>
                <a:spcPts val="0"/>
              </a:spcBef>
              <a:spcAft>
                <a:spcPts val="0"/>
              </a:spcAft>
              <a:buNone/>
            </a:pPr>
            <a:r>
              <a:rPr lang="fr-FR" sz="2400" b="1" i="0" u="none" strike="noStrike" cap="none">
                <a:solidFill>
                  <a:srgbClr val="000000"/>
                </a:solidFill>
                <a:latin typeface="Arial"/>
                <a:ea typeface="Arial"/>
                <a:cs typeface="Arial"/>
                <a:sym typeface="Arial"/>
              </a:rPr>
              <a:t>Proportion </a:t>
            </a:r>
            <a:br>
              <a:rPr lang="fr-FR" sz="2000" b="1" i="0" u="none" strike="noStrike" cap="none">
                <a:solidFill>
                  <a:srgbClr val="000000"/>
                </a:solidFill>
                <a:latin typeface="Arial"/>
                <a:ea typeface="Arial"/>
                <a:cs typeface="Arial"/>
                <a:sym typeface="Arial"/>
              </a:rPr>
            </a:br>
            <a:r>
              <a:rPr lang="fr-FR" sz="2000" b="0" i="0" u="none" strike="noStrike" cap="none">
                <a:solidFill>
                  <a:srgbClr val="000000"/>
                </a:solidFill>
                <a:latin typeface="Arial"/>
                <a:ea typeface="Arial"/>
                <a:cs typeface="Arial"/>
                <a:sym typeface="Arial"/>
              </a:rPr>
              <a:t>Partie du tout</a:t>
            </a:r>
            <a:endParaRPr/>
          </a:p>
        </p:txBody>
      </p:sp>
      <p:sp>
        <p:nvSpPr>
          <p:cNvPr id="1550" name="Google Shape;1550;p167"/>
          <p:cNvSpPr/>
          <p:nvPr/>
        </p:nvSpPr>
        <p:spPr>
          <a:xfrm>
            <a:off x="1292702" y="2674266"/>
            <a:ext cx="3108960" cy="3586834"/>
          </a:xfrm>
          <a:prstGeom prst="roundRect">
            <a:avLst>
              <a:gd name="adj" fmla="val 16667"/>
            </a:avLst>
          </a:prstGeom>
          <a:noFill/>
          <a:ln w="76200" cap="flat" cmpd="sng">
            <a:solidFill>
              <a:srgbClr val="0069AA"/>
            </a:solidFill>
            <a:prstDash val="solid"/>
            <a:round/>
            <a:headEnd type="none" w="sm" len="sm"/>
            <a:tailEnd type="none" w="sm" len="sm"/>
          </a:ln>
        </p:spPr>
        <p:txBody>
          <a:bodyPr spcFirstLastPara="1" wrap="square" lIns="91425" tIns="45700" rIns="91425" bIns="45700" anchor="ctr" anchorCtr="0">
            <a:noAutofit/>
          </a:bodyPr>
          <a:lstStyle/>
          <a:p>
            <a:pPr marL="3175" marR="0" lvl="0" indent="-3175" algn="ctr" rtl="0">
              <a:spcBef>
                <a:spcPts val="0"/>
              </a:spcBef>
              <a:spcAft>
                <a:spcPts val="0"/>
              </a:spcAft>
              <a:buNone/>
            </a:pPr>
            <a:r>
              <a:rPr lang="fr-FR" sz="2400" b="1">
                <a:solidFill>
                  <a:schemeClr val="dk1"/>
                </a:solidFill>
                <a:latin typeface="Arial"/>
                <a:ea typeface="Arial"/>
                <a:cs typeface="Arial"/>
                <a:sym typeface="Arial"/>
              </a:rPr>
              <a:t>Taux de mortalité</a:t>
            </a:r>
            <a:br>
              <a:rPr lang="fr-FR" sz="2000" b="1">
                <a:solidFill>
                  <a:schemeClr val="dk1"/>
                </a:solidFill>
                <a:latin typeface="Arial"/>
                <a:ea typeface="Arial"/>
                <a:cs typeface="Arial"/>
                <a:sym typeface="Arial"/>
              </a:rPr>
            </a:br>
            <a:r>
              <a:rPr lang="fr-FR" sz="2000">
                <a:solidFill>
                  <a:schemeClr val="dk1"/>
                </a:solidFill>
                <a:latin typeface="Arial"/>
                <a:ea typeface="Arial"/>
                <a:cs typeface="Arial"/>
                <a:sym typeface="Arial"/>
              </a:rPr>
              <a:t>Décès au sein d'une population définie pendant un intervalle de temps donné</a:t>
            </a:r>
            <a:endParaRPr sz="2000">
              <a:solidFill>
                <a:schemeClr val="dk1"/>
              </a:solidFill>
              <a:latin typeface="Arial"/>
              <a:ea typeface="Arial"/>
              <a:cs typeface="Arial"/>
              <a:sym typeface="Arial"/>
            </a:endParaRPr>
          </a:p>
        </p:txBody>
      </p:sp>
      <p:sp>
        <p:nvSpPr>
          <p:cNvPr id="1551" name="Google Shape;1551;p167"/>
          <p:cNvSpPr/>
          <p:nvPr/>
        </p:nvSpPr>
        <p:spPr>
          <a:xfrm>
            <a:off x="4541361" y="4500312"/>
            <a:ext cx="3109912" cy="1760788"/>
          </a:xfrm>
          <a:prstGeom prst="roundRect">
            <a:avLst>
              <a:gd name="adj" fmla="val 16667"/>
            </a:avLst>
          </a:prstGeom>
          <a:noFill/>
          <a:ln w="76200" cap="flat" cmpd="sng">
            <a:solidFill>
              <a:srgbClr val="0069A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a:solidFill>
                  <a:srgbClr val="000000"/>
                </a:solidFill>
                <a:latin typeface="Arial"/>
                <a:ea typeface="Arial"/>
                <a:cs typeface="Arial"/>
                <a:sym typeface="Arial"/>
              </a:rPr>
              <a:t>Prévalence</a:t>
            </a:r>
            <a:br>
              <a:rPr lang="fr-FR" sz="2000" b="1">
                <a:solidFill>
                  <a:srgbClr val="000000"/>
                </a:solidFill>
                <a:latin typeface="Arial"/>
                <a:ea typeface="Arial"/>
                <a:cs typeface="Arial"/>
                <a:sym typeface="Arial"/>
              </a:rPr>
            </a:br>
            <a:r>
              <a:rPr lang="fr-FR" sz="2000">
                <a:solidFill>
                  <a:schemeClr val="dk1"/>
                </a:solidFill>
                <a:latin typeface="Arial"/>
                <a:ea typeface="Arial"/>
                <a:cs typeface="Arial"/>
                <a:sym typeface="Arial"/>
              </a:rPr>
              <a:t>Cas actuels dans la population, indépendamment de la date d'apparition</a:t>
            </a:r>
            <a:endParaRPr sz="2000">
              <a:solidFill>
                <a:schemeClr val="dk1"/>
              </a:solidFill>
              <a:latin typeface="Arial"/>
              <a:ea typeface="Arial"/>
              <a:cs typeface="Arial"/>
              <a:sym typeface="Aria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556"/>
        <p:cNvGrpSpPr/>
        <p:nvPr/>
      </p:nvGrpSpPr>
      <p:grpSpPr>
        <a:xfrm>
          <a:off x="0" y="0"/>
          <a:ext cx="0" cy="0"/>
          <a:chOff x="0" y="0"/>
          <a:chExt cx="0" cy="0"/>
        </a:xfrm>
      </p:grpSpPr>
      <p:sp>
        <p:nvSpPr>
          <p:cNvPr id="1557" name="Google Shape;1557;p168"/>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Arial"/>
              <a:buChar char="•"/>
            </a:pPr>
            <a:r>
              <a:rPr lang="fr-FR"/>
              <a:t>Pour </a:t>
            </a:r>
            <a:r>
              <a:rPr lang="fr-FR" b="1">
                <a:solidFill>
                  <a:schemeClr val="dk2"/>
                </a:solidFill>
              </a:rPr>
              <a:t>les</a:t>
            </a:r>
            <a:r>
              <a:rPr lang="fr-FR"/>
              <a:t> </a:t>
            </a:r>
            <a:r>
              <a:rPr lang="fr-FR" b="1"/>
              <a:t>variables quantitatives</a:t>
            </a:r>
            <a:r>
              <a:rPr lang="fr-FR"/>
              <a:t>, utiliser le mode, la médiane, la moyenne </a:t>
            </a:r>
            <a:r>
              <a:rPr lang="fr-CA"/>
              <a:t>et l’intervalle</a:t>
            </a:r>
          </a:p>
          <a:p>
            <a:pPr marL="228600" lvl="0" indent="-228600" algn="l" rtl="0">
              <a:lnSpc>
                <a:spcPct val="100000"/>
              </a:lnSpc>
              <a:spcBef>
                <a:spcPts val="1000"/>
              </a:spcBef>
              <a:spcAft>
                <a:spcPts val="0"/>
              </a:spcAft>
              <a:buClr>
                <a:schemeClr val="dk1"/>
              </a:buClr>
              <a:buSzPts val="2800"/>
              <a:buFont typeface="Arial"/>
              <a:buChar char="•"/>
            </a:pPr>
            <a:r>
              <a:rPr lang="fr-FR"/>
              <a:t>Pour les </a:t>
            </a:r>
            <a:r>
              <a:rPr lang="fr-FR" b="1"/>
              <a:t>données épidémiologiques</a:t>
            </a:r>
            <a:r>
              <a:rPr lang="fr-FR"/>
              <a:t>, utiliser la médiane et </a:t>
            </a:r>
            <a:br>
              <a:rPr lang="fr-FR"/>
            </a:br>
            <a:r>
              <a:rPr lang="fr-FR"/>
              <a:t>l’intervalle</a:t>
            </a:r>
            <a:endParaRPr/>
          </a:p>
          <a:p>
            <a:pPr marL="228600" lvl="0" indent="-228600" algn="l" rtl="0">
              <a:lnSpc>
                <a:spcPct val="100000"/>
              </a:lnSpc>
              <a:spcBef>
                <a:spcPts val="1000"/>
              </a:spcBef>
              <a:spcAft>
                <a:spcPts val="0"/>
              </a:spcAft>
              <a:buClr>
                <a:schemeClr val="dk1"/>
              </a:buClr>
              <a:buSzPts val="2800"/>
              <a:buChar char="•"/>
            </a:pPr>
            <a:r>
              <a:rPr lang="fr-FR"/>
              <a:t>Pour les </a:t>
            </a:r>
            <a:r>
              <a:rPr lang="fr-FR" b="1"/>
              <a:t>variables qualitatives</a:t>
            </a:r>
            <a:r>
              <a:rPr lang="fr-FR"/>
              <a:t>, utilisez les ratios, les proportions, et les taux</a:t>
            </a:r>
            <a:endParaRPr/>
          </a:p>
          <a:p>
            <a:pPr marL="228600" lvl="0" indent="-50800" algn="l" rtl="0">
              <a:lnSpc>
                <a:spcPct val="100000"/>
              </a:lnSpc>
              <a:spcBef>
                <a:spcPts val="1000"/>
              </a:spcBef>
              <a:spcAft>
                <a:spcPts val="0"/>
              </a:spcAft>
              <a:buClr>
                <a:schemeClr val="dk1"/>
              </a:buClr>
              <a:buSzPts val="2800"/>
              <a:buFont typeface="Arial"/>
              <a:buNone/>
            </a:pPr>
            <a:endParaRPr/>
          </a:p>
          <a:p>
            <a:pPr marL="0" lvl="0" indent="0" algn="l" rtl="0">
              <a:lnSpc>
                <a:spcPct val="100000"/>
              </a:lnSpc>
              <a:spcBef>
                <a:spcPts val="1000"/>
              </a:spcBef>
              <a:spcAft>
                <a:spcPts val="0"/>
              </a:spcAft>
              <a:buClr>
                <a:schemeClr val="dk1"/>
              </a:buClr>
              <a:buSzPts val="2800"/>
              <a:buNone/>
            </a:pPr>
            <a:endParaRPr/>
          </a:p>
        </p:txBody>
      </p:sp>
      <p:sp>
        <p:nvSpPr>
          <p:cNvPr id="1558" name="Google Shape;1558;p16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Résumé de la leçon</a:t>
            </a:r>
            <a:endParaRPr>
              <a:latin typeface="Franklin Gothic Medium" panose="020B060302010202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63"/>
        <p:cNvGrpSpPr/>
        <p:nvPr/>
      </p:nvGrpSpPr>
      <p:grpSpPr>
        <a:xfrm>
          <a:off x="0" y="0"/>
          <a:ext cx="0" cy="0"/>
          <a:chOff x="0" y="0"/>
          <a:chExt cx="0" cy="0"/>
        </a:xfrm>
      </p:grpSpPr>
      <p:sp>
        <p:nvSpPr>
          <p:cNvPr id="1564" name="Google Shape;1564;p169"/>
          <p:cNvSpPr txBox="1">
            <a:spLocks noGrp="1"/>
          </p:cNvSpPr>
          <p:nvPr>
            <p:ph type="body" idx="1"/>
          </p:nvPr>
        </p:nvSpPr>
        <p:spPr>
          <a:xfrm>
            <a:off x="838199" y="1478857"/>
            <a:ext cx="10853057" cy="4639200"/>
          </a:xfrm>
          <a:prstGeom prst="rect">
            <a:avLst/>
          </a:prstGeom>
          <a:noFill/>
          <a:ln>
            <a:noFill/>
          </a:ln>
        </p:spPr>
        <p:txBody>
          <a:bodyPr spcFirstLastPara="1" wrap="square" lIns="91425" tIns="45700" rIns="91425" bIns="45700" anchor="t" anchorCtr="0">
            <a:noAutofit/>
          </a:bodyPr>
          <a:lstStyle/>
          <a:p>
            <a:pPr marL="228600" lvl="0" indent="-228600" algn="l" rtl="0">
              <a:spcBef>
                <a:spcPts val="1000"/>
              </a:spcBef>
              <a:spcAft>
                <a:spcPts val="0"/>
              </a:spcAft>
              <a:buSzPts val="2800"/>
              <a:buChar char="•"/>
            </a:pPr>
            <a:r>
              <a:rPr lang="fr-FR"/>
              <a:t>Expliquer la différence entre les variables quantitatives et qualitatives et comment résumer chacune d'entre elles</a:t>
            </a:r>
            <a:endParaRPr b="1"/>
          </a:p>
          <a:p>
            <a:pPr marL="228600" lvl="0" indent="-228600" algn="l" rtl="0">
              <a:spcBef>
                <a:spcPts val="1000"/>
              </a:spcBef>
              <a:spcAft>
                <a:spcPts val="0"/>
              </a:spcAft>
              <a:buSzPts val="2800"/>
              <a:buChar char="•"/>
            </a:pPr>
            <a:r>
              <a:rPr lang="fr-FR"/>
              <a:t>Expliquer et calculer :</a:t>
            </a:r>
            <a:endParaRPr b="1"/>
          </a:p>
          <a:p>
            <a:pPr marL="685800" lvl="1" indent="-228600" algn="l" rtl="0">
              <a:spcBef>
                <a:spcPts val="1000"/>
              </a:spcBef>
              <a:spcAft>
                <a:spcPts val="0"/>
              </a:spcAft>
              <a:buSzPts val="2400"/>
              <a:buChar char="▪"/>
            </a:pPr>
            <a:r>
              <a:rPr lang="fr-FR" b="1"/>
              <a:t>Mesures de tendance centrale: </a:t>
            </a:r>
            <a:r>
              <a:rPr lang="fr-FR"/>
              <a:t>moyenne, médiane et mode</a:t>
            </a:r>
            <a:endParaRPr/>
          </a:p>
          <a:p>
            <a:pPr marL="685800" lvl="1" indent="-228600" algn="l" rtl="0">
              <a:spcBef>
                <a:spcPts val="1000"/>
              </a:spcBef>
              <a:spcAft>
                <a:spcPts val="0"/>
              </a:spcAft>
              <a:buSzPts val="2400"/>
              <a:buChar char="▪"/>
            </a:pPr>
            <a:r>
              <a:rPr lang="fr-FR" b="1"/>
              <a:t>Mesures de dispersion : </a:t>
            </a:r>
            <a:r>
              <a:rPr lang="fr-CA"/>
              <a:t>intervalle</a:t>
            </a:r>
          </a:p>
          <a:p>
            <a:pPr marL="685800" lvl="1" indent="-228600" algn="l" rtl="0">
              <a:spcBef>
                <a:spcPts val="1000"/>
              </a:spcBef>
              <a:spcAft>
                <a:spcPts val="0"/>
              </a:spcAft>
              <a:buSzPts val="2400"/>
              <a:buChar char="▪"/>
            </a:pPr>
            <a:r>
              <a:rPr lang="fr-FR" b="1"/>
              <a:t>Mesures de la fréquence des maladies : </a:t>
            </a:r>
            <a:r>
              <a:rPr lang="fr-FR"/>
              <a:t>ratio, proportion, taux, prévalence, incidence, taux d'attaque, taux de mortalité, taux de létalité</a:t>
            </a:r>
            <a:endParaRPr/>
          </a:p>
          <a:p>
            <a:pPr marL="228600" marR="0" lvl="0" indent="0" algn="l" rtl="0">
              <a:lnSpc>
                <a:spcPct val="100000"/>
              </a:lnSpc>
              <a:spcBef>
                <a:spcPts val="0"/>
              </a:spcBef>
              <a:spcAft>
                <a:spcPts val="0"/>
              </a:spcAft>
              <a:buNone/>
            </a:pPr>
            <a:endParaRPr sz="2400">
              <a:solidFill>
                <a:srgbClr val="000000"/>
              </a:solidFill>
            </a:endParaRPr>
          </a:p>
        </p:txBody>
      </p:sp>
      <p:sp>
        <p:nvSpPr>
          <p:cNvPr id="1565" name="Google Shape;1565;p16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Revision des objectifs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10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Valeurs numériques</a:t>
            </a:r>
            <a:endParaRPr dirty="0"/>
          </a:p>
          <a:p>
            <a:pPr marL="228600" lvl="0" indent="-228600" algn="l" rtl="0">
              <a:lnSpc>
                <a:spcPct val="100000"/>
              </a:lnSpc>
              <a:spcBef>
                <a:spcPts val="1000"/>
              </a:spcBef>
              <a:spcAft>
                <a:spcPts val="0"/>
              </a:spcAft>
              <a:buClr>
                <a:schemeClr val="dk1"/>
              </a:buClr>
              <a:buSzPts val="2800"/>
              <a:buChar char="•"/>
            </a:pPr>
            <a:r>
              <a:rPr lang="fr-FR" noProof="0" dirty="0"/>
              <a:t>Nombres</a:t>
            </a:r>
          </a:p>
          <a:p>
            <a:pPr marL="0" lvl="0" indent="0" algn="l" rtl="0">
              <a:lnSpc>
                <a:spcPct val="100000"/>
              </a:lnSpc>
              <a:spcBef>
                <a:spcPts val="1000"/>
              </a:spcBef>
              <a:spcAft>
                <a:spcPts val="0"/>
              </a:spcAft>
              <a:buClr>
                <a:schemeClr val="dk1"/>
              </a:buClr>
              <a:buSzPts val="2800"/>
              <a:buNone/>
            </a:pP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760" name="Google Shape;760;p100"/>
          <p:cNvSpPr txBox="1">
            <a:spLocks noGrp="1"/>
          </p:cNvSpPr>
          <p:nvPr>
            <p:ph type="title"/>
          </p:nvPr>
        </p:nvSpPr>
        <p:spPr>
          <a:xfrm>
            <a:off x="327050" y="457200"/>
            <a:ext cx="114243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a:latin typeface="Franklin Gothic Medium" panose="020B0603020102020204" pitchFamily="34" charset="0"/>
              </a:rPr>
              <a:t>Variables quantitatives/numériques/continues</a:t>
            </a:r>
            <a:br>
              <a:rPr lang="fr-FR" sz="4000">
                <a:latin typeface="Franklin Gothic Medium" panose="020B0603020102020204" pitchFamily="34" charset="0"/>
              </a:rPr>
            </a:br>
            <a:endParaRPr sz="4000">
              <a:latin typeface="Franklin Gothic Medium" panose="020B0603020102020204" pitchFamily="34" charset="0"/>
            </a:endParaRPr>
          </a:p>
        </p:txBody>
      </p:sp>
      <p:grpSp>
        <p:nvGrpSpPr>
          <p:cNvPr id="761" name="Google Shape;761;p100"/>
          <p:cNvGrpSpPr/>
          <p:nvPr/>
        </p:nvGrpSpPr>
        <p:grpSpPr>
          <a:xfrm>
            <a:off x="642258" y="3097028"/>
            <a:ext cx="4288714" cy="2748601"/>
            <a:chOff x="6472989" y="2242678"/>
            <a:chExt cx="3547421" cy="2748601"/>
          </a:xfrm>
        </p:grpSpPr>
        <p:sp>
          <p:nvSpPr>
            <p:cNvPr id="762" name="Google Shape;762;p100"/>
            <p:cNvSpPr/>
            <p:nvPr/>
          </p:nvSpPr>
          <p:spPr>
            <a:xfrm>
              <a:off x="6472989" y="2242678"/>
              <a:ext cx="3386889" cy="2748601"/>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2800">
                  <a:solidFill>
                    <a:schemeClr val="lt1"/>
                  </a:solidFill>
                  <a:latin typeface="Arial"/>
                  <a:ea typeface="Arial"/>
                  <a:cs typeface="Arial"/>
                  <a:sym typeface="Arial"/>
                </a:rPr>
                <a:t>Exemples : </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Âge en années </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Hauteur</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Nombre d'enfants</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Nombre d'espèces animales</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Indice de qualité de l'air </a:t>
              </a:r>
              <a:endParaRPr/>
            </a:p>
          </p:txBody>
        </p:sp>
        <p:sp>
          <p:nvSpPr>
            <p:cNvPr id="763" name="Google Shape;763;p100"/>
            <p:cNvSpPr txBox="1"/>
            <p:nvPr/>
          </p:nvSpPr>
          <p:spPr>
            <a:xfrm>
              <a:off x="6633410" y="2438622"/>
              <a:ext cx="3387000" cy="227750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200">
                  <a:solidFill>
                    <a:schemeClr val="dk1"/>
                  </a:solidFill>
                  <a:latin typeface="Arial"/>
                  <a:ea typeface="Arial"/>
                  <a:cs typeface="Arial"/>
                  <a:sym typeface="Arial"/>
                </a:rPr>
                <a:t>Exemples : </a:t>
              </a:r>
              <a:endParaRPr sz="2200"/>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Âge en années </a:t>
              </a:r>
              <a:endParaRPr sz="2000"/>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Hauteur</a:t>
              </a:r>
              <a:endParaRPr sz="2000"/>
            </a:p>
            <a:p>
              <a:pPr marL="285750" marR="0" lvl="0" indent="-285750" algn="l" rtl="0">
                <a:spcBef>
                  <a:spcPts val="0"/>
                </a:spcBef>
                <a:spcAft>
                  <a:spcPts val="0"/>
                </a:spcAft>
                <a:buClr>
                  <a:schemeClr val="dk1"/>
                </a:buClr>
                <a:buSzPts val="2000"/>
                <a:buFont typeface="Arial"/>
                <a:buChar char="•"/>
              </a:pPr>
              <a:r>
                <a:rPr lang="fr-FR" sz="2000">
                  <a:solidFill>
                    <a:schemeClr val="dk1"/>
                  </a:solidFill>
                </a:rPr>
                <a:t>Tension</a:t>
              </a:r>
              <a:r>
                <a:rPr lang="fr-FR" sz="2000">
                  <a:solidFill>
                    <a:schemeClr val="dk1"/>
                  </a:solidFill>
                  <a:latin typeface="Arial"/>
                  <a:ea typeface="Arial"/>
                  <a:cs typeface="Arial"/>
                  <a:sym typeface="Arial"/>
                </a:rPr>
                <a:t> artérielle</a:t>
              </a:r>
              <a:endParaRPr sz="2000"/>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Nombre d'enfants</a:t>
              </a:r>
              <a:endParaRPr sz="2000"/>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Nombre d'espèces animales</a:t>
              </a:r>
              <a:endParaRPr sz="2000"/>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Indice de qualité de l'air </a:t>
              </a:r>
              <a:endParaRPr sz="2000"/>
            </a:p>
          </p:txBody>
        </p:sp>
      </p:grpSp>
      <p:graphicFrame>
        <p:nvGraphicFramePr>
          <p:cNvPr id="764" name="Google Shape;764;p100"/>
          <p:cNvGraphicFramePr/>
          <p:nvPr>
            <p:extLst>
              <p:ext uri="{D42A27DB-BD31-4B8C-83A1-F6EECF244321}">
                <p14:modId xmlns:p14="http://schemas.microsoft.com/office/powerpoint/2010/main" val="2133331678"/>
              </p:ext>
            </p:extLst>
          </p:nvPr>
        </p:nvGraphicFramePr>
        <p:xfrm>
          <a:off x="8085219" y="1478858"/>
          <a:ext cx="2947750" cy="2865190"/>
        </p:xfrm>
        <a:graphic>
          <a:graphicData uri="http://schemas.openxmlformats.org/drawingml/2006/table">
            <a:tbl>
              <a:tblPr>
                <a:noFill/>
                <a:tableStyleId>{3A25B033-D6A4-4329-80A6-0028C288828A}</a:tableStyleId>
              </a:tblPr>
              <a:tblGrid>
                <a:gridCol w="2947750">
                  <a:extLst>
                    <a:ext uri="{9D8B030D-6E8A-4147-A177-3AD203B41FA5}">
                      <a16:colId xmlns:a16="http://schemas.microsoft.com/office/drawing/2014/main" val="20000"/>
                    </a:ext>
                  </a:extLst>
                </a:gridCol>
              </a:tblGrid>
              <a:tr h="370850">
                <a:tc>
                  <a:txBody>
                    <a:bodyPr/>
                    <a:lstStyle/>
                    <a:p>
                      <a:pPr marL="0" marR="0" lvl="0" indent="0" algn="ctr" rtl="0">
                        <a:spcBef>
                          <a:spcPts val="0"/>
                        </a:spcBef>
                        <a:spcAft>
                          <a:spcPts val="0"/>
                        </a:spcAft>
                        <a:buNone/>
                      </a:pPr>
                      <a:r>
                        <a:rPr lang="fr-FR" sz="1800" b="1" u="none" strike="noStrike" cap="none"/>
                        <a:t>Indice de qualité de l'air </a:t>
                      </a:r>
                      <a:endParaRPr/>
                    </a:p>
                    <a:p>
                      <a:pPr marL="0" marR="0" lvl="0" indent="0" algn="ctr" rtl="0">
                        <a:spcBef>
                          <a:spcPts val="0"/>
                        </a:spcBef>
                        <a:spcAft>
                          <a:spcPts val="0"/>
                        </a:spcAft>
                        <a:buNone/>
                      </a:pPr>
                      <a:r>
                        <a:rPr lang="fr-FR" sz="1800" u="none" strike="noStrike" cap="none"/>
                        <a:t>Valeurs de l'indice</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fr-FR" sz="1800" u="none" strike="noStrike" cap="none">
                          <a:solidFill>
                            <a:schemeClr val="dk1"/>
                          </a:solidFill>
                        </a:rPr>
                        <a:t>0-50</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0B050"/>
                    </a:solidFill>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fr-FR" sz="1800">
                          <a:solidFill>
                            <a:schemeClr val="dk1"/>
                          </a:solidFill>
                        </a:rPr>
                        <a:t>51-100</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FF00"/>
                    </a:solidFill>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fr-FR" sz="1800">
                          <a:solidFill>
                            <a:schemeClr val="dk1"/>
                          </a:solidFill>
                        </a:rPr>
                        <a:t>101-150</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7E00"/>
                    </a:solidFill>
                  </a:tcPr>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fr-FR" sz="1800">
                          <a:solidFill>
                            <a:schemeClr val="lt1"/>
                          </a:solidFill>
                        </a:rPr>
                        <a:t>151-200</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0000"/>
                    </a:solidFill>
                  </a:tcPr>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fr-FR" sz="1800">
                          <a:solidFill>
                            <a:schemeClr val="lt1"/>
                          </a:solidFill>
                        </a:rPr>
                        <a:t>201-300</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99004C"/>
                    </a:solidFill>
                  </a:tcPr>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fr-FR" sz="1800">
                          <a:solidFill>
                            <a:schemeClr val="lt1"/>
                          </a:solidFill>
                        </a:rPr>
                        <a:t>≥301</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7E0023"/>
                    </a:solidFill>
                  </a:tcPr>
                </a:tc>
                <a:extLst>
                  <a:ext uri="{0D108BD9-81ED-4DB2-BD59-A6C34878D82A}">
                    <a16:rowId xmlns:a16="http://schemas.microsoft.com/office/drawing/2014/main" val="10006"/>
                  </a:ext>
                </a:extLst>
              </a:tr>
            </a:tbl>
          </a:graphicData>
        </a:graphic>
      </p:graphicFrame>
      <p:pic>
        <p:nvPicPr>
          <p:cNvPr id="765" name="Google Shape;765;p100" descr="Woman measuring girl's height"/>
          <p:cNvPicPr preferRelativeResize="0"/>
          <p:nvPr/>
        </p:nvPicPr>
        <p:blipFill rotWithShape="1">
          <a:blip r:embed="rId3">
            <a:alphaModFix/>
          </a:blip>
          <a:srcRect l="38110" t="17618" r="36563"/>
          <a:stretch/>
        </p:blipFill>
        <p:spPr>
          <a:xfrm>
            <a:off x="5127024" y="1478856"/>
            <a:ext cx="2216682" cy="4804358"/>
          </a:xfrm>
          <a:prstGeom prst="rect">
            <a:avLst/>
          </a:prstGeom>
          <a:noFill/>
          <a:ln w="12700">
            <a:solidFill>
              <a:schemeClr val="tx1"/>
            </a:solidFill>
          </a:ln>
        </p:spPr>
      </p:pic>
      <p:pic>
        <p:nvPicPr>
          <p:cNvPr id="766" name="Google Shape;766;p100" descr="Blood pressure cuff on white background"/>
          <p:cNvPicPr preferRelativeResize="0"/>
          <p:nvPr/>
        </p:nvPicPr>
        <p:blipFill rotWithShape="1">
          <a:blip r:embed="rId4">
            <a:alphaModFix/>
          </a:blip>
          <a:srcRect l="11219" t="10788" r="17655" b="4676"/>
          <a:stretch/>
        </p:blipFill>
        <p:spPr>
          <a:xfrm>
            <a:off x="8085109" y="4343977"/>
            <a:ext cx="2947750" cy="1939235"/>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6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Google Shape;772;p10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Variables qualitatives/nominales (nommées)/catégorielles</a:t>
            </a:r>
            <a:endParaRPr dirty="0">
              <a:latin typeface="Franklin Gothic Medium" panose="020B0603020102020204" pitchFamily="34" charset="0"/>
            </a:endParaRPr>
          </a:p>
        </p:txBody>
      </p:sp>
      <p:sp>
        <p:nvSpPr>
          <p:cNvPr id="773" name="Google Shape;773;p101"/>
          <p:cNvSpPr txBox="1">
            <a:spLocks noGrp="1"/>
          </p:cNvSpPr>
          <p:nvPr>
            <p:ph type="body" idx="1"/>
          </p:nvPr>
        </p:nvSpPr>
        <p:spPr>
          <a:xfrm>
            <a:off x="838200" y="1478857"/>
            <a:ext cx="758999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a:t>Descriptions</a:t>
            </a:r>
            <a:endParaRPr/>
          </a:p>
          <a:p>
            <a:pPr marL="228600" lvl="0" indent="-228600" algn="l" rtl="0">
              <a:lnSpc>
                <a:spcPct val="100000"/>
              </a:lnSpc>
              <a:spcBef>
                <a:spcPts val="1000"/>
              </a:spcBef>
              <a:spcAft>
                <a:spcPts val="0"/>
              </a:spcAft>
              <a:buClr>
                <a:schemeClr val="dk1"/>
              </a:buClr>
              <a:buSzPts val="2400"/>
              <a:buChar char="•"/>
            </a:pPr>
            <a:r>
              <a:rPr lang="fr-FR" sz="2400"/>
              <a:t>Données non numériques</a:t>
            </a:r>
            <a:endParaRPr/>
          </a:p>
          <a:p>
            <a:pPr marL="228600" lvl="0" indent="-228600" algn="l" rtl="0">
              <a:lnSpc>
                <a:spcPct val="100000"/>
              </a:lnSpc>
              <a:spcBef>
                <a:spcPts val="1000"/>
              </a:spcBef>
              <a:spcAft>
                <a:spcPts val="0"/>
              </a:spcAft>
              <a:buClr>
                <a:schemeClr val="dk1"/>
              </a:buClr>
              <a:buSzPts val="2400"/>
              <a:buChar char="•"/>
            </a:pPr>
            <a:r>
              <a:rPr lang="fr-FR" sz="2400"/>
              <a:t>Données ordonnées/classées (non quantitatives)</a:t>
            </a:r>
            <a:endParaRPr/>
          </a:p>
          <a:p>
            <a:pPr marL="0" lvl="0" indent="0" algn="l" rtl="0">
              <a:lnSpc>
                <a:spcPct val="100000"/>
              </a:lnSpc>
              <a:spcBef>
                <a:spcPts val="1000"/>
              </a:spcBef>
              <a:spcAft>
                <a:spcPts val="0"/>
              </a:spcAft>
              <a:buClr>
                <a:schemeClr val="dk1"/>
              </a:buClr>
              <a:buSzPts val="2400"/>
              <a:buNone/>
            </a:pPr>
            <a:endParaRPr sz="2400"/>
          </a:p>
        </p:txBody>
      </p:sp>
      <p:grpSp>
        <p:nvGrpSpPr>
          <p:cNvPr id="774" name="Google Shape;774;p101"/>
          <p:cNvGrpSpPr/>
          <p:nvPr/>
        </p:nvGrpSpPr>
        <p:grpSpPr>
          <a:xfrm>
            <a:off x="1155699" y="3429000"/>
            <a:ext cx="6101348" cy="3121395"/>
            <a:chOff x="6472989" y="2242677"/>
            <a:chExt cx="4653062" cy="3489514"/>
          </a:xfrm>
        </p:grpSpPr>
        <p:sp>
          <p:nvSpPr>
            <p:cNvPr id="775" name="Google Shape;775;p101"/>
            <p:cNvSpPr/>
            <p:nvPr/>
          </p:nvSpPr>
          <p:spPr>
            <a:xfrm>
              <a:off x="6472989" y="2242677"/>
              <a:ext cx="4461710" cy="3489514"/>
            </a:xfrm>
            <a:prstGeom prst="roundRect">
              <a:avLst>
                <a:gd name="adj" fmla="val 16667"/>
              </a:avLst>
            </a:prstGeom>
            <a:no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2800">
                  <a:solidFill>
                    <a:schemeClr val="lt1"/>
                  </a:solidFill>
                  <a:latin typeface="Arial"/>
                  <a:ea typeface="Arial"/>
                  <a:cs typeface="Arial"/>
                  <a:sym typeface="Arial"/>
                </a:rPr>
                <a:t>Exemples : </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Âge en années </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Hauteur</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Nombre d'enfants</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Nombre d'espèces animales</a:t>
              </a:r>
              <a:endParaRPr/>
            </a:p>
            <a:p>
              <a:pPr marL="457200" marR="0" lvl="1" indent="0" algn="l" rtl="0">
                <a:spcBef>
                  <a:spcPts val="0"/>
                </a:spcBef>
                <a:spcAft>
                  <a:spcPts val="0"/>
                </a:spcAft>
                <a:buNone/>
              </a:pPr>
              <a:r>
                <a:rPr lang="fr-FR" sz="1800" b="0" i="0" u="none" strike="noStrike" cap="none">
                  <a:solidFill>
                    <a:schemeClr val="lt1"/>
                  </a:solidFill>
                  <a:latin typeface="Arial"/>
                  <a:ea typeface="Arial"/>
                  <a:cs typeface="Arial"/>
                  <a:sym typeface="Arial"/>
                </a:rPr>
                <a:t>Indice de qualité de l'air </a:t>
              </a:r>
              <a:endParaRPr/>
            </a:p>
          </p:txBody>
        </p:sp>
        <p:sp>
          <p:nvSpPr>
            <p:cNvPr id="776" name="Google Shape;776;p101"/>
            <p:cNvSpPr txBox="1"/>
            <p:nvPr/>
          </p:nvSpPr>
          <p:spPr>
            <a:xfrm>
              <a:off x="6664341" y="2490712"/>
              <a:ext cx="4461710" cy="29934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a:solidFill>
                    <a:schemeClr val="dk1"/>
                  </a:solidFill>
                  <a:latin typeface="Arial"/>
                  <a:ea typeface="Arial"/>
                  <a:cs typeface="Arial"/>
                  <a:sym typeface="Arial"/>
                </a:rPr>
                <a:t>Exemples : </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Malade ? (oui/non)    </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rPr>
                <a:t>S</a:t>
              </a:r>
              <a:r>
                <a:rPr lang="fr-FR" sz="2000">
                  <a:solidFill>
                    <a:schemeClr val="dk1"/>
                  </a:solidFill>
                  <a:latin typeface="Arial"/>
                  <a:ea typeface="Arial"/>
                  <a:cs typeface="Arial"/>
                  <a:sym typeface="Arial"/>
                </a:rPr>
                <a:t>exe</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Occupation</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District    </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Stade du cancer  </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Stade de vie des animaux (juvénile/adulte)    </a:t>
              </a:r>
              <a:endParaRPr/>
            </a:p>
            <a:p>
              <a:pPr marL="285750" marR="0" lvl="0" indent="-285750" algn="l" rtl="0">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Indice de qualité de l'air</a:t>
              </a:r>
              <a:endParaRPr/>
            </a:p>
          </p:txBody>
        </p:sp>
      </p:grpSp>
      <p:graphicFrame>
        <p:nvGraphicFramePr>
          <p:cNvPr id="777" name="Google Shape;777;p101"/>
          <p:cNvGraphicFramePr/>
          <p:nvPr>
            <p:extLst>
              <p:ext uri="{D42A27DB-BD31-4B8C-83A1-F6EECF244321}">
                <p14:modId xmlns:p14="http://schemas.microsoft.com/office/powerpoint/2010/main" val="3820466324"/>
              </p:ext>
            </p:extLst>
          </p:nvPr>
        </p:nvGraphicFramePr>
        <p:xfrm>
          <a:off x="8065332" y="3410111"/>
          <a:ext cx="3664974" cy="2780380"/>
        </p:xfrm>
        <a:graphic>
          <a:graphicData uri="http://schemas.openxmlformats.org/drawingml/2006/table">
            <a:tbl>
              <a:tblPr>
                <a:noFill/>
                <a:tableStyleId>{3A25B033-D6A4-4329-80A6-0028C288828A}</a:tableStyleId>
              </a:tblPr>
              <a:tblGrid>
                <a:gridCol w="3664974">
                  <a:extLst>
                    <a:ext uri="{9D8B030D-6E8A-4147-A177-3AD203B41FA5}">
                      <a16:colId xmlns:a16="http://schemas.microsoft.com/office/drawing/2014/main" val="20000"/>
                    </a:ext>
                  </a:extLst>
                </a:gridCol>
              </a:tblGrid>
              <a:tr h="524800">
                <a:tc>
                  <a:txBody>
                    <a:bodyPr/>
                    <a:lstStyle/>
                    <a:p>
                      <a:pPr marL="0" marR="0" lvl="0" indent="0" algn="ctr" rtl="0">
                        <a:spcBef>
                          <a:spcPts val="0"/>
                        </a:spcBef>
                        <a:spcAft>
                          <a:spcPts val="0"/>
                        </a:spcAft>
                        <a:buNone/>
                      </a:pPr>
                      <a:r>
                        <a:rPr lang="fr-FR" sz="1600" b="1"/>
                        <a:t>Indice de qualité de l'air </a:t>
                      </a:r>
                      <a:endParaRPr/>
                    </a:p>
                    <a:p>
                      <a:pPr marL="0" marR="0" lvl="0" indent="0" algn="ctr" rtl="0">
                        <a:spcBef>
                          <a:spcPts val="0"/>
                        </a:spcBef>
                        <a:spcAft>
                          <a:spcPts val="0"/>
                        </a:spcAft>
                        <a:buNone/>
                      </a:pPr>
                      <a:r>
                        <a:rPr lang="fr-FR" sz="1600" b="0"/>
                        <a:t>Catégorie</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299875">
                <a:tc>
                  <a:txBody>
                    <a:bodyPr/>
                    <a:lstStyle/>
                    <a:p>
                      <a:pPr marL="0" marR="0" lvl="0" indent="0" algn="l" rtl="0">
                        <a:spcBef>
                          <a:spcPts val="0"/>
                        </a:spcBef>
                        <a:spcAft>
                          <a:spcPts val="0"/>
                        </a:spcAft>
                        <a:buNone/>
                      </a:pPr>
                      <a:r>
                        <a:rPr lang="fr-FR" sz="1600">
                          <a:solidFill>
                            <a:schemeClr val="dk1"/>
                          </a:solidFill>
                        </a:rPr>
                        <a:t>Bon</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0B050"/>
                    </a:solidFill>
                  </a:tcPr>
                </a:tc>
                <a:extLst>
                  <a:ext uri="{0D108BD9-81ED-4DB2-BD59-A6C34878D82A}">
                    <a16:rowId xmlns:a16="http://schemas.microsoft.com/office/drawing/2014/main" val="10001"/>
                  </a:ext>
                </a:extLst>
              </a:tr>
              <a:tr h="299875">
                <a:tc>
                  <a:txBody>
                    <a:bodyPr/>
                    <a:lstStyle/>
                    <a:p>
                      <a:pPr marL="0" marR="0" lvl="0" indent="0" algn="l" rtl="0">
                        <a:spcBef>
                          <a:spcPts val="0"/>
                        </a:spcBef>
                        <a:spcAft>
                          <a:spcPts val="0"/>
                        </a:spcAft>
                        <a:buNone/>
                      </a:pPr>
                      <a:r>
                        <a:rPr lang="fr-FR" sz="1600">
                          <a:solidFill>
                            <a:schemeClr val="dk1"/>
                          </a:solidFill>
                        </a:rPr>
                        <a:t>Modéré</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FF00"/>
                    </a:solidFill>
                  </a:tcPr>
                </a:tc>
                <a:extLst>
                  <a:ext uri="{0D108BD9-81ED-4DB2-BD59-A6C34878D82A}">
                    <a16:rowId xmlns:a16="http://schemas.microsoft.com/office/drawing/2014/main" val="10002"/>
                  </a:ext>
                </a:extLst>
              </a:tr>
              <a:tr h="524800">
                <a:tc>
                  <a:txBody>
                    <a:bodyPr/>
                    <a:lstStyle/>
                    <a:p>
                      <a:pPr marL="0" marR="0" lvl="0" indent="0" algn="l" rtl="0">
                        <a:spcBef>
                          <a:spcPts val="0"/>
                        </a:spcBef>
                        <a:spcAft>
                          <a:spcPts val="0"/>
                        </a:spcAft>
                        <a:buNone/>
                      </a:pPr>
                      <a:r>
                        <a:rPr lang="fr-FR" sz="1600">
                          <a:solidFill>
                            <a:schemeClr val="dk1"/>
                          </a:solidFill>
                        </a:rPr>
                        <a:t>Mauvais pour les groupes sensibles</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7E00"/>
                    </a:solidFill>
                  </a:tcPr>
                </a:tc>
                <a:extLst>
                  <a:ext uri="{0D108BD9-81ED-4DB2-BD59-A6C34878D82A}">
                    <a16:rowId xmlns:a16="http://schemas.microsoft.com/office/drawing/2014/main" val="10003"/>
                  </a:ext>
                </a:extLst>
              </a:tr>
              <a:tr h="299875">
                <a:tc>
                  <a:txBody>
                    <a:bodyPr/>
                    <a:lstStyle/>
                    <a:p>
                      <a:pPr marL="0" marR="0" lvl="0" indent="0" algn="l" rtl="0">
                        <a:spcBef>
                          <a:spcPts val="0"/>
                        </a:spcBef>
                        <a:spcAft>
                          <a:spcPts val="0"/>
                        </a:spcAft>
                        <a:buNone/>
                      </a:pPr>
                      <a:r>
                        <a:rPr lang="fr-FR" sz="1600">
                          <a:solidFill>
                            <a:schemeClr val="lt1"/>
                          </a:solidFill>
                        </a:rPr>
                        <a:t>Mauvais pour la santé</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0000"/>
                    </a:solidFill>
                  </a:tcPr>
                </a:tc>
                <a:extLst>
                  <a:ext uri="{0D108BD9-81ED-4DB2-BD59-A6C34878D82A}">
                    <a16:rowId xmlns:a16="http://schemas.microsoft.com/office/drawing/2014/main" val="10004"/>
                  </a:ext>
                </a:extLst>
              </a:tr>
              <a:tr h="299875">
                <a:tc>
                  <a:txBody>
                    <a:bodyPr/>
                    <a:lstStyle/>
                    <a:p>
                      <a:pPr marL="0" marR="0" lvl="0" indent="0" algn="l" rtl="0">
                        <a:spcBef>
                          <a:spcPts val="0"/>
                        </a:spcBef>
                        <a:spcAft>
                          <a:spcPts val="0"/>
                        </a:spcAft>
                        <a:buNone/>
                      </a:pPr>
                      <a:r>
                        <a:rPr lang="fr-FR" sz="1600">
                          <a:solidFill>
                            <a:schemeClr val="lt1"/>
                          </a:solidFill>
                        </a:rPr>
                        <a:t>Très mauvais pour la santé</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99004C"/>
                    </a:solidFill>
                  </a:tcPr>
                </a:tc>
                <a:extLst>
                  <a:ext uri="{0D108BD9-81ED-4DB2-BD59-A6C34878D82A}">
                    <a16:rowId xmlns:a16="http://schemas.microsoft.com/office/drawing/2014/main" val="10005"/>
                  </a:ext>
                </a:extLst>
              </a:tr>
              <a:tr h="299875">
                <a:tc>
                  <a:txBody>
                    <a:bodyPr/>
                    <a:lstStyle/>
                    <a:p>
                      <a:pPr marL="0" marR="0" lvl="0" indent="0" algn="l" rtl="0">
                        <a:spcBef>
                          <a:spcPts val="0"/>
                        </a:spcBef>
                        <a:spcAft>
                          <a:spcPts val="0"/>
                        </a:spcAft>
                        <a:buNone/>
                      </a:pPr>
                      <a:r>
                        <a:rPr lang="fr-FR" sz="1600">
                          <a:solidFill>
                            <a:schemeClr val="lt1"/>
                          </a:solidFill>
                        </a:rPr>
                        <a:t>Dangereux</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7E0023"/>
                    </a:solidFill>
                  </a:tcPr>
                </a:tc>
                <a:extLst>
                  <a:ext uri="{0D108BD9-81ED-4DB2-BD59-A6C34878D82A}">
                    <a16:rowId xmlns:a16="http://schemas.microsoft.com/office/drawing/2014/main" val="10006"/>
                  </a:ext>
                </a:extLst>
              </a:tr>
            </a:tbl>
          </a:graphicData>
        </a:graphic>
      </p:graphicFrame>
      <p:pic>
        <p:nvPicPr>
          <p:cNvPr id="778" name="Google Shape;778;p101" descr="Icon&#10;&#10;Description automatically generated"/>
          <p:cNvPicPr preferRelativeResize="0"/>
          <p:nvPr/>
        </p:nvPicPr>
        <p:blipFill rotWithShape="1">
          <a:blip r:embed="rId3">
            <a:alphaModFix/>
          </a:blip>
          <a:srcRect l="13706" t="11069" r="11623" b="11953"/>
          <a:stretch/>
        </p:blipFill>
        <p:spPr>
          <a:xfrm>
            <a:off x="8044331" y="1392571"/>
            <a:ext cx="1825876" cy="1882269"/>
          </a:xfrm>
          <a:prstGeom prst="rect">
            <a:avLst/>
          </a:prstGeom>
          <a:noFill/>
          <a:ln w="12700">
            <a:solidFill>
              <a:schemeClr val="tx1"/>
            </a:solidFill>
          </a:ln>
        </p:spPr>
      </p:pic>
      <p:pic>
        <p:nvPicPr>
          <p:cNvPr id="779" name="Google Shape;779;p101" descr="A group of people in clothing&#10;&#10;Description automatically generated with low confidence"/>
          <p:cNvPicPr preferRelativeResize="0"/>
          <p:nvPr/>
        </p:nvPicPr>
        <p:blipFill rotWithShape="1">
          <a:blip r:embed="rId4">
            <a:alphaModFix/>
          </a:blip>
          <a:srcRect/>
          <a:stretch/>
        </p:blipFill>
        <p:spPr>
          <a:xfrm>
            <a:off x="9870207" y="1381486"/>
            <a:ext cx="1860099" cy="1893353"/>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7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A.01.01_FETPF_3.0_Theme_2024_08_2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A.01.01_FETPF_3.0_Theme_2024_08_2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1_BWPP Template May 05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WPP Template May 05">
    <a:majorFont>
      <a:latin typeface="Franklin Gothic Medium Cond"/>
      <a:ea typeface=""/>
      <a:cs typeface="Times New Roman"/>
    </a:majorFont>
    <a:minorFont>
      <a:latin typeface="Arial"/>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Props1.xml><?xml version="1.0" encoding="utf-8"?>
<ds:datastoreItem xmlns:ds="http://schemas.openxmlformats.org/officeDocument/2006/customXml" ds:itemID="{5D244180-4D54-4835-8C4C-7C59BD6626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0F5007-73AB-4359-862A-44B29C3C2AB1}">
  <ds:schemaRefs>
    <ds:schemaRef ds:uri="http://schemas.microsoft.com/sharepoint/v3/contenttype/forms"/>
  </ds:schemaRefs>
</ds:datastoreItem>
</file>

<file path=customXml/itemProps3.xml><?xml version="1.0" encoding="utf-8"?>
<ds:datastoreItem xmlns:ds="http://schemas.openxmlformats.org/officeDocument/2006/customXml" ds:itemID="{9100177F-F2BB-479C-A136-FACEA24FFD20}">
  <ds:schemaRefs>
    <ds:schemaRef ds:uri="http://purl.org/dc/dcmitype/"/>
    <ds:schemaRef ds:uri="http://schemas.microsoft.com/office/infopath/2007/PartnerControls"/>
    <ds:schemaRef ds:uri="http://purl.org/dc/terms/"/>
    <ds:schemaRef ds:uri="http://schemas.microsoft.com/office/2006/documentManagement/types"/>
    <ds:schemaRef ds:uri="cd03f174-a395-49eb-8ee9-8d943e22f40d"/>
    <ds:schemaRef ds:uri="http://purl.org/dc/elements/1.1/"/>
    <ds:schemaRef ds:uri="52ff0146-47b4-4d51-8c1c-03266fcd63a2"/>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30</TotalTime>
  <Words>15576</Words>
  <Application>Microsoft Office PowerPoint</Application>
  <PresentationFormat>Widescreen</PresentationFormat>
  <Paragraphs>2250</Paragraphs>
  <Slides>77</Slides>
  <Notes>77</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77</vt:i4>
      </vt:variant>
    </vt:vector>
  </HeadingPairs>
  <TitlesOfParts>
    <vt:vector size="92" baseType="lpstr">
      <vt:lpstr>Aptos</vt:lpstr>
      <vt:lpstr>Arial</vt:lpstr>
      <vt:lpstr>Arial  </vt:lpstr>
      <vt:lpstr>Arial (Body)</vt:lpstr>
      <vt:lpstr>Calibri</vt:lpstr>
      <vt:lpstr>Cambria Math</vt:lpstr>
      <vt:lpstr>Courier New</vt:lpstr>
      <vt:lpstr>Franklin Gothic Medium</vt:lpstr>
      <vt:lpstr>Libre Franklin Medium</vt:lpstr>
      <vt:lpstr>Noto Sans Symbols</vt:lpstr>
      <vt:lpstr>Times New Roman</vt:lpstr>
      <vt:lpstr>Wingdings</vt:lpstr>
      <vt:lpstr>4.A.01.01_FETPF3.0_PPT_Theme_French_2024_11_25</vt:lpstr>
      <vt:lpstr>4.A.01.01_FETPF_3.0_Theme_2024_08_21</vt:lpstr>
      <vt:lpstr>4.A.01.01_FETPF_3.0_Theme_2024_08_21</vt:lpstr>
      <vt:lpstr>PowerPoint Presentation</vt:lpstr>
      <vt:lpstr>PowerPoint Presentation</vt:lpstr>
      <vt:lpstr>PowerPoint Presentation</vt:lpstr>
      <vt:lpstr>L'importance de la synthèse des données</vt:lpstr>
      <vt:lpstr>PowerPoint Presentation</vt:lpstr>
      <vt:lpstr>PowerPoint Presentation</vt:lpstr>
      <vt:lpstr>Données d’une liste de cas</vt:lpstr>
      <vt:lpstr>Variables quantitatives/numériques/continues </vt:lpstr>
      <vt:lpstr>Variables qualitatives/nominales (nommées)/catégorielles</vt:lpstr>
      <vt:lpstr>Importance du type de variable</vt:lpstr>
      <vt:lpstr>Importance du type de variable Réponse</vt:lpstr>
      <vt:lpstr>Qualitative ou quantitative ?</vt:lpstr>
      <vt:lpstr>PowerPoint Presentation</vt:lpstr>
      <vt:lpstr>PowerPoint Presentation</vt:lpstr>
      <vt:lpstr>Distributions communes</vt:lpstr>
      <vt:lpstr>Période d'incubation</vt:lpstr>
      <vt:lpstr>PowerPoint Presentation</vt:lpstr>
      <vt:lpstr>Mode</vt:lpstr>
      <vt:lpstr>Exemple : Mode à partir d'une distribution de fréquences</vt:lpstr>
      <vt:lpstr>Distribution des fréquences : Mode</vt:lpstr>
      <vt:lpstr>Moyenne</vt:lpstr>
      <vt:lpstr>Exemple : Moyenne de la période d'incubation du virus Ébola (n=19) </vt:lpstr>
      <vt:lpstr>Exemple : Moyenne de la période d'incubation du virus Ébola (n=20)</vt:lpstr>
      <vt:lpstr>Valeurs aberrantes</vt:lpstr>
      <vt:lpstr>Moyenne: Propriété et utilisation</vt:lpstr>
      <vt:lpstr>Médiane</vt:lpstr>
      <vt:lpstr>Exemple : Période médiane d'incubation d'Ebola (n=19)</vt:lpstr>
      <vt:lpstr>Exemple : Période médiane d'incubation d'Ebola (n=20)</vt:lpstr>
      <vt:lpstr>Médiane : Propriétés et utilisation</vt:lpstr>
      <vt:lpstr>Distribution symétrique et asymétrique</vt:lpstr>
      <vt:lpstr>Mesures de tendance centrale </vt:lpstr>
      <vt:lpstr>Mesure de dispersion: Intervalle</vt:lpstr>
      <vt:lpstr>Intervalle</vt:lpstr>
      <vt:lpstr>Exemple : Intervalle de la période d'incubation du virus Ébola (n=19)</vt:lpstr>
      <vt:lpstr>Distribution de fréquences : Intervalle</vt:lpstr>
      <vt:lpstr>Exemple : Période d'incubation du  virus Ébola (n=19)</vt:lpstr>
      <vt:lpstr>PowerPoint Presentation</vt:lpstr>
      <vt:lpstr>PowerPoint Presentation</vt:lpstr>
      <vt:lpstr>Résumé des mesures de tendance centrale</vt:lpstr>
      <vt:lpstr>Synthèse des variables qualitatives</vt:lpstr>
      <vt:lpstr>Nombre mondial de décès par causes sélectionnées, 2000 et 2019</vt:lpstr>
      <vt:lpstr>Nombres : Propriétés et utilisation</vt:lpstr>
      <vt:lpstr>Forme courante des mesures de fréquence</vt:lpstr>
      <vt:lpstr>Ratio</vt:lpstr>
      <vt:lpstr>Ratio : Pratique 1</vt:lpstr>
      <vt:lpstr>Ratio : Pratique 2</vt:lpstr>
      <vt:lpstr>Ratio : Pratique 3</vt:lpstr>
      <vt:lpstr>Proportion</vt:lpstr>
      <vt:lpstr>Exemple : Proportions en pourcentage du total</vt:lpstr>
      <vt:lpstr>Proportions : Pratique 1</vt:lpstr>
      <vt:lpstr>Arrondir les pourcentages</vt:lpstr>
      <vt:lpstr>Proportions : Pratique 2</vt:lpstr>
      <vt:lpstr>Taux relatifs à la santé</vt:lpstr>
      <vt:lpstr>Incidence ou prévalence : Numérateur</vt:lpstr>
      <vt:lpstr>Prévalence</vt:lpstr>
      <vt:lpstr>Exemples : Prévalence</vt:lpstr>
      <vt:lpstr>Taux d'incidence</vt:lpstr>
      <vt:lpstr>Exemple : Taux d'incidence</vt:lpstr>
      <vt:lpstr>Taux d'incidence : Pratique</vt:lpstr>
      <vt:lpstr>Taux d'attaque (« risque »)</vt:lpstr>
      <vt:lpstr>Exemple : Taux d'attaque (« risque »)</vt:lpstr>
      <vt:lpstr>Fréquences et taux d'attaque</vt:lpstr>
      <vt:lpstr>Taux d'attaque : Pratique 1</vt:lpstr>
      <vt:lpstr>Taux d'attaque (TA) : Pratique 2</vt:lpstr>
      <vt:lpstr>PowerPoint Presentation</vt:lpstr>
      <vt:lpstr>PowerPoint Presentation</vt:lpstr>
      <vt:lpstr>Taux de mortalité</vt:lpstr>
      <vt:lpstr>Types de taux de mortalité</vt:lpstr>
      <vt:lpstr>Taux de mortalité : Pratique</vt:lpstr>
      <vt:lpstr>Taux de létalité</vt:lpstr>
      <vt:lpstr>Taux de létalité : Pratique</vt:lpstr>
      <vt:lpstr>Calculer des mesures de fréquence (1/3)</vt:lpstr>
      <vt:lpstr>Calculer des mesures de fréquence (2/3)</vt:lpstr>
      <vt:lpstr>Calculer des mesures de fréquence (3/3)</vt:lpstr>
      <vt:lpstr>Mesures de fréquence : Résumé</vt:lpstr>
      <vt:lpstr>Résumé de la leçon</vt:lpstr>
      <vt:lpstr>Revision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Baskerville, Kristin (CDC/GHC/DGHP)</dc:creator>
  <cp:lastModifiedBy>Baskerville, Kristin (CDC/GHC/DGHP)</cp:lastModifiedBy>
  <cp:revision>9</cp:revision>
  <cp:lastPrinted>2025-11-21T18:17:42Z</cp:lastPrinted>
  <dcterms:modified xsi:type="dcterms:W3CDTF">2025-11-21T18:18:47Z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2025-02-20T18:04:29Z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9099957d-4949-40db-9d47-762681e9a743</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